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59" r:id="rId4"/>
    <p:sldId id="260" r:id="rId5"/>
    <p:sldId id="268" r:id="rId6"/>
    <p:sldId id="266" r:id="rId7"/>
    <p:sldId id="269" r:id="rId8"/>
    <p:sldId id="271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Nietopski" initials="SN" lastIdx="24" clrIdx="0">
    <p:extLst/>
  </p:cmAuthor>
  <p:cmAuthor id="2" name="Susie Mcshane" initials="SMc" lastIdx="6" clrIdx="1"/>
  <p:cmAuthor id="3" name="Hannah Brady" initials="HB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3E7"/>
    <a:srgbClr val="F15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83"/>
    <p:restoredTop sz="71955" autoAdjust="0"/>
  </p:normalViewPr>
  <p:slideViewPr>
    <p:cSldViewPr>
      <p:cViewPr varScale="1">
        <p:scale>
          <a:sx n="45" d="100"/>
          <a:sy n="45" d="100"/>
        </p:scale>
        <p:origin x="192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8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B9E10-C599-4880-A5FD-CFA72A98ADFA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F644A-4FA4-4A4E-8280-3B13D6711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7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.org.uk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cove.video/2xGClM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cove.video/2DLKIwb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iseabove.org.uk/article/kickthepj-talks-about-growing-up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1D0B-6E0C-4339-9AD1-6EB674A47B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81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Review the top tips as a whole class and signpost students to Brook website </a:t>
            </a:r>
            <a:r>
              <a:rPr lang="en-US" u="sng" dirty="0">
                <a:hlinkClick r:id="rId3"/>
              </a:rPr>
              <a:t>https://www.brook.org.uk/</a:t>
            </a:r>
            <a:r>
              <a:rPr lang="en-US" dirty="0"/>
              <a:t> for additional support, as well as reminding them to speak to a teacher, head of year, trusted adult or friend if they have any concerns about themselves or someone they know. </a:t>
            </a:r>
            <a:endParaRPr lang="en-GB" dirty="0"/>
          </a:p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1D0B-6E0C-4339-9AD1-6EB674A47B4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75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answer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three baseline questions on a confidence scale: (0=not confident, 10=extremely confident).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You can communicate whether this is carried out in silence upon entrance as a thinking activity and baseline assessment, discussed in pairs, or shared as a whole class.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NOTE: The outcome of the lesson stimuli should be a clear message that puberty can occur between a very large age range, anything from 8-19, and sometimes earlier or later than this. The variety in these ages is perfectly normal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‘right’ age to start puberty. </a:t>
            </a:r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1D0B-6E0C-4339-9AD1-6EB674A47B4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8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students to answer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three baseline questions on a confidence scale: (0=not confident, 10=extremely confident).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 fontAlgn="base">
              <a:buFont typeface="Arial" pitchFamily="34" charset="0"/>
              <a:buNone/>
            </a:pPr>
            <a:r>
              <a:rPr lang="en-US" u="sng" dirty="0"/>
              <a:t>Activity</a:t>
            </a:r>
            <a:r>
              <a:rPr lang="en-US" u="sng" baseline="0" dirty="0"/>
              <a:t> 1.</a:t>
            </a:r>
          </a:p>
          <a:p>
            <a:pPr marL="0" lvl="0" indent="0" fontAlgn="base">
              <a:buFont typeface="Arial" pitchFamily="34" charset="0"/>
              <a:buNone/>
            </a:pPr>
            <a:endParaRPr lang="en-US" dirty="0"/>
          </a:p>
          <a:p>
            <a:pPr marL="171450" lvl="0" indent="-171450" fontAlgn="base">
              <a:buFont typeface="Arial" pitchFamily="34" charset="0"/>
              <a:buChar char="•"/>
            </a:pPr>
            <a:r>
              <a:rPr lang="en-US" dirty="0"/>
              <a:t>You can change the number of students</a:t>
            </a:r>
            <a:r>
              <a:rPr lang="en-US" baseline="0" dirty="0"/>
              <a:t> per group, however it would be advised not to go above four as students as it becomes more difficult to physically access the sheet and contribute to the activity. </a:t>
            </a:r>
          </a:p>
          <a:p>
            <a:pPr marL="0" lvl="0" indent="0" fontAlgn="base">
              <a:buFont typeface="Arial" pitchFamily="34" charset="0"/>
              <a:buNone/>
            </a:pPr>
            <a:endParaRPr lang="en-US" u="sng" dirty="0"/>
          </a:p>
          <a:p>
            <a:pPr marL="0" lvl="0" indent="0" fontAlgn="base">
              <a:buFont typeface="Arial" pitchFamily="34" charset="0"/>
              <a:buNone/>
            </a:pPr>
            <a:r>
              <a:rPr lang="en-US" u="sng" dirty="0"/>
              <a:t>Activity</a:t>
            </a:r>
            <a:r>
              <a:rPr lang="en-US" u="sng" baseline="0" dirty="0"/>
              <a:t> 2.</a:t>
            </a:r>
          </a:p>
          <a:p>
            <a:pPr marL="0" lvl="0" indent="0" fontAlgn="base">
              <a:buFont typeface="Arial" pitchFamily="34" charset="0"/>
              <a:buNone/>
            </a:pPr>
            <a:endParaRPr lang="en-US" u="sng" dirty="0"/>
          </a:p>
          <a:p>
            <a:pPr marL="171450" lvl="0" indent="-171450" fontAlgn="base">
              <a:buFont typeface="Arial" pitchFamily="34" charset="0"/>
              <a:buChar char="•"/>
            </a:pPr>
            <a:r>
              <a:rPr lang="en-US" dirty="0"/>
              <a:t>Show students the first video on the physical changes in girls and ask them to mark where the physical changes take place and label a description of what may happen. Then repeat the process with the second video for the physical changes in boys. (These could be carried out same-sex groups or mixed sex-groups)</a:t>
            </a:r>
            <a:endParaRPr lang="en-GB" dirty="0"/>
          </a:p>
          <a:p>
            <a:pPr lvl="0"/>
            <a:r>
              <a:rPr lang="en-US" dirty="0"/>
              <a:t>		Girls (4:29)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https://bcove.video/2xGClMT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dirty="0"/>
              <a:t>		Boys (5:01)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https://bcove.video/2DLKIwb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Students can watch individually</a:t>
            </a:r>
            <a:r>
              <a:rPr lang="en-US" baseline="0" dirty="0"/>
              <a:t> on devices, or if this is not possible you can play them from the projector. 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u="sng" dirty="0"/>
              <a:t>Activity</a:t>
            </a:r>
            <a:r>
              <a:rPr lang="en-US" u="sng" baseline="0" dirty="0"/>
              <a:t> 3.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/>
              <a:t>Play video from 2.38-5.40</a:t>
            </a:r>
            <a:r>
              <a:rPr lang="en-US" b="1" baseline="0" dirty="0"/>
              <a:t> only</a:t>
            </a:r>
            <a:r>
              <a:rPr lang="en-US" baseline="0" dirty="0"/>
              <a:t> as this part of the resource is the appropriate to the task. </a:t>
            </a:r>
            <a:r>
              <a:rPr lang="en-US" dirty="0"/>
              <a:t> Ask students to use a different </a:t>
            </a:r>
            <a:r>
              <a:rPr lang="en-US" dirty="0" err="1"/>
              <a:t>coloured</a:t>
            </a:r>
            <a:r>
              <a:rPr lang="en-US" dirty="0"/>
              <a:t> pen to add additional notes on their diagrams about the emotional changes that can take place during puberty.</a:t>
            </a:r>
          </a:p>
        </p:txBody>
      </p:sp>
    </p:spTree>
    <p:extLst>
      <p:ext uri="{BB962C8B-B14F-4D97-AF65-F5344CB8AC3E}">
        <p14:creationId xmlns:p14="http://schemas.microsoft.com/office/powerpoint/2010/main" val="225685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These</a:t>
            </a:r>
            <a:r>
              <a:rPr lang="en-GB" baseline="0" dirty="0"/>
              <a:t> questions have been differentiated to help facilitate progression through the activity. However you can choose the questions that would be appropriate for your students.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u="sng" baseline="0" dirty="0"/>
              <a:t>Activity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Show the video at </a:t>
            </a:r>
            <a:r>
              <a:rPr lang="en-US" u="sng" dirty="0">
                <a:hlinkClick r:id="rId3"/>
              </a:rPr>
              <a:t>https://riseabove.org.uk/article/kickthepj-talks-about-growing-up/</a:t>
            </a:r>
            <a:r>
              <a:rPr lang="en-US" dirty="0"/>
              <a:t> (2.31).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Students can watch individually</a:t>
            </a:r>
            <a:r>
              <a:rPr lang="en-US" baseline="0" dirty="0"/>
              <a:t> on devices, or if this is not possible you can play them from the projector.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dirty="0"/>
          </a:p>
          <a:p>
            <a:pPr marL="0" indent="0">
              <a:buFont typeface="Arial" pitchFamily="34" charset="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1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u="sng" dirty="0"/>
              <a:t>Activity</a:t>
            </a:r>
            <a:r>
              <a:rPr lang="en-US" u="sng" baseline="0" dirty="0"/>
              <a:t> 2</a:t>
            </a:r>
          </a:p>
          <a:p>
            <a:pPr marL="0" indent="0">
              <a:buFont typeface="Arial" pitchFamily="34" charset="0"/>
              <a:buNone/>
            </a:pPr>
            <a:endParaRPr lang="en-US" baseline="0" dirty="0"/>
          </a:p>
          <a:p>
            <a:r>
              <a:rPr lang="en-US" dirty="0"/>
              <a:t>Assign or let students choose a scenario</a:t>
            </a:r>
            <a:r>
              <a:rPr lang="en-US" baseline="0" dirty="0"/>
              <a:t>. Explain that they will need to write a reply as if they were the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Rise Above response team, and it will be published in a ‘concerns page’ for a local teen magazine. The following slide outlines the success criteria of their response.</a:t>
            </a:r>
          </a:p>
        </p:txBody>
      </p:sp>
    </p:spTree>
    <p:extLst>
      <p:ext uri="{BB962C8B-B14F-4D97-AF65-F5344CB8AC3E}">
        <p14:creationId xmlns:p14="http://schemas.microsoft.com/office/powerpoint/2010/main" val="137092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u="sng" dirty="0"/>
              <a:t>Activity 3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Remind students that there is a lot of content on the Rise Above website to gather ideas. Pupils can write their reply from the Rise Above response team to the young person to be published in a ‘concerns page’ response for a local teen magazine. Their responses should: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GB" sz="1200" i="0" dirty="0">
                <a:solidFill>
                  <a:schemeClr val="bg1"/>
                </a:solidFill>
              </a:rPr>
              <a:t>Identify the challenges faced by the young person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GB" sz="1200" i="0" dirty="0">
                <a:solidFill>
                  <a:schemeClr val="bg1"/>
                </a:solidFill>
              </a:rPr>
              <a:t>Promote a healthy body image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GB" sz="1200" i="0" dirty="0">
                <a:solidFill>
                  <a:schemeClr val="bg1"/>
                </a:solidFill>
              </a:rPr>
              <a:t>Present a range of possible solutions</a:t>
            </a:r>
          </a:p>
          <a:p>
            <a:pPr marL="628650" lvl="1" indent="-171450" fontAlgn="base">
              <a:buFont typeface="Arial" panose="020B0604020202020204" pitchFamily="34" charset="0"/>
              <a:buChar char="•"/>
            </a:pPr>
            <a:r>
              <a:rPr lang="en-GB" sz="1200" i="0" dirty="0">
                <a:solidFill>
                  <a:schemeClr val="bg1"/>
                </a:solidFill>
              </a:rPr>
              <a:t>Advise on where to get support</a:t>
            </a:r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This activity can be carried out individually/pairs/groups depending on the resources available to the students. </a:t>
            </a:r>
            <a:r>
              <a:rPr lang="en-US" dirty="0"/>
              <a:t>. If pupils can not access the website individually,</a:t>
            </a:r>
            <a:r>
              <a:rPr lang="en-US" baseline="0" dirty="0"/>
              <a:t> you can explore the website at the front of the class and facilitate possible outcomes for each scenario in turn.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Explain to students that Rise Above was created by young people for young people, and that it is a safe and anonymous space for them to find helpful information and talk about the things that matter to them.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F1F5BC67-A646-7C4A-A209-751511E2F34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1739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000" b="1" u="none" dirty="0">
              <a:solidFill>
                <a:srgbClr val="F15C38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87E4EB-9671-E34A-9581-7A738AC791CC}"/>
              </a:ext>
            </a:extLst>
          </p:cNvPr>
          <p:cNvSpPr/>
          <p:nvPr userDrawn="1"/>
        </p:nvSpPr>
        <p:spPr>
          <a:xfrm>
            <a:off x="3699421" y="188640"/>
            <a:ext cx="174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none" dirty="0">
                <a:solidFill>
                  <a:srgbClr val="5AC3E7"/>
                </a:solidFill>
              </a:rPr>
              <a:t>PUBERTY</a:t>
            </a:r>
            <a:endParaRPr lang="en-US" sz="3200" dirty="0">
              <a:solidFill>
                <a:srgbClr val="5AC3E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18DE4-0334-C442-9808-D815F0E23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15"/>
            <a:ext cx="1080000" cy="7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0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10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4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2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F1F5BC67-A646-7C4A-A209-751511E2F34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144000" cy="11739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000" b="1" u="none" dirty="0">
              <a:solidFill>
                <a:srgbClr val="F15C38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87E4EB-9671-E34A-9581-7A738AC791CC}"/>
              </a:ext>
            </a:extLst>
          </p:cNvPr>
          <p:cNvSpPr/>
          <p:nvPr userDrawn="1"/>
        </p:nvSpPr>
        <p:spPr>
          <a:xfrm>
            <a:off x="3563888" y="254077"/>
            <a:ext cx="2132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u="none" dirty="0">
                <a:solidFill>
                  <a:srgbClr val="5AC3E7"/>
                </a:solidFill>
              </a:rPr>
              <a:t>PUBERTY</a:t>
            </a:r>
            <a:endParaRPr lang="en-US" sz="4000" dirty="0">
              <a:solidFill>
                <a:srgbClr val="5AC3E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18DE4-0334-C442-9808-D815F0E23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15"/>
            <a:ext cx="1080000" cy="7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7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hape 121">
            <a:extLst>
              <a:ext uri="{FF2B5EF4-FFF2-40B4-BE49-F238E27FC236}">
                <a16:creationId xmlns:a16="http://schemas.microsoft.com/office/drawing/2014/main" id="{33137DA3-15F3-B642-8013-85ACA4CB1B2A}"/>
              </a:ext>
            </a:extLst>
          </p:cNvPr>
          <p:cNvSpPr txBox="1">
            <a:spLocks/>
          </p:cNvSpPr>
          <p:nvPr userDrawn="1"/>
        </p:nvSpPr>
        <p:spPr>
          <a:xfrm>
            <a:off x="0" y="-27384"/>
            <a:ext cx="9144000" cy="11739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000" b="1" u="none" dirty="0">
              <a:solidFill>
                <a:srgbClr val="F15C38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DE448C-A4FF-4F4A-AE88-ED2EB8948462}"/>
              </a:ext>
            </a:extLst>
          </p:cNvPr>
          <p:cNvSpPr/>
          <p:nvPr userDrawn="1"/>
        </p:nvSpPr>
        <p:spPr>
          <a:xfrm>
            <a:off x="3699421" y="188640"/>
            <a:ext cx="1731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none" dirty="0">
                <a:solidFill>
                  <a:srgbClr val="5AC3E7"/>
                </a:solidFill>
              </a:rPr>
              <a:t>PLENARY</a:t>
            </a:r>
            <a:endParaRPr lang="en-US" sz="3200" dirty="0">
              <a:solidFill>
                <a:srgbClr val="5AC3E7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93F963-2215-7844-9167-C97A3F6A881D}"/>
              </a:ext>
            </a:extLst>
          </p:cNvPr>
          <p:cNvSpPr/>
          <p:nvPr userDrawn="1"/>
        </p:nvSpPr>
        <p:spPr>
          <a:xfrm>
            <a:off x="4005651" y="620688"/>
            <a:ext cx="1144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TOP TIP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5658A-736C-D84E-9D46-84115D5701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15"/>
            <a:ext cx="1080000" cy="7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2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8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1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0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93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3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3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3D69-4AE7-4C8D-B1F7-4C34572122A3}" type="datetimeFigureOut">
              <a:rPr lang="en-GB" smtClean="0"/>
              <a:t>28/09/2018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14838-873D-4526-81FA-82BCAE3C7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emf"/><Relationship Id="rId4" Type="http://schemas.openxmlformats.org/officeDocument/2006/relationships/hyperlink" Target="https://www.brook.org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cove.video/2xGClMT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bcove.video/2DLKIw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iseabove.org.uk/article/can-puberty-affect-your-head-as-well-as-your-body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iseabove.org.uk/article/kickthepj-talks-about-growing-up/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6"/>
          <p:cNvSpPr txBox="1">
            <a:spLocks/>
          </p:cNvSpPr>
          <p:nvPr/>
        </p:nvSpPr>
        <p:spPr>
          <a:xfrm>
            <a:off x="4716017" y="1842725"/>
            <a:ext cx="3970784" cy="71546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outcomes</a:t>
            </a:r>
          </a:p>
        </p:txBody>
      </p:sp>
      <p:sp>
        <p:nvSpPr>
          <p:cNvPr id="6" name="Shape 127"/>
          <p:cNvSpPr/>
          <p:nvPr/>
        </p:nvSpPr>
        <p:spPr>
          <a:xfrm>
            <a:off x="595628" y="5284043"/>
            <a:ext cx="8224844" cy="1270000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>
              <a:defRPr b="1"/>
            </a:pPr>
            <a:endParaRPr dirty="0">
              <a:solidFill>
                <a:schemeClr val="bg1"/>
              </a:solidFill>
              <a:uFill>
                <a:solidFill>
                  <a:srgbClr val="548DD4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108" y="2780928"/>
            <a:ext cx="3850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We are learning about the physical and emotional changes that occur in young people during puberty and the impact this can have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1400" dirty="0">
              <a:uFill>
                <a:solidFill>
                  <a:srgbClr val="548DD4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6785" y="2816767"/>
            <a:ext cx="4070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By the end of the lesson you will be able 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Describe the physical and emotional changes that occur during puberty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Identify ways of managing the changes that occur during puberty 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Explain where to seek advice and support about the changes that occur during puberty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126"/>
          <p:cNvSpPr txBox="1">
            <a:spLocks/>
          </p:cNvSpPr>
          <p:nvPr/>
        </p:nvSpPr>
        <p:spPr>
          <a:xfrm>
            <a:off x="595628" y="1842725"/>
            <a:ext cx="3816424" cy="71546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96877B-B353-CC46-8890-0EB29A7B6FA7}"/>
              </a:ext>
            </a:extLst>
          </p:cNvPr>
          <p:cNvSpPr/>
          <p:nvPr/>
        </p:nvSpPr>
        <p:spPr>
          <a:xfrm>
            <a:off x="755574" y="5407977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b="1"/>
            </a:pPr>
            <a:r>
              <a:rPr lang="en-GB" dirty="0">
                <a:solidFill>
                  <a:srgbClr val="5AC3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Puberty, hormones, desire, emotional, angry, insecurity, pain, acne, body conscious, pituitary gland, prefrontal cortex</a:t>
            </a:r>
            <a:endParaRPr lang="en-GB" dirty="0">
              <a:solidFill>
                <a:schemeClr val="bg1"/>
              </a:solidFill>
              <a:uFill>
                <a:solidFill>
                  <a:srgbClr val="548DD4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0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6E0263-1146-1E41-B9D0-A71319C81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859" y="4318275"/>
            <a:ext cx="5112568" cy="1861060"/>
          </a:xfrm>
          <a:prstGeom prst="rect">
            <a:avLst/>
          </a:prstGeom>
        </p:spPr>
      </p:pic>
      <p:sp>
        <p:nvSpPr>
          <p:cNvPr id="164" name="Shape 164"/>
          <p:cNvSpPr>
            <a:spLocks noGrp="1"/>
          </p:cNvSpPr>
          <p:nvPr>
            <p:ph type="body" idx="4294967295"/>
          </p:nvPr>
        </p:nvSpPr>
        <p:spPr>
          <a:xfrm>
            <a:off x="971600" y="1988840"/>
            <a:ext cx="7355160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Choose one area that you have covered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during the lesson </a:t>
            </a:r>
          </a:p>
          <a:p>
            <a:pPr marL="0" indent="0" algn="ctr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Draft a top tip of no more than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15 words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offer advice, support or guidance in that area.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62095-6845-414D-BF0E-060244E98775}"/>
              </a:ext>
            </a:extLst>
          </p:cNvPr>
          <p:cNvSpPr/>
          <p:nvPr/>
        </p:nvSpPr>
        <p:spPr>
          <a:xfrm>
            <a:off x="2123728" y="486916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you, or anyone you know needs support in this area, speak to a trusted adult, a teacher, tutor or head of year. You can also get support from the Brook website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https://www.brook.org.uk/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CBBBB-A6F4-E044-949B-2748E750C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4403">
            <a:off x="6661932" y="4868193"/>
            <a:ext cx="1230865" cy="130398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57D52FF-3D06-3046-95FF-1D5AC3ED4303}"/>
              </a:ext>
            </a:extLst>
          </p:cNvPr>
          <p:cNvSpPr/>
          <p:nvPr/>
        </p:nvSpPr>
        <p:spPr>
          <a:xfrm>
            <a:off x="6885490" y="6099915"/>
            <a:ext cx="391874" cy="13739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2378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087363" y="2515430"/>
            <a:ext cx="6123459" cy="1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797682" y="2988433"/>
            <a:ext cx="114508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 = not confident</a:t>
            </a:r>
          </a:p>
        </p:txBody>
      </p:sp>
      <p:sp>
        <p:nvSpPr>
          <p:cNvPr id="133" name="Shape 133"/>
          <p:cNvSpPr/>
          <p:nvPr/>
        </p:nvSpPr>
        <p:spPr>
          <a:xfrm>
            <a:off x="7005055" y="2988433"/>
            <a:ext cx="165831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10= extremely confident</a:t>
            </a:r>
          </a:p>
        </p:txBody>
      </p:sp>
      <p:sp>
        <p:nvSpPr>
          <p:cNvPr id="134" name="Shape 134"/>
          <p:cNvSpPr/>
          <p:nvPr/>
        </p:nvSpPr>
        <p:spPr>
          <a:xfrm flipV="1">
            <a:off x="1092199" y="2314612"/>
            <a:ext cx="1" cy="40163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5" name="Shape 135"/>
          <p:cNvSpPr/>
          <p:nvPr/>
        </p:nvSpPr>
        <p:spPr>
          <a:xfrm flipV="1">
            <a:off x="7205985" y="2314612"/>
            <a:ext cx="1" cy="40163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48360C-8222-3548-90A3-385C636019E4}"/>
              </a:ext>
            </a:extLst>
          </p:cNvPr>
          <p:cNvSpPr/>
          <p:nvPr/>
        </p:nvSpPr>
        <p:spPr>
          <a:xfrm>
            <a:off x="0" y="2032866"/>
            <a:ext cx="9144000" cy="18293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894CD4-520B-554E-A283-6F8AD1D82B8F}"/>
              </a:ext>
            </a:extLst>
          </p:cNvPr>
          <p:cNvSpPr txBox="1"/>
          <p:nvPr/>
        </p:nvSpPr>
        <p:spPr>
          <a:xfrm>
            <a:off x="6034197" y="3220587"/>
            <a:ext cx="217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EXTREMELY CONFIDENT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27353B-8C3D-C54D-B395-D09B44A41AE8}"/>
              </a:ext>
            </a:extLst>
          </p:cNvPr>
          <p:cNvSpPr txBox="1"/>
          <p:nvPr/>
        </p:nvSpPr>
        <p:spPr>
          <a:xfrm>
            <a:off x="497070" y="3220587"/>
            <a:ext cx="173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NOT CONFIDENT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D3275-67CE-9143-9020-CDF97E7B69EE}"/>
              </a:ext>
            </a:extLst>
          </p:cNvPr>
          <p:cNvSpPr/>
          <p:nvPr/>
        </p:nvSpPr>
        <p:spPr>
          <a:xfrm>
            <a:off x="1159670" y="2668894"/>
            <a:ext cx="6370364" cy="105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D1FCF8-6413-0748-88EF-B9C06E83003B}"/>
              </a:ext>
            </a:extLst>
          </p:cNvPr>
          <p:cNvSpPr/>
          <p:nvPr/>
        </p:nvSpPr>
        <p:spPr>
          <a:xfrm>
            <a:off x="7315135" y="2313061"/>
            <a:ext cx="771896" cy="771896"/>
          </a:xfrm>
          <a:prstGeom prst="ellipse">
            <a:avLst/>
          </a:prstGeom>
          <a:solidFill>
            <a:srgbClr val="5AC3E7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6B83E5-42C0-D14B-BD18-2D15ECDEBB25}"/>
              </a:ext>
            </a:extLst>
          </p:cNvPr>
          <p:cNvSpPr/>
          <p:nvPr/>
        </p:nvSpPr>
        <p:spPr>
          <a:xfrm>
            <a:off x="525881" y="2310893"/>
            <a:ext cx="771896" cy="771896"/>
          </a:xfrm>
          <a:prstGeom prst="ellipse">
            <a:avLst/>
          </a:prstGeom>
          <a:solidFill>
            <a:srgbClr val="5AC3E7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9A4A31-636B-AE42-B0B7-F3FA9371C135}"/>
              </a:ext>
            </a:extLst>
          </p:cNvPr>
          <p:cNvSpPr txBox="1"/>
          <p:nvPr/>
        </p:nvSpPr>
        <p:spPr>
          <a:xfrm>
            <a:off x="7276934" y="2375844"/>
            <a:ext cx="8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9420EF-1CF9-2D4A-A7EC-109DF41AE26E}"/>
              </a:ext>
            </a:extLst>
          </p:cNvPr>
          <p:cNvSpPr txBox="1"/>
          <p:nvPr/>
        </p:nvSpPr>
        <p:spPr>
          <a:xfrm>
            <a:off x="487680" y="2365805"/>
            <a:ext cx="8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0</a:t>
            </a:r>
          </a:p>
        </p:txBody>
      </p:sp>
      <p:sp>
        <p:nvSpPr>
          <p:cNvPr id="18" name="Rectangle: Rounded Corners 46">
            <a:extLst>
              <a:ext uri="{FF2B5EF4-FFF2-40B4-BE49-F238E27FC236}">
                <a16:creationId xmlns:a16="http://schemas.microsoft.com/office/drawing/2014/main" id="{53F46A04-D615-6147-BD86-9AA308390652}"/>
              </a:ext>
            </a:extLst>
          </p:cNvPr>
          <p:cNvSpPr/>
          <p:nvPr/>
        </p:nvSpPr>
        <p:spPr>
          <a:xfrm>
            <a:off x="1459820" y="2547964"/>
            <a:ext cx="71260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48">
            <a:extLst>
              <a:ext uri="{FF2B5EF4-FFF2-40B4-BE49-F238E27FC236}">
                <a16:creationId xmlns:a16="http://schemas.microsoft.com/office/drawing/2014/main" id="{1158C632-0F4E-754F-A68D-9044FEE8961E}"/>
              </a:ext>
            </a:extLst>
          </p:cNvPr>
          <p:cNvSpPr/>
          <p:nvPr/>
        </p:nvSpPr>
        <p:spPr>
          <a:xfrm>
            <a:off x="2156336" y="254796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49">
            <a:extLst>
              <a:ext uri="{FF2B5EF4-FFF2-40B4-BE49-F238E27FC236}">
                <a16:creationId xmlns:a16="http://schemas.microsoft.com/office/drawing/2014/main" id="{807E6992-69F7-C046-B540-9344EB9906C2}"/>
              </a:ext>
            </a:extLst>
          </p:cNvPr>
          <p:cNvSpPr/>
          <p:nvPr/>
        </p:nvSpPr>
        <p:spPr>
          <a:xfrm>
            <a:off x="7081833" y="2556526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50">
            <a:extLst>
              <a:ext uri="{FF2B5EF4-FFF2-40B4-BE49-F238E27FC236}">
                <a16:creationId xmlns:a16="http://schemas.microsoft.com/office/drawing/2014/main" id="{90657302-37D2-1B46-956D-91AB9777BA76}"/>
              </a:ext>
            </a:extLst>
          </p:cNvPr>
          <p:cNvSpPr/>
          <p:nvPr/>
        </p:nvSpPr>
        <p:spPr>
          <a:xfrm>
            <a:off x="5674546" y="254796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51">
            <a:extLst>
              <a:ext uri="{FF2B5EF4-FFF2-40B4-BE49-F238E27FC236}">
                <a16:creationId xmlns:a16="http://schemas.microsoft.com/office/drawing/2014/main" id="{EFBB6DF1-05AE-B64F-BFA0-2C361CA813F8}"/>
              </a:ext>
            </a:extLst>
          </p:cNvPr>
          <p:cNvSpPr/>
          <p:nvPr/>
        </p:nvSpPr>
        <p:spPr>
          <a:xfrm>
            <a:off x="2859978" y="254796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52">
            <a:extLst>
              <a:ext uri="{FF2B5EF4-FFF2-40B4-BE49-F238E27FC236}">
                <a16:creationId xmlns:a16="http://schemas.microsoft.com/office/drawing/2014/main" id="{CC3E0DF5-BC7A-884D-999A-B7421FC91A1A}"/>
              </a:ext>
            </a:extLst>
          </p:cNvPr>
          <p:cNvSpPr/>
          <p:nvPr/>
        </p:nvSpPr>
        <p:spPr>
          <a:xfrm>
            <a:off x="3563620" y="254796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53">
            <a:extLst>
              <a:ext uri="{FF2B5EF4-FFF2-40B4-BE49-F238E27FC236}">
                <a16:creationId xmlns:a16="http://schemas.microsoft.com/office/drawing/2014/main" id="{16B500B6-2A62-CB49-BBA9-FA24B7A1F5CD}"/>
              </a:ext>
            </a:extLst>
          </p:cNvPr>
          <p:cNvSpPr/>
          <p:nvPr/>
        </p:nvSpPr>
        <p:spPr>
          <a:xfrm>
            <a:off x="4970904" y="254796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54">
            <a:extLst>
              <a:ext uri="{FF2B5EF4-FFF2-40B4-BE49-F238E27FC236}">
                <a16:creationId xmlns:a16="http://schemas.microsoft.com/office/drawing/2014/main" id="{F0E54C31-9BB7-454C-B0D9-D65DA755204E}"/>
              </a:ext>
            </a:extLst>
          </p:cNvPr>
          <p:cNvSpPr/>
          <p:nvPr/>
        </p:nvSpPr>
        <p:spPr>
          <a:xfrm>
            <a:off x="4267262" y="254796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50">
            <a:extLst>
              <a:ext uri="{FF2B5EF4-FFF2-40B4-BE49-F238E27FC236}">
                <a16:creationId xmlns:a16="http://schemas.microsoft.com/office/drawing/2014/main" id="{AB2ADD50-72CA-1B4B-AC25-D695CEADF71C}"/>
              </a:ext>
            </a:extLst>
          </p:cNvPr>
          <p:cNvSpPr/>
          <p:nvPr/>
        </p:nvSpPr>
        <p:spPr>
          <a:xfrm>
            <a:off x="6378188" y="254796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hape 121">
            <a:extLst>
              <a:ext uri="{FF2B5EF4-FFF2-40B4-BE49-F238E27FC236}">
                <a16:creationId xmlns:a16="http://schemas.microsoft.com/office/drawing/2014/main" id="{9A151370-D9DB-FA4A-86E5-917E6B0F2A36}"/>
              </a:ext>
            </a:extLst>
          </p:cNvPr>
          <p:cNvSpPr txBox="1">
            <a:spLocks/>
          </p:cNvSpPr>
          <p:nvPr/>
        </p:nvSpPr>
        <p:spPr>
          <a:xfrm>
            <a:off x="0" y="32391"/>
            <a:ext cx="9144000" cy="11739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000" b="1" u="none" dirty="0">
              <a:solidFill>
                <a:srgbClr val="F15C38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6CFE43-D44B-114A-B4AA-F052A44FFB12}"/>
              </a:ext>
            </a:extLst>
          </p:cNvPr>
          <p:cNvSpPr/>
          <p:nvPr/>
        </p:nvSpPr>
        <p:spPr>
          <a:xfrm>
            <a:off x="3699421" y="198198"/>
            <a:ext cx="1731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u="none" dirty="0">
                <a:solidFill>
                  <a:srgbClr val="5AC3E7"/>
                </a:solidFill>
              </a:rPr>
              <a:t>PLENARY</a:t>
            </a:r>
            <a:endParaRPr lang="en-US" sz="3200" dirty="0">
              <a:solidFill>
                <a:srgbClr val="5AC3E7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F4C4F4-0B92-F543-A71C-F213117F20FB}"/>
              </a:ext>
            </a:extLst>
          </p:cNvPr>
          <p:cNvSpPr/>
          <p:nvPr/>
        </p:nvSpPr>
        <p:spPr>
          <a:xfrm>
            <a:off x="3343166" y="630246"/>
            <a:ext cx="2469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SELF ASSESSMENT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BA6BC73-7928-4B44-A17C-E47572680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15"/>
            <a:ext cx="1080000" cy="71648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913C150-4C7F-0D44-9E09-0B7D118A12CA}"/>
              </a:ext>
            </a:extLst>
          </p:cNvPr>
          <p:cNvSpPr/>
          <p:nvPr/>
        </p:nvSpPr>
        <p:spPr>
          <a:xfrm>
            <a:off x="413436" y="4507731"/>
            <a:ext cx="82296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A) How confident are you about knowing the physical changes that occur during puberty? </a:t>
            </a:r>
          </a:p>
          <a:p>
            <a:pPr lvl="0" fontAlgn="base">
              <a:buAutoNum type="alphaUcParenR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B) How confident are you about knowing the emotional changes that can occur during puberty? </a:t>
            </a:r>
          </a:p>
          <a:p>
            <a:pPr lvl="0" fontAlgn="base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C) How confident are you in knowing how to manage the changes that occur during puberty? </a:t>
            </a:r>
          </a:p>
          <a:p>
            <a:pPr lvl="0" fontAlgn="base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D) How confident are you in knowing where to look for guidance and support about puberty?</a:t>
            </a:r>
          </a:p>
        </p:txBody>
      </p:sp>
      <p:sp>
        <p:nvSpPr>
          <p:cNvPr id="33" name="Shape 130">
            <a:extLst>
              <a:ext uri="{FF2B5EF4-FFF2-40B4-BE49-F238E27FC236}">
                <a16:creationId xmlns:a16="http://schemas.microsoft.com/office/drawing/2014/main" id="{04F845F1-2A0C-094F-95B6-61DAD4A3DF59}"/>
              </a:ext>
            </a:extLst>
          </p:cNvPr>
          <p:cNvSpPr txBox="1">
            <a:spLocks/>
          </p:cNvSpPr>
          <p:nvPr/>
        </p:nvSpPr>
        <p:spPr>
          <a:xfrm>
            <a:off x="487681" y="1455102"/>
            <a:ext cx="8229600" cy="282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spcBef>
                <a:spcPts val="0"/>
              </a:spcBef>
              <a:buFontTx/>
              <a:buNone/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rPr lang="en-GB" sz="1800" dirty="0">
                <a:uFill>
                  <a:solidFill>
                    <a:srgbClr val="000000"/>
                  </a:solidFill>
                </a:uFill>
              </a:rPr>
              <a:t>Answer </a:t>
            </a:r>
            <a:r>
              <a:rPr lang="en-GB" sz="1800">
                <a:uFill>
                  <a:solidFill>
                    <a:srgbClr val="000000"/>
                  </a:solidFill>
                </a:uFill>
              </a:rPr>
              <a:t>these four </a:t>
            </a:r>
            <a:r>
              <a:rPr lang="en-GB" sz="1800" dirty="0">
                <a:uFill>
                  <a:solidFill>
                    <a:srgbClr val="000000"/>
                  </a:solidFill>
                </a:uFill>
              </a:rPr>
              <a:t>baseline questions using a confidence scale:</a:t>
            </a:r>
          </a:p>
        </p:txBody>
      </p:sp>
    </p:spTree>
    <p:extLst>
      <p:ext uri="{BB962C8B-B14F-4D97-AF65-F5344CB8AC3E}">
        <p14:creationId xmlns:p14="http://schemas.microsoft.com/office/powerpoint/2010/main" val="228429442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3"/>
          <p:cNvSpPr/>
          <p:nvPr/>
        </p:nvSpPr>
        <p:spPr>
          <a:xfrm>
            <a:off x="1331640" y="2958575"/>
            <a:ext cx="6502153" cy="1597175"/>
          </a:xfrm>
          <a:prstGeom prst="roundRect">
            <a:avLst>
              <a:gd name="adj" fmla="val 15000"/>
            </a:avLst>
          </a:prstGeom>
          <a:solidFill>
            <a:schemeClr val="tx1"/>
          </a:solidFill>
          <a:ln w="25400">
            <a:solidFill>
              <a:schemeClr val="tx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/>
            <a:r>
              <a:rPr lang="en-US" sz="3200" b="1" dirty="0">
                <a:solidFill>
                  <a:srgbClr val="5AC3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puberty and when does </a:t>
            </a:r>
            <a:br>
              <a:rPr lang="en-US" sz="3200" b="1" dirty="0">
                <a:solidFill>
                  <a:srgbClr val="5AC3E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5AC3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happen to a person? </a:t>
            </a:r>
            <a:r>
              <a:rPr lang="en-US" i="1" dirty="0">
                <a:solidFill>
                  <a:srgbClr val="5AC3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5AC3E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1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body" idx="4294967295"/>
          </p:nvPr>
        </p:nvSpPr>
        <p:spPr>
          <a:xfrm>
            <a:off x="487681" y="1772817"/>
            <a:ext cx="8229600" cy="2823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rPr sz="1800" dirty="0"/>
              <a:t>Answer these </a:t>
            </a:r>
            <a:r>
              <a:rPr lang="en-GB" sz="1800" dirty="0"/>
              <a:t>four</a:t>
            </a:r>
            <a:r>
              <a:rPr sz="1800" dirty="0"/>
              <a:t> baseline questions using a confidence scale: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A03FDB-5EE0-584E-A092-B3B85696BB04}"/>
              </a:ext>
            </a:extLst>
          </p:cNvPr>
          <p:cNvSpPr txBox="1"/>
          <p:nvPr/>
        </p:nvSpPr>
        <p:spPr>
          <a:xfrm>
            <a:off x="6034197" y="3370079"/>
            <a:ext cx="217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EXTREMELY CONFIDENT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985A629-5521-5F47-AC22-1CA76CE3236D}"/>
              </a:ext>
            </a:extLst>
          </p:cNvPr>
          <p:cNvSpPr txBox="1"/>
          <p:nvPr/>
        </p:nvSpPr>
        <p:spPr>
          <a:xfrm>
            <a:off x="497070" y="3370079"/>
            <a:ext cx="1842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NOT CONFIDENT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CC7B27D-0B62-2B41-980E-16595877D244}"/>
              </a:ext>
            </a:extLst>
          </p:cNvPr>
          <p:cNvSpPr/>
          <p:nvPr/>
        </p:nvSpPr>
        <p:spPr>
          <a:xfrm>
            <a:off x="1159670" y="2844344"/>
            <a:ext cx="6370364" cy="105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C1817A0-1D1C-2F49-9EBD-4906C96F4535}"/>
              </a:ext>
            </a:extLst>
          </p:cNvPr>
          <p:cNvSpPr/>
          <p:nvPr/>
        </p:nvSpPr>
        <p:spPr>
          <a:xfrm>
            <a:off x="7315135" y="2488511"/>
            <a:ext cx="771896" cy="771896"/>
          </a:xfrm>
          <a:prstGeom prst="ellipse">
            <a:avLst/>
          </a:prstGeom>
          <a:solidFill>
            <a:srgbClr val="5AC3E7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E262A8F-5119-F24A-AAE9-4B93DA579031}"/>
              </a:ext>
            </a:extLst>
          </p:cNvPr>
          <p:cNvSpPr/>
          <p:nvPr/>
        </p:nvSpPr>
        <p:spPr>
          <a:xfrm>
            <a:off x="525881" y="2486343"/>
            <a:ext cx="771896" cy="771896"/>
          </a:xfrm>
          <a:prstGeom prst="ellipse">
            <a:avLst/>
          </a:prstGeom>
          <a:solidFill>
            <a:srgbClr val="5AC3E7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AE6629-C183-1643-99B2-A21DEEDAE9D0}"/>
              </a:ext>
            </a:extLst>
          </p:cNvPr>
          <p:cNvSpPr txBox="1"/>
          <p:nvPr/>
        </p:nvSpPr>
        <p:spPr>
          <a:xfrm>
            <a:off x="7276934" y="2551294"/>
            <a:ext cx="8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A843882-6404-1240-8815-469FD574DF0B}"/>
              </a:ext>
            </a:extLst>
          </p:cNvPr>
          <p:cNvSpPr txBox="1"/>
          <p:nvPr/>
        </p:nvSpPr>
        <p:spPr>
          <a:xfrm>
            <a:off x="487680" y="2541255"/>
            <a:ext cx="84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0</a:t>
            </a:r>
          </a:p>
        </p:txBody>
      </p:sp>
      <p:sp>
        <p:nvSpPr>
          <p:cNvPr id="66" name="Rectangle: Rounded Corners 46">
            <a:extLst>
              <a:ext uri="{FF2B5EF4-FFF2-40B4-BE49-F238E27FC236}">
                <a16:creationId xmlns:a16="http://schemas.microsoft.com/office/drawing/2014/main" id="{A6A7BB26-93A6-A944-B3E6-7D244D79B7BA}"/>
              </a:ext>
            </a:extLst>
          </p:cNvPr>
          <p:cNvSpPr/>
          <p:nvPr/>
        </p:nvSpPr>
        <p:spPr>
          <a:xfrm>
            <a:off x="1459820" y="2723414"/>
            <a:ext cx="71260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: Rounded Corners 48">
            <a:extLst>
              <a:ext uri="{FF2B5EF4-FFF2-40B4-BE49-F238E27FC236}">
                <a16:creationId xmlns:a16="http://schemas.microsoft.com/office/drawing/2014/main" id="{9B2D435D-7D59-0941-AE7B-310F5A6E50DD}"/>
              </a:ext>
            </a:extLst>
          </p:cNvPr>
          <p:cNvSpPr/>
          <p:nvPr/>
        </p:nvSpPr>
        <p:spPr>
          <a:xfrm>
            <a:off x="2156336" y="272341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49">
            <a:extLst>
              <a:ext uri="{FF2B5EF4-FFF2-40B4-BE49-F238E27FC236}">
                <a16:creationId xmlns:a16="http://schemas.microsoft.com/office/drawing/2014/main" id="{C1D0CDF4-1A2D-8342-928E-F660B4279353}"/>
              </a:ext>
            </a:extLst>
          </p:cNvPr>
          <p:cNvSpPr/>
          <p:nvPr/>
        </p:nvSpPr>
        <p:spPr>
          <a:xfrm>
            <a:off x="7081833" y="2731976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50">
            <a:extLst>
              <a:ext uri="{FF2B5EF4-FFF2-40B4-BE49-F238E27FC236}">
                <a16:creationId xmlns:a16="http://schemas.microsoft.com/office/drawing/2014/main" id="{F578A41F-3804-C843-AB30-5826520B32B7}"/>
              </a:ext>
            </a:extLst>
          </p:cNvPr>
          <p:cNvSpPr/>
          <p:nvPr/>
        </p:nvSpPr>
        <p:spPr>
          <a:xfrm>
            <a:off x="5674546" y="272341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: Rounded Corners 51">
            <a:extLst>
              <a:ext uri="{FF2B5EF4-FFF2-40B4-BE49-F238E27FC236}">
                <a16:creationId xmlns:a16="http://schemas.microsoft.com/office/drawing/2014/main" id="{BE86DF85-B11D-A143-B8E3-1FC32EC0AB31}"/>
              </a:ext>
            </a:extLst>
          </p:cNvPr>
          <p:cNvSpPr/>
          <p:nvPr/>
        </p:nvSpPr>
        <p:spPr>
          <a:xfrm>
            <a:off x="2859978" y="272341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: Rounded Corners 52">
            <a:extLst>
              <a:ext uri="{FF2B5EF4-FFF2-40B4-BE49-F238E27FC236}">
                <a16:creationId xmlns:a16="http://schemas.microsoft.com/office/drawing/2014/main" id="{161B5357-48EE-EC41-B4DE-D8206F2148C8}"/>
              </a:ext>
            </a:extLst>
          </p:cNvPr>
          <p:cNvSpPr/>
          <p:nvPr/>
        </p:nvSpPr>
        <p:spPr>
          <a:xfrm>
            <a:off x="3563620" y="272341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: Rounded Corners 53">
            <a:extLst>
              <a:ext uri="{FF2B5EF4-FFF2-40B4-BE49-F238E27FC236}">
                <a16:creationId xmlns:a16="http://schemas.microsoft.com/office/drawing/2014/main" id="{EF517281-24F0-A94E-8171-CDC099912C17}"/>
              </a:ext>
            </a:extLst>
          </p:cNvPr>
          <p:cNvSpPr/>
          <p:nvPr/>
        </p:nvSpPr>
        <p:spPr>
          <a:xfrm>
            <a:off x="4970904" y="272341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: Rounded Corners 54">
            <a:extLst>
              <a:ext uri="{FF2B5EF4-FFF2-40B4-BE49-F238E27FC236}">
                <a16:creationId xmlns:a16="http://schemas.microsoft.com/office/drawing/2014/main" id="{4A9BD8BA-7946-814A-8F79-2F2216DA1D67}"/>
              </a:ext>
            </a:extLst>
          </p:cNvPr>
          <p:cNvSpPr/>
          <p:nvPr/>
        </p:nvSpPr>
        <p:spPr>
          <a:xfrm>
            <a:off x="4267262" y="272341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E8EAC-F935-EF4A-90DC-5C8CEC4BE73B}"/>
              </a:ext>
            </a:extLst>
          </p:cNvPr>
          <p:cNvSpPr/>
          <p:nvPr/>
        </p:nvSpPr>
        <p:spPr>
          <a:xfrm>
            <a:off x="3367911" y="627062"/>
            <a:ext cx="2469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SELF ASSESSMENT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7E6298-52DB-EE47-A7E3-F04D681215F7}"/>
              </a:ext>
            </a:extLst>
          </p:cNvPr>
          <p:cNvSpPr/>
          <p:nvPr/>
        </p:nvSpPr>
        <p:spPr>
          <a:xfrm>
            <a:off x="487680" y="4497713"/>
            <a:ext cx="82296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A) How confident are you about knowing the physical changes that occur during puberty? </a:t>
            </a:r>
          </a:p>
          <a:p>
            <a:pPr lvl="0" fontAlgn="base">
              <a:buAutoNum type="alphaUcParenR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B) How confident are you about knowing the emotional changes that can occur during puberty? </a:t>
            </a:r>
          </a:p>
          <a:p>
            <a:pPr lvl="0" fontAlgn="base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C) How confident are you in knowing how to manage the changes that occur during puberty? </a:t>
            </a:r>
          </a:p>
          <a:p>
            <a:pPr lvl="0" fontAlgn="base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D) How confident are you in knowing where to look for guidance and support about puberty?</a:t>
            </a:r>
          </a:p>
        </p:txBody>
      </p:sp>
      <p:sp>
        <p:nvSpPr>
          <p:cNvPr id="25" name="Rectangle: Rounded Corners 50">
            <a:extLst>
              <a:ext uri="{FF2B5EF4-FFF2-40B4-BE49-F238E27FC236}">
                <a16:creationId xmlns:a16="http://schemas.microsoft.com/office/drawing/2014/main" id="{E7D0FCD4-76BC-8C40-935F-7210E004BFC2}"/>
              </a:ext>
            </a:extLst>
          </p:cNvPr>
          <p:cNvSpPr/>
          <p:nvPr/>
        </p:nvSpPr>
        <p:spPr>
          <a:xfrm>
            <a:off x="6378188" y="2723414"/>
            <a:ext cx="78386" cy="33072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43333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Image result for body outl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" t="1" r="2349" b="1"/>
          <a:stretch/>
        </p:blipFill>
        <p:spPr bwMode="auto">
          <a:xfrm>
            <a:off x="659242" y="1844824"/>
            <a:ext cx="1433264" cy="27300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9303B7-5E69-EA48-AC99-7B400386ACC5}"/>
              </a:ext>
            </a:extLst>
          </p:cNvPr>
          <p:cNvSpPr/>
          <p:nvPr/>
        </p:nvSpPr>
        <p:spPr>
          <a:xfrm>
            <a:off x="3851920" y="620688"/>
            <a:ext cx="1451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BODY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55451F-E401-144E-AE1B-B78BC70824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-246" r="15803" b="246"/>
          <a:stretch/>
        </p:blipFill>
        <p:spPr>
          <a:xfrm>
            <a:off x="2600942" y="2210073"/>
            <a:ext cx="2808312" cy="1851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DA038B-C65E-474B-958D-F373B221D1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r="7846"/>
          <a:stretch/>
        </p:blipFill>
        <p:spPr>
          <a:xfrm>
            <a:off x="5622822" y="2208645"/>
            <a:ext cx="2997448" cy="18523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45B319-3F85-074A-8592-322D3BDE87E2}"/>
              </a:ext>
            </a:extLst>
          </p:cNvPr>
          <p:cNvSpPr/>
          <p:nvPr/>
        </p:nvSpPr>
        <p:spPr>
          <a:xfrm>
            <a:off x="620493" y="5098409"/>
            <a:ext cx="185584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into groups of no more than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 people.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Draw the outline of a body.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D73BFB-0EB1-C14C-ACB6-EBD514140745}"/>
              </a:ext>
            </a:extLst>
          </p:cNvPr>
          <p:cNvSpPr/>
          <p:nvPr/>
        </p:nvSpPr>
        <p:spPr>
          <a:xfrm>
            <a:off x="3008251" y="5098409"/>
            <a:ext cx="523541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Watch the videos and annotate your diagrams with 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changes that occur during puberty.</a:t>
            </a:r>
          </a:p>
          <a:p>
            <a:pPr lvl="0" fontAlgn="base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A4B220E-6DC8-504C-9A6B-9C9250ECE05C}"/>
              </a:ext>
            </a:extLst>
          </p:cNvPr>
          <p:cNvSpPr/>
          <p:nvPr/>
        </p:nvSpPr>
        <p:spPr>
          <a:xfrm>
            <a:off x="484402" y="4339974"/>
            <a:ext cx="349680" cy="349680"/>
          </a:xfrm>
          <a:prstGeom prst="ellipse">
            <a:avLst/>
          </a:prstGeom>
          <a:solidFill>
            <a:srgbClr val="5AC3E7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8E9549-0559-2340-9CA8-C45C7648A9CF}"/>
              </a:ext>
            </a:extLst>
          </p:cNvPr>
          <p:cNvSpPr txBox="1"/>
          <p:nvPr/>
        </p:nvSpPr>
        <p:spPr>
          <a:xfrm>
            <a:off x="533175" y="4342402"/>
            <a:ext cx="2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9DBA7D-CF27-5846-B090-2E305068223D}"/>
              </a:ext>
            </a:extLst>
          </p:cNvPr>
          <p:cNvSpPr/>
          <p:nvPr/>
        </p:nvSpPr>
        <p:spPr>
          <a:xfrm>
            <a:off x="2427566" y="3812466"/>
            <a:ext cx="349680" cy="349680"/>
          </a:xfrm>
          <a:prstGeom prst="ellipse">
            <a:avLst/>
          </a:prstGeom>
          <a:solidFill>
            <a:srgbClr val="5AC3E7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EE116-628E-804A-BC8A-831AE01EBBBC}"/>
              </a:ext>
            </a:extLst>
          </p:cNvPr>
          <p:cNvSpPr txBox="1"/>
          <p:nvPr/>
        </p:nvSpPr>
        <p:spPr>
          <a:xfrm>
            <a:off x="2476339" y="3818127"/>
            <a:ext cx="2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369969-96FA-0246-99D4-1B486823ACB5}"/>
              </a:ext>
            </a:extLst>
          </p:cNvPr>
          <p:cNvSpPr/>
          <p:nvPr/>
        </p:nvSpPr>
        <p:spPr>
          <a:xfrm>
            <a:off x="5925291" y="4299405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Puberty in boys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(5:01)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02D8A-12DB-3442-B758-694E88E81722}"/>
              </a:ext>
            </a:extLst>
          </p:cNvPr>
          <p:cNvSpPr/>
          <p:nvPr/>
        </p:nvSpPr>
        <p:spPr>
          <a:xfrm>
            <a:off x="3008251" y="4299405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Puberty in girls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(4:29)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777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EE65AE-E169-F749-B763-62A056129E8A}"/>
              </a:ext>
            </a:extLst>
          </p:cNvPr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994368-1BD3-8B40-9A66-D73AC81815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b="1192"/>
          <a:stretch/>
        </p:blipFill>
        <p:spPr>
          <a:xfrm>
            <a:off x="1187565" y="2241631"/>
            <a:ext cx="6628795" cy="34104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256A4F-593D-5041-BADD-4ADD28E42B8F}"/>
              </a:ext>
            </a:extLst>
          </p:cNvPr>
          <p:cNvSpPr/>
          <p:nvPr/>
        </p:nvSpPr>
        <p:spPr>
          <a:xfrm>
            <a:off x="3851920" y="620688"/>
            <a:ext cx="1451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BODY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FCF22F-4E8C-1A41-A71D-8B2F64CF1190}"/>
              </a:ext>
            </a:extLst>
          </p:cNvPr>
          <p:cNvSpPr/>
          <p:nvPr/>
        </p:nvSpPr>
        <p:spPr>
          <a:xfrm>
            <a:off x="323529" y="132978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Watch the following video and using a different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coloured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pen add to your diagram the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emotional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changes that can take place.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B3B2F6-7945-0C48-8346-718640A24902}"/>
              </a:ext>
            </a:extLst>
          </p:cNvPr>
          <p:cNvSpPr/>
          <p:nvPr/>
        </p:nvSpPr>
        <p:spPr>
          <a:xfrm>
            <a:off x="1014269" y="5452202"/>
            <a:ext cx="349680" cy="349680"/>
          </a:xfrm>
          <a:prstGeom prst="ellipse">
            <a:avLst/>
          </a:prstGeom>
          <a:solidFill>
            <a:srgbClr val="5AC3E7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020EAE-4031-3746-9F97-CBEF627CCC7E}"/>
              </a:ext>
            </a:extLst>
          </p:cNvPr>
          <p:cNvSpPr txBox="1"/>
          <p:nvPr/>
        </p:nvSpPr>
        <p:spPr>
          <a:xfrm>
            <a:off x="1064506" y="5473153"/>
            <a:ext cx="2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3</a:t>
            </a:r>
          </a:p>
        </p:txBody>
      </p:sp>
      <p:sp>
        <p:nvSpPr>
          <p:cNvPr id="9" name="Rectangle: Rounded Corners 38">
            <a:extLst>
              <a:ext uri="{FF2B5EF4-FFF2-40B4-BE49-F238E27FC236}">
                <a16:creationId xmlns:a16="http://schemas.microsoft.com/office/drawing/2014/main" id="{D3FA8A39-5A77-9444-9F1F-F4A095C5FA14}"/>
              </a:ext>
            </a:extLst>
          </p:cNvPr>
          <p:cNvSpPr/>
          <p:nvPr/>
        </p:nvSpPr>
        <p:spPr>
          <a:xfrm>
            <a:off x="1312169" y="6224464"/>
            <a:ext cx="6504192" cy="36801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0B7508-6917-584D-AF96-B7C6C99929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84" y="6174537"/>
            <a:ext cx="471441" cy="4678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31F074-404B-8C43-B206-C8986A494BD4}"/>
              </a:ext>
            </a:extLst>
          </p:cNvPr>
          <p:cNvSpPr txBox="1"/>
          <p:nvPr/>
        </p:nvSpPr>
        <p:spPr>
          <a:xfrm>
            <a:off x="1634605" y="6250366"/>
            <a:ext cx="63672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u="sng" dirty="0">
                <a:hlinkClick r:id="rId6"/>
              </a:rPr>
              <a:t>Can puberty affect your head as well as your body?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25108440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2051720" y="2146503"/>
            <a:ext cx="6481295" cy="15946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marL="171450" lvl="0" indent="-171450" fontAlgn="base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similarities and differences in physical and emotional changes that occur in males and females?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fontAlgn="base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challenges that young people face with changing through puberty?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fontAlgn="base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young people support each other during puberty?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682" y="3951632"/>
            <a:ext cx="6493758" cy="25795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marL="171450" lvl="0" indent="-171450" fontAlgn="base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be challenging about feelings of attraction or arousal during puberty? 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fontAlgn="base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challenges of boys and girls developing at slightly different times?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 fontAlgn="base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people can start to be more aware of their bodies and what other people think during puberty, what could be the impact of this?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challenges associated with puberty that would differ depending on someone’s sexual orientation or gender identity?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212" y="1412776"/>
            <a:ext cx="630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Discuss the following questions: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212" y="2146503"/>
            <a:ext cx="76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8" y="3924424"/>
            <a:ext cx="16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FURTHER CHALLENGE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50EBC7-52BD-3740-AD3C-772CCBCBAB7A}"/>
              </a:ext>
            </a:extLst>
          </p:cNvPr>
          <p:cNvSpPr/>
          <p:nvPr/>
        </p:nvSpPr>
        <p:spPr>
          <a:xfrm>
            <a:off x="3851920" y="620688"/>
            <a:ext cx="1451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BODY</a:t>
            </a:r>
          </a:p>
        </p:txBody>
      </p:sp>
    </p:spTree>
    <p:extLst>
      <p:ext uri="{BB962C8B-B14F-4D97-AF65-F5344CB8AC3E}">
        <p14:creationId xmlns:p14="http://schemas.microsoft.com/office/powerpoint/2010/main" val="2772074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1E54F5-405B-1248-9C63-56B0BAE1C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" b="25316"/>
          <a:stretch/>
        </p:blipFill>
        <p:spPr>
          <a:xfrm>
            <a:off x="1763688" y="1986419"/>
            <a:ext cx="5816958" cy="38526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605304-918C-1E45-BB1E-BBAC06CA0460}"/>
              </a:ext>
            </a:extLst>
          </p:cNvPr>
          <p:cNvSpPr/>
          <p:nvPr/>
        </p:nvSpPr>
        <p:spPr>
          <a:xfrm>
            <a:off x="3488490" y="620688"/>
            <a:ext cx="2178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CAN YOU HELP?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13280A-F5E9-CD4E-A13A-450198CA9C3C}"/>
              </a:ext>
            </a:extLst>
          </p:cNvPr>
          <p:cNvSpPr/>
          <p:nvPr/>
        </p:nvSpPr>
        <p:spPr>
          <a:xfrm>
            <a:off x="821250" y="1362891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Watch this video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A50AD7-B3F8-4041-AAC8-6312B4B938A7}"/>
              </a:ext>
            </a:extLst>
          </p:cNvPr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63320E-453D-DE4B-BFF5-1A80EE386156}"/>
              </a:ext>
            </a:extLst>
          </p:cNvPr>
          <p:cNvSpPr/>
          <p:nvPr/>
        </p:nvSpPr>
        <p:spPr>
          <a:xfrm>
            <a:off x="395536" y="1360772"/>
            <a:ext cx="349680" cy="349680"/>
          </a:xfrm>
          <a:prstGeom prst="ellipse">
            <a:avLst/>
          </a:prstGeom>
          <a:solidFill>
            <a:srgbClr val="5AC3E7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DB4F0C-B0D4-7043-91AD-025457FF26D9}"/>
              </a:ext>
            </a:extLst>
          </p:cNvPr>
          <p:cNvSpPr txBox="1"/>
          <p:nvPr/>
        </p:nvSpPr>
        <p:spPr>
          <a:xfrm>
            <a:off x="445773" y="1381723"/>
            <a:ext cx="2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Rectangle: Rounded Corners 38">
            <a:extLst>
              <a:ext uri="{FF2B5EF4-FFF2-40B4-BE49-F238E27FC236}">
                <a16:creationId xmlns:a16="http://schemas.microsoft.com/office/drawing/2014/main" id="{BA96BEEE-3757-7549-A0A0-7735C9D36B01}"/>
              </a:ext>
            </a:extLst>
          </p:cNvPr>
          <p:cNvSpPr/>
          <p:nvPr/>
        </p:nvSpPr>
        <p:spPr>
          <a:xfrm>
            <a:off x="2153647" y="6287239"/>
            <a:ext cx="5348063" cy="36801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BC53A3-FB4B-EB49-AAE0-563716347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62" y="6237312"/>
            <a:ext cx="471441" cy="4678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673713-5788-9C40-B4DE-7BCE003FC21C}"/>
              </a:ext>
            </a:extLst>
          </p:cNvPr>
          <p:cNvSpPr txBox="1"/>
          <p:nvPr/>
        </p:nvSpPr>
        <p:spPr>
          <a:xfrm>
            <a:off x="2476083" y="6313141"/>
            <a:ext cx="5025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Kick the PJ talks about growing up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5332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07CF0F-3C8B-A94C-B2E0-44FFDEB15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83" y="2158313"/>
            <a:ext cx="2417453" cy="20090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A1202-EA70-E648-ACBE-686B72BC26E3}"/>
              </a:ext>
            </a:extLst>
          </p:cNvPr>
          <p:cNvSpPr/>
          <p:nvPr/>
        </p:nvSpPr>
        <p:spPr>
          <a:xfrm>
            <a:off x="3488490" y="620688"/>
            <a:ext cx="2178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prstClr val="white"/>
                </a:solidFill>
              </a:rPr>
              <a:t>CAN YOU HELP?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60F776-EFA8-0C46-BFCC-3C88DFE551DA}"/>
              </a:ext>
            </a:extLst>
          </p:cNvPr>
          <p:cNvSpPr txBox="1"/>
          <p:nvPr/>
        </p:nvSpPr>
        <p:spPr>
          <a:xfrm>
            <a:off x="8624421" y="4019491"/>
            <a:ext cx="2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prstClr val="white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9CFEB5-96CE-DF4A-B50E-0AC22F7A7055}"/>
              </a:ext>
            </a:extLst>
          </p:cNvPr>
          <p:cNvSpPr txBox="1"/>
          <p:nvPr/>
        </p:nvSpPr>
        <p:spPr>
          <a:xfrm>
            <a:off x="2951287" y="6187011"/>
            <a:ext cx="2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prstClr val="white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8B56DE-176F-E640-8A36-59137B8C9204}"/>
              </a:ext>
            </a:extLst>
          </p:cNvPr>
          <p:cNvSpPr/>
          <p:nvPr/>
        </p:nvSpPr>
        <p:spPr>
          <a:xfrm>
            <a:off x="830600" y="1402165"/>
            <a:ext cx="8235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Choose a question from the </a:t>
            </a:r>
            <a:r>
              <a:rPr lang="en-US" b="1" dirty="0">
                <a:solidFill>
                  <a:prstClr val="black"/>
                </a:solidFill>
              </a:rPr>
              <a:t>Rise Above Advice column</a:t>
            </a:r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C69829-AC91-B443-A30C-FA855043CEE3}"/>
              </a:ext>
            </a:extLst>
          </p:cNvPr>
          <p:cNvSpPr/>
          <p:nvPr/>
        </p:nvSpPr>
        <p:spPr>
          <a:xfrm>
            <a:off x="430683" y="1402165"/>
            <a:ext cx="349680" cy="349680"/>
          </a:xfrm>
          <a:prstGeom prst="ellipse">
            <a:avLst/>
          </a:prstGeom>
          <a:solidFill>
            <a:srgbClr val="5AC3E7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DC8F49-0946-2C43-8E28-9A2E3A11C855}"/>
              </a:ext>
            </a:extLst>
          </p:cNvPr>
          <p:cNvSpPr txBox="1"/>
          <p:nvPr/>
        </p:nvSpPr>
        <p:spPr>
          <a:xfrm>
            <a:off x="480920" y="1423116"/>
            <a:ext cx="2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AE4411-C734-3C42-8237-84CF2826BF31}"/>
              </a:ext>
            </a:extLst>
          </p:cNvPr>
          <p:cNvSpPr/>
          <p:nvPr/>
        </p:nvSpPr>
        <p:spPr>
          <a:xfrm>
            <a:off x="566016" y="2492896"/>
            <a:ext cx="223358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two best friends have both had their periods for the last year and I’m really worried that I haven’t started mine yet. Is there something wrong with me?</a:t>
            </a:r>
          </a:p>
          <a:p>
            <a:r>
              <a:rPr lang="en-US" sz="13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Late bloomer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ADF6181-4C72-4A41-B77D-5DA31D6B9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280868"/>
            <a:ext cx="2775317" cy="230651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143322F-0E51-7648-BAFC-9122D86F6101}"/>
              </a:ext>
            </a:extLst>
          </p:cNvPr>
          <p:cNvSpPr/>
          <p:nvPr/>
        </p:nvSpPr>
        <p:spPr>
          <a:xfrm>
            <a:off x="5103207" y="4650200"/>
            <a:ext cx="25511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being on the football team, but recently I keep losing my temper and getting upset. I can’t talk to the team about how I’m feeling – no one talks about that stuff. I don’t know what’s going on. Can you help? </a:t>
            </a:r>
            <a:r>
              <a:rPr lang="en-GB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3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Flying off the handle</a:t>
            </a:r>
            <a:endParaRPr lang="en-GB" sz="13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7B5CD66-B361-1749-B37A-0D204A900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195" y="2248415"/>
            <a:ext cx="2715438" cy="225674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641E14C-F3D0-5349-8BFE-2DBA229EC4E3}"/>
              </a:ext>
            </a:extLst>
          </p:cNvPr>
          <p:cNvSpPr/>
          <p:nvPr/>
        </p:nvSpPr>
        <p:spPr>
          <a:xfrm>
            <a:off x="3228278" y="2612315"/>
            <a:ext cx="249046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past few months I keep thinking about sex and two nights ago I think I had a wet dream. Sometimes I get an erection and I’m really worried  that it might happen in school. Can you help? </a:t>
            </a:r>
          </a:p>
          <a:p>
            <a:r>
              <a:rPr lang="en-GB" sz="13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Embarrassed in Essex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62BD2C8-A681-7647-97EB-AD5932C4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800" y="1807202"/>
            <a:ext cx="2656735" cy="23874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8E9C3C0-4BB8-DF40-8155-C1E08F261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444" y="4339160"/>
            <a:ext cx="3060517" cy="223335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D414241-9AD2-2548-90EC-3A8D2A074364}"/>
              </a:ext>
            </a:extLst>
          </p:cNvPr>
          <p:cNvSpPr/>
          <p:nvPr/>
        </p:nvSpPr>
        <p:spPr>
          <a:xfrm>
            <a:off x="1247167" y="4745628"/>
            <a:ext cx="286906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loads of spots on my face and back and they won’t go away. </a:t>
            </a:r>
            <a:b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tried loads of different make-up but nothing covers it and people in my class keep making jokes. It makes me not want to go out with my friends any more. Can you help?</a:t>
            </a:r>
          </a:p>
          <a:p>
            <a:r>
              <a:rPr lang="en-US" sz="13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Spotty</a:t>
            </a:r>
            <a:endParaRPr lang="en-GB" sz="13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18731D-A6CF-3E4A-A0E8-A7DE6DD28FD7}"/>
              </a:ext>
            </a:extLst>
          </p:cNvPr>
          <p:cNvSpPr/>
          <p:nvPr/>
        </p:nvSpPr>
        <p:spPr>
          <a:xfrm>
            <a:off x="6029451" y="2143632"/>
            <a:ext cx="250298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Lately I can’t stop thinking about the person who sits next to me in </a:t>
            </a:r>
            <a:r>
              <a:rPr lang="en-US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class. I can hardly talk when I see them. There is a </a:t>
            </a:r>
            <a:r>
              <a:rPr lang="en-US" sz="13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rumour</a:t>
            </a:r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are going out with some else and the thought makes me feel sick. Can you help?</a:t>
            </a:r>
          </a:p>
          <a:p>
            <a:r>
              <a:rPr lang="en-US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3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Lovesick </a:t>
            </a:r>
            <a:endParaRPr 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2702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6DA1202-EA70-E648-ACBE-686B72BC26E3}"/>
              </a:ext>
            </a:extLst>
          </p:cNvPr>
          <p:cNvSpPr/>
          <p:nvPr/>
        </p:nvSpPr>
        <p:spPr>
          <a:xfrm>
            <a:off x="3488490" y="620688"/>
            <a:ext cx="2178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CAN YOU HELP?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FF442B-7ECE-0F47-99C8-A632E895CBB3}"/>
              </a:ext>
            </a:extLst>
          </p:cNvPr>
          <p:cNvSpPr/>
          <p:nvPr/>
        </p:nvSpPr>
        <p:spPr>
          <a:xfrm>
            <a:off x="899592" y="1351364"/>
            <a:ext cx="3456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Rise Above website to gather ideas to help write a reply from the Rise Above response team. The response to the young person is to be published in a ‘concerns page’ for a local teen magazine.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FDD6DD-0399-9846-AC55-9D4627428798}"/>
              </a:ext>
            </a:extLst>
          </p:cNvPr>
          <p:cNvSpPr/>
          <p:nvPr/>
        </p:nvSpPr>
        <p:spPr>
          <a:xfrm>
            <a:off x="395536" y="1360772"/>
            <a:ext cx="349680" cy="349680"/>
          </a:xfrm>
          <a:prstGeom prst="ellipse">
            <a:avLst/>
          </a:prstGeom>
          <a:solidFill>
            <a:srgbClr val="5AC3E7"/>
          </a:solidFill>
          <a:ln w="381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79DA4-C347-9947-AF44-B4D1126044B9}"/>
              </a:ext>
            </a:extLst>
          </p:cNvPr>
          <p:cNvSpPr txBox="1"/>
          <p:nvPr/>
        </p:nvSpPr>
        <p:spPr>
          <a:xfrm>
            <a:off x="445773" y="1381723"/>
            <a:ext cx="24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97FDF-045E-6E4B-9E18-A928F3851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89"/>
          <a:stretch/>
        </p:blipFill>
        <p:spPr>
          <a:xfrm>
            <a:off x="4917783" y="1383673"/>
            <a:ext cx="3734341" cy="36295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086859-8504-8F45-8591-79961BA5E278}"/>
              </a:ext>
            </a:extLst>
          </p:cNvPr>
          <p:cNvSpPr/>
          <p:nvPr/>
        </p:nvSpPr>
        <p:spPr>
          <a:xfrm>
            <a:off x="445773" y="5085184"/>
            <a:ext cx="8206351" cy="1296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89A42B-B3B4-1B40-822E-E86F7CB6D403}"/>
              </a:ext>
            </a:extLst>
          </p:cNvPr>
          <p:cNvSpPr/>
          <p:nvPr/>
        </p:nvSpPr>
        <p:spPr>
          <a:xfrm>
            <a:off x="570376" y="5148480"/>
            <a:ext cx="69847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</a:p>
          <a:p>
            <a:pPr lvl="0" fontAlgn="base"/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challenges faced by the young person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a healthy body image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a range of possible solutions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on where to get support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4870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1469</Words>
  <Application>Microsoft Office PowerPoint</Application>
  <PresentationFormat>On-screen Show (4:3)</PresentationFormat>
  <Paragraphs>135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Puberty</dc:title>
  <dc:creator>Sarah Davy</dc:creator>
  <cp:lastModifiedBy>Sarah Nietopski</cp:lastModifiedBy>
  <cp:revision>51</cp:revision>
  <dcterms:created xsi:type="dcterms:W3CDTF">2018-08-12T11:20:23Z</dcterms:created>
  <dcterms:modified xsi:type="dcterms:W3CDTF">2018-09-28T11:29:40Z</dcterms:modified>
</cp:coreProperties>
</file>