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4"/>
  </p:notesMasterIdLst>
  <p:sldIdLst>
    <p:sldId id="256" r:id="rId2"/>
    <p:sldId id="257" r:id="rId3"/>
    <p:sldId id="258" r:id="rId4"/>
    <p:sldId id="260" r:id="rId5"/>
    <p:sldId id="262" r:id="rId6"/>
    <p:sldId id="271" r:id="rId7"/>
    <p:sldId id="268" r:id="rId8"/>
    <p:sldId id="261" r:id="rId9"/>
    <p:sldId id="263" r:id="rId10"/>
    <p:sldId id="269" r:id="rId11"/>
    <p:sldId id="270" r:id="rId12"/>
    <p:sldId id="265" r:id="rId13"/>
  </p:sldIdLst>
  <p:sldSz cx="10691813" cy="7559675"/>
  <p:notesSz cx="6858000" cy="9144000"/>
  <p:embeddedFontLst>
    <p:embeddedFont>
      <p:font typeface="Calibri" panose="020F0502020204030204" pitchFamily="34" charset="0"/>
      <p:regular r:id="rId15"/>
      <p:bold r:id="rId16"/>
      <p:italic r:id="rId17"/>
      <p:boldItalic r:id="rId18"/>
    </p:embeddedFont>
    <p:embeddedFont>
      <p:font typeface="Lato Black" panose="020B0604020202020204" charset="0"/>
      <p:bold r:id="rId19"/>
      <p:boldItalic r:id="rId20"/>
    </p:embeddedFont>
    <p:embeddedFont>
      <p:font typeface="Calibri Light" panose="020F0302020204030204" pitchFamily="34" charset="0"/>
      <p:regular r:id="rId21"/>
      <p:italic r:id="rId22"/>
    </p:embeddedFont>
    <p:embeddedFont>
      <p:font typeface="Lato Heavy" panose="020B0604020202020204" charset="0"/>
      <p:regular r:id="rId23"/>
      <p:bold r:id="rId24"/>
      <p:italic r:id="rId25"/>
      <p:boldItalic r:id="rId26"/>
    </p:embeddedFont>
    <p:embeddedFont>
      <p:font typeface="Lato Medium" panose="020B0604020202020204" charset="0"/>
      <p:regular r:id="rId27"/>
      <p: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Dixon" initials="KD" lastIdx="1" clrIdx="0">
    <p:extLst/>
  </p:cmAuthor>
  <p:cmAuthor id="2" name="Hannah Brady" initials="HB" lastIdx="2" clrIdx="1"/>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571"/>
    <a:srgbClr val="FFFF99"/>
    <a:srgbClr val="FFFF66"/>
    <a:srgbClr val="AF1F8E"/>
    <a:srgbClr val="7AC4E8"/>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67194" autoAdjust="0"/>
  </p:normalViewPr>
  <p:slideViewPr>
    <p:cSldViewPr snapToGrid="0">
      <p:cViewPr varScale="1">
        <p:scale>
          <a:sx n="45" d="100"/>
          <a:sy n="45" d="100"/>
        </p:scale>
        <p:origin x="2106" y="66"/>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09/03/2020</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seabove.org.uk/article/online-str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In small groups, ask students to generate quick ideas for a social media post that will suggest tips for avoiding online stress. Then ask them to share their ideas with the class, and offer constructive suggestions to improve each other’s concepts. </a:t>
            </a:r>
          </a:p>
          <a:p>
            <a:pPr marL="0" indent="0">
              <a:buFont typeface="Arial" panose="020B0604020202020204" pitchFamily="34" charset="0"/>
              <a:buNone/>
            </a:pPr>
            <a:endParaRPr lang="en-GB" sz="1149"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149" b="0" i="0" u="sng" strike="noStrike" kern="1200" baseline="0" dirty="0">
                <a:solidFill>
                  <a:schemeClr val="tx1"/>
                </a:solidFill>
                <a:latin typeface="+mn-lt"/>
                <a:ea typeface="+mn-ea"/>
                <a:cs typeface="+mn-cs"/>
              </a:rPr>
              <a:t>Optional extension</a:t>
            </a:r>
          </a:p>
          <a:p>
            <a:pPr marL="0" indent="0">
              <a:buFont typeface="Arial" panose="020B0604020202020204" pitchFamily="34" charset="0"/>
              <a:buNone/>
            </a:pPr>
            <a:r>
              <a:rPr lang="en-GB" sz="1149" b="0" i="0" u="none" strike="noStrike" kern="1200" baseline="0" dirty="0">
                <a:solidFill>
                  <a:schemeClr val="tx1"/>
                </a:solidFill>
                <a:latin typeface="+mn-lt"/>
                <a:ea typeface="+mn-ea"/>
                <a:cs typeface="+mn-cs"/>
              </a:rPr>
              <a:t>Ask students to actually create these ideas, for example making video clips using their phones. </a:t>
            </a:r>
            <a:endParaRPr lang="en-US"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315585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Emphasise to students the importance of talking to a trusted person if they are experiencing online stress. They can talk to teachers, tutors, parents, siblings, friends or classmates. It is important to get help and not suffer in silence! </a:t>
            </a:r>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Encourage them to visit Rise Above (riseabove.org.uk) in their own time, along with other helpful websites and sources of information. </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11</a:t>
            </a:fld>
            <a:endParaRPr lang="en-GB" dirty="0"/>
          </a:p>
        </p:txBody>
      </p:sp>
    </p:spTree>
    <p:extLst>
      <p:ext uri="{BB962C8B-B14F-4D97-AF65-F5344CB8AC3E}">
        <p14:creationId xmlns:p14="http://schemas.microsoft.com/office/powerpoint/2010/main" val="316160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12</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students</a:t>
            </a:r>
            <a:r>
              <a:rPr lang="en-GB" baseline="0" dirty="0"/>
              <a:t> to look at the Twitter-style questions on the screen, and write very short answers to each question (no more than 140 characters).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This activity can be carried out in pairs, small groups or as a whole class ‘graffiti wall’ activity. For the graffiti wall, put up large sheets of paper around the classroom and write one of the questions on each sheet. Students circulate in small groups and write a brief response under each question.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Once all the groups have circulated and added their thoughts, pick some students to read through each sheet.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answer the three baseline questions on the confidence scale: 0 = not confident, 10 = extremely confident.</a:t>
            </a:r>
            <a:endParaRPr lang="en-GB" sz="1100" dirty="0"/>
          </a:p>
          <a:p>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Show students the video: </a:t>
            </a:r>
            <a:r>
              <a:rPr lang="en-GB" u="sng" dirty="0">
                <a:solidFill>
                  <a:srgbClr val="0000FF"/>
                </a:solidFill>
                <a:uFill>
                  <a:solidFill>
                    <a:srgbClr val="0000FF"/>
                  </a:solidFill>
                </a:uFill>
                <a:hlinkClick r:id="rId3"/>
              </a:rPr>
              <a:t>https://riseabove.org.uk/article/online-stress/</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After students watch the video, ask them to discuss the questions.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195061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In groups, ask students to draw out two silhouettes to represent a ‘real-life friend’ and an ‘online friend’. Around each silhouette, ask them to write down words that describe that person. </a:t>
            </a:r>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Review the advice given in the film: to avoid stress and anxiety it’s important to switch off social media regularly and stay connected with real life, real people and real friends. Don’t let social media become a substitute for real-life connections with family, friends and other people.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could be done in pairs or groups and then fed back to create a whole class ‘wall of ideas’. Use sticky notes or place all the ideas written on A4 paper together to form a wall. </a:t>
            </a:r>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398940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09/03/2020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257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09/03/2020</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riseabove.org.uk/article/online-stress"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riseabove.org.uk/article/online-stress/"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6820916-A3A9-1F44-AB13-AEB58DAD4B29}"/>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TextBox 15">
            <a:extLst>
              <a:ext uri="{FF2B5EF4-FFF2-40B4-BE49-F238E27FC236}">
                <a16:creationId xmlns:a16="http://schemas.microsoft.com/office/drawing/2014/main" xmlns="" id="{0F71CB8B-8598-044E-B25E-FD0AFFB2A9C6}"/>
              </a:ext>
            </a:extLst>
          </p:cNvPr>
          <p:cNvSpPr txBox="1"/>
          <p:nvPr/>
        </p:nvSpPr>
        <p:spPr>
          <a:xfrm>
            <a:off x="5617421" y="2465500"/>
            <a:ext cx="4745779" cy="3939540"/>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Recognise the difference between online and real friends and understand that social media sometimes does not reflect real life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Know from whom to get help and advice about online stress, including the Rise Above website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Identify helpful strategies to manage online stress.</a:t>
            </a:r>
          </a:p>
        </p:txBody>
      </p:sp>
      <p:sp>
        <p:nvSpPr>
          <p:cNvPr id="17" name="TextBox 16">
            <a:extLst>
              <a:ext uri="{FF2B5EF4-FFF2-40B4-BE49-F238E27FC236}">
                <a16:creationId xmlns:a16="http://schemas.microsoft.com/office/drawing/2014/main" xmlns="" id="{8BB5F780-9207-4046-9671-69D8E16EE150}"/>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8" name="Picture 17">
            <a:extLst>
              <a:ext uri="{FF2B5EF4-FFF2-40B4-BE49-F238E27FC236}">
                <a16:creationId xmlns:a16="http://schemas.microsoft.com/office/drawing/2014/main" xmlns="" id="{94B44DCA-EFB7-D84E-9BC9-D34F344AF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19" name="Rectangle 18">
            <a:extLst>
              <a:ext uri="{FF2B5EF4-FFF2-40B4-BE49-F238E27FC236}">
                <a16:creationId xmlns:a16="http://schemas.microsoft.com/office/drawing/2014/main" xmlns="" id="{71DB6D42-FECF-4449-92B2-B858D8BFFEDB}"/>
              </a:ext>
            </a:extLst>
          </p:cNvPr>
          <p:cNvSpPr/>
          <p:nvPr/>
        </p:nvSpPr>
        <p:spPr>
          <a:xfrm>
            <a:off x="1317629"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DB14FCD6-104B-174C-9299-432632C99B98}"/>
              </a:ext>
            </a:extLst>
          </p:cNvPr>
          <p:cNvSpPr/>
          <p:nvPr/>
        </p:nvSpPr>
        <p:spPr>
          <a:xfrm>
            <a:off x="3014517" y="6700454"/>
            <a:ext cx="6359668"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22" name="TextBox 21">
            <a:extLst>
              <a:ext uri="{FF2B5EF4-FFF2-40B4-BE49-F238E27FC236}">
                <a16:creationId xmlns:a16="http://schemas.microsoft.com/office/drawing/2014/main" xmlns="" id="{02EBF36C-BCCC-C14E-8B01-3EE195046E79}"/>
              </a:ext>
            </a:extLst>
          </p:cNvPr>
          <p:cNvSpPr txBox="1"/>
          <p:nvPr/>
        </p:nvSpPr>
        <p:spPr>
          <a:xfrm>
            <a:off x="1337084" y="6773158"/>
            <a:ext cx="1648289" cy="623248"/>
          </a:xfrm>
          <a:prstGeom prst="rect">
            <a:avLst/>
          </a:prstGeom>
          <a:noFill/>
        </p:spPr>
        <p:txBody>
          <a:bodyPr wrap="square" rtlCol="0">
            <a:spAutoFit/>
          </a:bodyPr>
          <a:lstStyle/>
          <a:p>
            <a:pPr>
              <a:spcAft>
                <a:spcPts val="300"/>
              </a:spcAft>
            </a:pPr>
            <a:r>
              <a:rPr lang="en-GB" sz="1600" dirty="0">
                <a:solidFill>
                  <a:srgbClr val="FA0064"/>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FA0064"/>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23" name="Rectangle 22">
            <a:extLst>
              <a:ext uri="{FF2B5EF4-FFF2-40B4-BE49-F238E27FC236}">
                <a16:creationId xmlns:a16="http://schemas.microsoft.com/office/drawing/2014/main" xmlns="" id="{25D12D9E-7B28-DB43-90F5-32F2E3A2C4B9}"/>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9" name="Rectangle 28">
            <a:extLst>
              <a:ext uri="{FF2B5EF4-FFF2-40B4-BE49-F238E27FC236}">
                <a16:creationId xmlns:a16="http://schemas.microsoft.com/office/drawing/2014/main" xmlns="" id="{FDD2617D-49ED-9241-BD6E-3AB18D03F7A9}"/>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xmlns="" id="{F6A44A0E-476D-CC4F-BE3F-A5F54B42F493}"/>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31" name="TextBox 30">
            <a:extLst>
              <a:ext uri="{FF2B5EF4-FFF2-40B4-BE49-F238E27FC236}">
                <a16:creationId xmlns:a16="http://schemas.microsoft.com/office/drawing/2014/main" xmlns="" id="{6C3E23CE-8AE7-D844-AC74-DBE62A7C1F84}"/>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32" name="TextBox 31">
            <a:extLst>
              <a:ext uri="{FF2B5EF4-FFF2-40B4-BE49-F238E27FC236}">
                <a16:creationId xmlns:a16="http://schemas.microsoft.com/office/drawing/2014/main" xmlns="" id="{BC3CCC7F-D003-1940-80A9-C738EED0826A}"/>
              </a:ext>
            </a:extLst>
          </p:cNvPr>
          <p:cNvSpPr txBox="1"/>
          <p:nvPr/>
        </p:nvSpPr>
        <p:spPr>
          <a:xfrm>
            <a:off x="580416" y="2465500"/>
            <a:ext cx="4431154" cy="1938992"/>
          </a:xfrm>
          <a:prstGeom prst="rect">
            <a:avLst/>
          </a:prstGeom>
          <a:noFill/>
        </p:spPr>
        <p:txBody>
          <a:bodyPr wrap="square" rtlCol="0" anchor="t">
            <a:spAutoFit/>
          </a:bodyPr>
          <a:lstStyle/>
          <a:p>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how to manage the stress that may result from excessive use of social media or as a result of interacting with online content, including FOMO (the ‘fear of missing out’).</a:t>
            </a:r>
          </a:p>
        </p:txBody>
      </p:sp>
      <p:sp>
        <p:nvSpPr>
          <p:cNvPr id="35" name="TextBox 34">
            <a:extLst>
              <a:ext uri="{FF2B5EF4-FFF2-40B4-BE49-F238E27FC236}">
                <a16:creationId xmlns:a16="http://schemas.microsoft.com/office/drawing/2014/main" xmlns="" id="{CB86C0EB-1933-C847-B551-71EFF6D53A4B}"/>
              </a:ext>
            </a:extLst>
          </p:cNvPr>
          <p:cNvSpPr txBox="1"/>
          <p:nvPr/>
        </p:nvSpPr>
        <p:spPr>
          <a:xfrm>
            <a:off x="3063115" y="6708795"/>
            <a:ext cx="6180667" cy="842538"/>
          </a:xfrm>
          <a:prstGeom prst="rect">
            <a:avLst/>
          </a:prstGeom>
          <a:noFill/>
        </p:spPr>
        <p:txBody>
          <a:bodyPr wrap="square" rtlCol="0">
            <a:spAutoFit/>
          </a:bodyPr>
          <a:lstStyle/>
          <a:p>
            <a:pPr>
              <a:lnSpc>
                <a:spcPct val="125000"/>
              </a:lnSpc>
            </a:pPr>
            <a:r>
              <a:rPr lang="en-GB" sz="13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Online, social media, post, followers, comments, ‘likes’, unfollowing, blocking, trolling, YOLO (you only live once), FOMO (fear of missing out), phubbing (phone snubbing), sharing, uploading, content, views, selfies </a:t>
            </a:r>
          </a:p>
        </p:txBody>
      </p:sp>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EE21AEE8-E611-8C45-88BE-10CAE4CA8496}"/>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xmlns="" id="{8B4F3811-79D1-7E4F-870E-E4862CEB78BD}"/>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POSITIVE POSTS</a:t>
            </a:r>
          </a:p>
        </p:txBody>
      </p:sp>
      <p:sp>
        <p:nvSpPr>
          <p:cNvPr id="18" name="TextBox 17">
            <a:extLst>
              <a:ext uri="{FF2B5EF4-FFF2-40B4-BE49-F238E27FC236}">
                <a16:creationId xmlns:a16="http://schemas.microsoft.com/office/drawing/2014/main" xmlns="" id="{6389A405-1436-4545-B162-22386A322975}"/>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9" name="Picture 18">
            <a:extLst>
              <a:ext uri="{FF2B5EF4-FFF2-40B4-BE49-F238E27FC236}">
                <a16:creationId xmlns:a16="http://schemas.microsoft.com/office/drawing/2014/main" xmlns="" id="{10ECDB91-D164-3A4B-A1B0-7B310684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0" name="TextBox 19">
            <a:extLst>
              <a:ext uri="{FF2B5EF4-FFF2-40B4-BE49-F238E27FC236}">
                <a16:creationId xmlns:a16="http://schemas.microsoft.com/office/drawing/2014/main" xmlns="" id="{192E556C-FF71-1749-86DF-22398458BE13}"/>
              </a:ext>
            </a:extLst>
          </p:cNvPr>
          <p:cNvSpPr txBox="1"/>
          <p:nvPr/>
        </p:nvSpPr>
        <p:spPr>
          <a:xfrm>
            <a:off x="5114199" y="2228243"/>
            <a:ext cx="5000934" cy="4154984"/>
          </a:xfrm>
          <a:prstGeom prst="rect">
            <a:avLst/>
          </a:prstGeom>
          <a:noFill/>
        </p:spPr>
        <p:txBody>
          <a:bodyPr wrap="square" rtlCol="0">
            <a:spAutoFit/>
          </a:bodyPr>
          <a:lstStyle/>
          <a:p>
            <a:r>
              <a:rPr lang="en-GB" sz="2400" dirty="0">
                <a:latin typeface="Lato Medium" panose="020F0502020204030203" pitchFamily="34" charset="0"/>
                <a:ea typeface="Lato Medium" panose="020F0502020204030203" pitchFamily="34" charset="0"/>
                <a:cs typeface="Lato Medium" panose="020F0502020204030203" pitchFamily="34" charset="0"/>
              </a:rPr>
              <a:t>Create a social media post with tips for avoiding online stress, such as FOMO.</a:t>
            </a:r>
            <a:br>
              <a:rPr lang="en-GB" sz="2400" dirty="0">
                <a:latin typeface="Lato Medium" panose="020F0502020204030203" pitchFamily="34" charset="0"/>
                <a:ea typeface="Lato Medium" panose="020F0502020204030203" pitchFamily="34" charset="0"/>
                <a:cs typeface="Lato Medium" panose="020F0502020204030203" pitchFamily="34" charset="0"/>
              </a:rPr>
            </a:b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Which social media channel would you choose? </a:t>
            </a:r>
          </a:p>
          <a:p>
            <a:pPr marL="285750" indent="-285750">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What would the main message be? </a:t>
            </a:r>
          </a:p>
          <a:p>
            <a:pPr marL="285750" indent="-285750">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How can you make it stand out?</a:t>
            </a:r>
          </a:p>
        </p:txBody>
      </p:sp>
      <p:pic>
        <p:nvPicPr>
          <p:cNvPr id="21" name="Picture 20">
            <a:extLst>
              <a:ext uri="{FF2B5EF4-FFF2-40B4-BE49-F238E27FC236}">
                <a16:creationId xmlns:a16="http://schemas.microsoft.com/office/drawing/2014/main" xmlns="" id="{82F3C607-7319-6F4A-9599-9F24D0ED4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89" y="2290300"/>
            <a:ext cx="4326780" cy="3245085"/>
          </a:xfrm>
          <a:prstGeom prst="rect">
            <a:avLst/>
          </a:prstGeom>
        </p:spPr>
      </p:pic>
      <p:pic>
        <p:nvPicPr>
          <p:cNvPr id="22" name="Picture 21">
            <a:extLst>
              <a:ext uri="{FF2B5EF4-FFF2-40B4-BE49-F238E27FC236}">
                <a16:creationId xmlns:a16="http://schemas.microsoft.com/office/drawing/2014/main" xmlns="" id="{8BB50A7E-0C12-2646-860D-1BADF9AFC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79" y="473482"/>
            <a:ext cx="1001185" cy="1001185"/>
          </a:xfrm>
          <a:prstGeom prst="rect">
            <a:avLst/>
          </a:prstGeom>
        </p:spPr>
      </p:pic>
    </p:spTree>
    <p:extLst>
      <p:ext uri="{BB962C8B-B14F-4D97-AF65-F5344CB8AC3E}">
        <p14:creationId xmlns:p14="http://schemas.microsoft.com/office/powerpoint/2010/main" val="233905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CF96C4-9315-584B-A3B3-45CE274CA3C5}"/>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1" name="TextBox 10">
            <a:extLst>
              <a:ext uri="{FF2B5EF4-FFF2-40B4-BE49-F238E27FC236}">
                <a16:creationId xmlns:a16="http://schemas.microsoft.com/office/drawing/2014/main" xmlns="" id="{CB56EA8F-ACD7-074D-811E-7C7F49E2B2EB}"/>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POSITIVE POSTS</a:t>
            </a:r>
          </a:p>
        </p:txBody>
      </p:sp>
      <p:sp>
        <p:nvSpPr>
          <p:cNvPr id="13" name="TextBox 12">
            <a:extLst>
              <a:ext uri="{FF2B5EF4-FFF2-40B4-BE49-F238E27FC236}">
                <a16:creationId xmlns:a16="http://schemas.microsoft.com/office/drawing/2014/main" xmlns="" id="{41521F41-2082-3E41-81F8-72CB2F10A695}"/>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4" name="Picture 13">
            <a:extLst>
              <a:ext uri="{FF2B5EF4-FFF2-40B4-BE49-F238E27FC236}">
                <a16:creationId xmlns:a16="http://schemas.microsoft.com/office/drawing/2014/main" xmlns="" id="{B88A9548-5C92-6044-A4EF-887A84EAD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19" name="TextBox 18">
            <a:extLst>
              <a:ext uri="{FF2B5EF4-FFF2-40B4-BE49-F238E27FC236}">
                <a16:creationId xmlns:a16="http://schemas.microsoft.com/office/drawing/2014/main" xmlns="" id="{A721AC28-2511-5F42-96B8-1E5FFC4FFC65}"/>
              </a:ext>
            </a:extLst>
          </p:cNvPr>
          <p:cNvSpPr txBox="1"/>
          <p:nvPr/>
        </p:nvSpPr>
        <p:spPr>
          <a:xfrm>
            <a:off x="5114199" y="2228243"/>
            <a:ext cx="5000934" cy="2677656"/>
          </a:xfrm>
          <a:prstGeom prst="rect">
            <a:avLst/>
          </a:prstGeom>
          <a:noFill/>
        </p:spPr>
        <p:txBody>
          <a:bodyPr wrap="square" rtlCol="0">
            <a:spAutoFit/>
          </a:bodyPr>
          <a:lstStyle/>
          <a:p>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a:t>
            </a:r>
            <a:br>
              <a:rPr lang="en-GB" sz="2800" dirty="0">
                <a:latin typeface="Lato Medium" panose="020F0502020204030203" pitchFamily="34" charset="0"/>
                <a:ea typeface="Lato Medium" panose="020F0502020204030203" pitchFamily="34" charset="0"/>
                <a:cs typeface="Lato Medium" panose="020F0502020204030203" pitchFamily="34" charset="0"/>
              </a:rPr>
            </a:b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0" name="Picture 19">
            <a:extLst>
              <a:ext uri="{FF2B5EF4-FFF2-40B4-BE49-F238E27FC236}">
                <a16:creationId xmlns:a16="http://schemas.microsoft.com/office/drawing/2014/main" xmlns="" id="{B563EF8A-4F6A-744B-88D7-CCC62F2E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89" y="2290300"/>
            <a:ext cx="4326780" cy="3245085"/>
          </a:xfrm>
          <a:prstGeom prst="rect">
            <a:avLst/>
          </a:prstGeom>
        </p:spPr>
      </p:pic>
    </p:spTree>
    <p:extLst>
      <p:ext uri="{BB962C8B-B14F-4D97-AF65-F5344CB8AC3E}">
        <p14:creationId xmlns:p14="http://schemas.microsoft.com/office/powerpoint/2010/main" val="5718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0BF7C464-564B-C14E-A6DD-8D643F0ED773}"/>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xmlns="" id="{4F807010-DA19-5B4F-AE84-03C05DA05EC9}"/>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51" name="Picture 50">
            <a:extLst>
              <a:ext uri="{FF2B5EF4-FFF2-40B4-BE49-F238E27FC236}">
                <a16:creationId xmlns:a16="http://schemas.microsoft.com/office/drawing/2014/main" xmlns="" id="{25D86165-59B5-EE42-9096-EB0000B72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52" name="TextBox 51">
            <a:extLst>
              <a:ext uri="{FF2B5EF4-FFF2-40B4-BE49-F238E27FC236}">
                <a16:creationId xmlns:a16="http://schemas.microsoft.com/office/drawing/2014/main" xmlns="" id="{0F4B715A-11C8-6047-973E-6FDEC53D55A8}"/>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54" name="Picture 53">
            <a:extLst>
              <a:ext uri="{FF2B5EF4-FFF2-40B4-BE49-F238E27FC236}">
                <a16:creationId xmlns:a16="http://schemas.microsoft.com/office/drawing/2014/main" xmlns="" id="{9638834C-4077-AB42-93F0-228A61089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55" name="TextBox 54">
            <a:extLst>
              <a:ext uri="{FF2B5EF4-FFF2-40B4-BE49-F238E27FC236}">
                <a16:creationId xmlns:a16="http://schemas.microsoft.com/office/drawing/2014/main" xmlns="" id="{C501B2C4-C72C-2E4F-A4D3-65B52DCDF94F}"/>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56" name="TextBox 55">
            <a:extLst>
              <a:ext uri="{FF2B5EF4-FFF2-40B4-BE49-F238E27FC236}">
                <a16:creationId xmlns:a16="http://schemas.microsoft.com/office/drawing/2014/main" xmlns="" id="{C0455C17-0407-E544-BF62-905D8A35F74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57" name="Rectangle 56">
            <a:extLst>
              <a:ext uri="{FF2B5EF4-FFF2-40B4-BE49-F238E27FC236}">
                <a16:creationId xmlns:a16="http://schemas.microsoft.com/office/drawing/2014/main" xmlns="" id="{A1A189DD-4891-C241-B6C3-992B46077F19}"/>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Oval 57">
            <a:extLst>
              <a:ext uri="{FF2B5EF4-FFF2-40B4-BE49-F238E27FC236}">
                <a16:creationId xmlns:a16="http://schemas.microsoft.com/office/drawing/2014/main" xmlns="" id="{51303174-E4DC-9E41-BBB8-FD4C7B5CB4C8}"/>
              </a:ext>
            </a:extLst>
          </p:cNvPr>
          <p:cNvSpPr/>
          <p:nvPr/>
        </p:nvSpPr>
        <p:spPr>
          <a:xfrm>
            <a:off x="9325420" y="5994139"/>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xmlns="" id="{358D68CA-79A0-0F44-9384-F564A3316A5D}"/>
              </a:ext>
            </a:extLst>
          </p:cNvPr>
          <p:cNvSpPr/>
          <p:nvPr/>
        </p:nvSpPr>
        <p:spPr>
          <a:xfrm>
            <a:off x="753141" y="6002010"/>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xmlns="" id="{0C2490B0-06B2-FE49-8E41-A3F4CAE5B278}"/>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61" name="TextBox 60">
            <a:extLst>
              <a:ext uri="{FF2B5EF4-FFF2-40B4-BE49-F238E27FC236}">
                <a16:creationId xmlns:a16="http://schemas.microsoft.com/office/drawing/2014/main" xmlns="" id="{B67ED9A8-BBF1-F947-B931-BFEEF8B6E55B}"/>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62" name="Rectangle: Rounded Corners 46">
            <a:extLst>
              <a:ext uri="{FF2B5EF4-FFF2-40B4-BE49-F238E27FC236}">
                <a16:creationId xmlns:a16="http://schemas.microsoft.com/office/drawing/2014/main" xmlns="" id="{E94BEB57-947D-DA4E-8696-5CF583EB3207}"/>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Rectangle: Rounded Corners 47">
            <a:extLst>
              <a:ext uri="{FF2B5EF4-FFF2-40B4-BE49-F238E27FC236}">
                <a16:creationId xmlns:a16="http://schemas.microsoft.com/office/drawing/2014/main" xmlns="" id="{070D6F7E-E27D-474E-8A78-86D7F0C9E488}"/>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4" name="Rectangle: Rounded Corners 48">
            <a:extLst>
              <a:ext uri="{FF2B5EF4-FFF2-40B4-BE49-F238E27FC236}">
                <a16:creationId xmlns:a16="http://schemas.microsoft.com/office/drawing/2014/main" xmlns="" id="{6DD9AF91-276F-4A4D-8291-240DDCBD29F9}"/>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5" name="Rectangle: Rounded Corners 49">
            <a:extLst>
              <a:ext uri="{FF2B5EF4-FFF2-40B4-BE49-F238E27FC236}">
                <a16:creationId xmlns:a16="http://schemas.microsoft.com/office/drawing/2014/main" xmlns="" id="{036801BB-9B7A-024B-81A3-3EC3605858F9}"/>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50">
            <a:extLst>
              <a:ext uri="{FF2B5EF4-FFF2-40B4-BE49-F238E27FC236}">
                <a16:creationId xmlns:a16="http://schemas.microsoft.com/office/drawing/2014/main" xmlns="" id="{91FD8D40-54A4-4D4F-BC2A-FA9144656A41}"/>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7" name="Rectangle: Rounded Corners 51">
            <a:extLst>
              <a:ext uri="{FF2B5EF4-FFF2-40B4-BE49-F238E27FC236}">
                <a16:creationId xmlns:a16="http://schemas.microsoft.com/office/drawing/2014/main" xmlns="" id="{5CB2DB0B-9857-2A43-B4FD-984DC9486CAC}"/>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Rectangle: Rounded Corners 52">
            <a:extLst>
              <a:ext uri="{FF2B5EF4-FFF2-40B4-BE49-F238E27FC236}">
                <a16:creationId xmlns:a16="http://schemas.microsoft.com/office/drawing/2014/main" xmlns="" id="{A9134078-6BD1-1343-9B77-247D6FD72FDA}"/>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9" name="Rectangle: Rounded Corners 53">
            <a:extLst>
              <a:ext uri="{FF2B5EF4-FFF2-40B4-BE49-F238E27FC236}">
                <a16:creationId xmlns:a16="http://schemas.microsoft.com/office/drawing/2014/main" xmlns="" id="{7CED29D4-C92A-C349-8FD9-18B56C7B1A6C}"/>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0" name="Rectangle: Rounded Corners 54">
            <a:extLst>
              <a:ext uri="{FF2B5EF4-FFF2-40B4-BE49-F238E27FC236}">
                <a16:creationId xmlns:a16="http://schemas.microsoft.com/office/drawing/2014/main" xmlns="" id="{DC871D56-3254-7246-8B31-949849C28F99}"/>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TextBox 70">
            <a:extLst>
              <a:ext uri="{FF2B5EF4-FFF2-40B4-BE49-F238E27FC236}">
                <a16:creationId xmlns:a16="http://schemas.microsoft.com/office/drawing/2014/main" xmlns="" id="{2ABE7F77-8155-E84D-B8BA-6B2E67C239D2}"/>
              </a:ext>
            </a:extLst>
          </p:cNvPr>
          <p:cNvSpPr txBox="1"/>
          <p:nvPr/>
        </p:nvSpPr>
        <p:spPr>
          <a:xfrm>
            <a:off x="124654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 online stress, such as FOMO?</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go without using my phone or social media without it affecting my mood.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where to get help or advice if something gets out of hand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help a friend who is having a hard time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how to respond if someone is negative to me online.</a:t>
            </a:r>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5C80B96C-1B17-4F5A-B4D5-5F7A206F65F8}"/>
              </a:ext>
            </a:extLst>
          </p:cNvPr>
          <p:cNvSpPr txBox="1"/>
          <p:nvPr/>
        </p:nvSpPr>
        <p:spPr>
          <a:xfrm>
            <a:off x="2347784" y="2503081"/>
            <a:ext cx="7324021" cy="44550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matters most in a real-life relationship?</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matters most with online friends or followers?</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positive sides to social media?</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potentially negative sides to social media?</a:t>
            </a:r>
          </a:p>
          <a:p>
            <a:pPr marL="342900" indent="-342900">
              <a:lnSpc>
                <a:spcPct val="15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5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How can social media make people feel?</a:t>
            </a:r>
          </a:p>
        </p:txBody>
      </p:sp>
      <p:sp>
        <p:nvSpPr>
          <p:cNvPr id="3" name="Oval 2">
            <a:extLst>
              <a:ext uri="{FF2B5EF4-FFF2-40B4-BE49-F238E27FC236}">
                <a16:creationId xmlns:a16="http://schemas.microsoft.com/office/drawing/2014/main" xmlns="" id="{27F8ACC7-C253-424A-9099-EAA1D715767B}"/>
              </a:ext>
            </a:extLst>
          </p:cNvPr>
          <p:cNvSpPr/>
          <p:nvPr/>
        </p:nvSpPr>
        <p:spPr>
          <a:xfrm>
            <a:off x="1248032" y="2273643"/>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678FEC5D-81DA-4629-A391-494CE8CA7D4A}"/>
              </a:ext>
            </a:extLst>
          </p:cNvPr>
          <p:cNvSpPr/>
          <p:nvPr/>
        </p:nvSpPr>
        <p:spPr>
          <a:xfrm>
            <a:off x="1248032" y="3237849"/>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C38CCE95-A704-44BB-880A-93405E4F19B5}"/>
              </a:ext>
            </a:extLst>
          </p:cNvPr>
          <p:cNvSpPr/>
          <p:nvPr/>
        </p:nvSpPr>
        <p:spPr>
          <a:xfrm>
            <a:off x="1248032" y="4202055"/>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3EF8F4AE-071E-4B65-A5FC-26B98D2829D7}"/>
              </a:ext>
            </a:extLst>
          </p:cNvPr>
          <p:cNvSpPr/>
          <p:nvPr/>
        </p:nvSpPr>
        <p:spPr>
          <a:xfrm>
            <a:off x="1248032" y="5166261"/>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9B5516E4-B887-4B98-96ED-A27B00A8CA78}"/>
              </a:ext>
            </a:extLst>
          </p:cNvPr>
          <p:cNvSpPr/>
          <p:nvPr/>
        </p:nvSpPr>
        <p:spPr>
          <a:xfrm>
            <a:off x="1248032" y="6130467"/>
            <a:ext cx="865402" cy="865402"/>
          </a:xfrm>
          <a:prstGeom prst="ellipse">
            <a:avLst/>
          </a:prstGeom>
          <a:solidFill>
            <a:srgbClr val="EE2571">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xmlns="" id="{3A968E62-0F76-4DD1-9FAA-963D1225D0DE}"/>
              </a:ext>
            </a:extLst>
          </p:cNvPr>
          <p:cNvCxnSpPr/>
          <p:nvPr/>
        </p:nvCxnSpPr>
        <p:spPr>
          <a:xfrm>
            <a:off x="2347784" y="3157163"/>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7E76A65-7D9D-47D7-B142-4B134C88DD67}"/>
              </a:ext>
            </a:extLst>
          </p:cNvPr>
          <p:cNvCxnSpPr/>
          <p:nvPr/>
        </p:nvCxnSpPr>
        <p:spPr>
          <a:xfrm>
            <a:off x="2347784" y="4176051"/>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9EA8968-F5FC-4A4D-9113-2B118E0DB39A}"/>
              </a:ext>
            </a:extLst>
          </p:cNvPr>
          <p:cNvCxnSpPr/>
          <p:nvPr/>
        </p:nvCxnSpPr>
        <p:spPr>
          <a:xfrm>
            <a:off x="2347784" y="5090451"/>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E77227E-363F-4B48-A7E8-BD15BC32DFF0}"/>
              </a:ext>
            </a:extLst>
          </p:cNvPr>
          <p:cNvCxnSpPr/>
          <p:nvPr/>
        </p:nvCxnSpPr>
        <p:spPr>
          <a:xfrm>
            <a:off x="2347784" y="6064093"/>
            <a:ext cx="69568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4209EAE-B28F-48F5-B147-923E4728F65F}"/>
              </a:ext>
            </a:extLst>
          </p:cNvPr>
          <p:cNvSpPr txBox="1"/>
          <p:nvPr/>
        </p:nvSpPr>
        <p:spPr>
          <a:xfrm>
            <a:off x="2347283" y="2161678"/>
            <a:ext cx="7230609" cy="4455066"/>
          </a:xfrm>
          <a:prstGeom prst="rect">
            <a:avLst/>
          </a:prstGeom>
          <a:noFill/>
        </p:spPr>
        <p:txBody>
          <a:bodyPr wrap="square" rtlCol="0">
            <a:spAutoFit/>
          </a:bodyPr>
          <a:lstStyle/>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We_RiseAbove</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We_RiseAbove</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We_RiseAbove</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We_RiseAbove</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endParaRPr lang="en-GB" sz="2100" dirty="0">
              <a:solidFill>
                <a:schemeClr val="bg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p>
            <a:pPr>
              <a:lnSpc>
                <a:spcPct val="150000"/>
              </a:lnSpc>
            </a:pPr>
            <a:r>
              <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rPr>
              <a:t>@</a:t>
            </a:r>
            <a:r>
              <a:rPr lang="en-GB" sz="2100" dirty="0" err="1">
                <a:solidFill>
                  <a:srgbClr val="EE2571"/>
                </a:solidFill>
                <a:latin typeface="Lato Medium" panose="020F0502020204030203" pitchFamily="34" charset="0"/>
                <a:ea typeface="Lato Medium" panose="020F0502020204030203" pitchFamily="34" charset="0"/>
                <a:cs typeface="Lato Medium" panose="020F0502020204030203" pitchFamily="34" charset="0"/>
              </a:rPr>
              <a:t>We_RiseAbove</a:t>
            </a:r>
            <a:endParaRPr lang="en-GB" sz="2100" dirty="0">
              <a:solidFill>
                <a:srgbClr val="EE2571"/>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46" name="Graphic 45" descr="Smiling Face with No Fill">
            <a:extLst>
              <a:ext uri="{FF2B5EF4-FFF2-40B4-BE49-F238E27FC236}">
                <a16:creationId xmlns:a16="http://schemas.microsoft.com/office/drawing/2014/main" xmlns="" id="{D2BB3967-3115-4D26-996A-204F685822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3032" y="6107370"/>
            <a:ext cx="914400" cy="914400"/>
          </a:xfrm>
          <a:prstGeom prst="rect">
            <a:avLst/>
          </a:prstGeom>
        </p:spPr>
      </p:pic>
      <p:pic>
        <p:nvPicPr>
          <p:cNvPr id="47" name="Graphic 46" descr="Smiling Face with No Fill">
            <a:extLst>
              <a:ext uri="{FF2B5EF4-FFF2-40B4-BE49-F238E27FC236}">
                <a16:creationId xmlns:a16="http://schemas.microsoft.com/office/drawing/2014/main" xmlns="" id="{D4C2FBC8-905B-4240-AB24-97919AE7B8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3533" y="5143340"/>
            <a:ext cx="914400" cy="914400"/>
          </a:xfrm>
          <a:prstGeom prst="rect">
            <a:avLst/>
          </a:prstGeom>
        </p:spPr>
      </p:pic>
      <p:pic>
        <p:nvPicPr>
          <p:cNvPr id="48" name="Graphic 47" descr="Smiling Face with No Fill">
            <a:extLst>
              <a:ext uri="{FF2B5EF4-FFF2-40B4-BE49-F238E27FC236}">
                <a16:creationId xmlns:a16="http://schemas.microsoft.com/office/drawing/2014/main" xmlns="" id="{72EE5CD5-6608-44D2-886E-A6A493181E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3533" y="4176051"/>
            <a:ext cx="914400" cy="914400"/>
          </a:xfrm>
          <a:prstGeom prst="rect">
            <a:avLst/>
          </a:prstGeom>
        </p:spPr>
      </p:pic>
      <p:pic>
        <p:nvPicPr>
          <p:cNvPr id="49" name="Graphic 48" descr="Smiling Face with No Fill">
            <a:extLst>
              <a:ext uri="{FF2B5EF4-FFF2-40B4-BE49-F238E27FC236}">
                <a16:creationId xmlns:a16="http://schemas.microsoft.com/office/drawing/2014/main" xmlns="" id="{7ACB42CA-AF04-4055-8F91-21C18ECB0B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3533" y="3210052"/>
            <a:ext cx="914400" cy="914400"/>
          </a:xfrm>
          <a:prstGeom prst="rect">
            <a:avLst/>
          </a:prstGeom>
        </p:spPr>
      </p:pic>
      <p:pic>
        <p:nvPicPr>
          <p:cNvPr id="50" name="Graphic 49" descr="Smiling Face with No Fill">
            <a:extLst>
              <a:ext uri="{FF2B5EF4-FFF2-40B4-BE49-F238E27FC236}">
                <a16:creationId xmlns:a16="http://schemas.microsoft.com/office/drawing/2014/main" xmlns="" id="{D040897D-E625-42B1-B5C8-F53E88B09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3533" y="2242763"/>
            <a:ext cx="914400" cy="914400"/>
          </a:xfrm>
          <a:prstGeom prst="rect">
            <a:avLst/>
          </a:prstGeom>
        </p:spPr>
      </p:pic>
      <p:sp>
        <p:nvSpPr>
          <p:cNvPr id="25" name="Rectangle 24">
            <a:extLst>
              <a:ext uri="{FF2B5EF4-FFF2-40B4-BE49-F238E27FC236}">
                <a16:creationId xmlns:a16="http://schemas.microsoft.com/office/drawing/2014/main" xmlns="" id="{D622ABD2-B9A3-2C44-9C33-6FCD161C5ED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xmlns="" id="{A16A78E4-7FEE-4C4F-9A3D-685F59267D15}"/>
              </a:ext>
            </a:extLst>
          </p:cNvPr>
          <p:cNvSpPr txBox="1"/>
          <p:nvPr/>
        </p:nvSpPr>
        <p:spPr>
          <a:xfrm>
            <a:off x="0" y="957196"/>
            <a:ext cx="10691812" cy="646331"/>
          </a:xfrm>
          <a:prstGeom prst="rect">
            <a:avLst/>
          </a:prstGeom>
          <a:noFill/>
        </p:spPr>
        <p:txBody>
          <a:bodyPr wrap="square" rtlCol="0">
            <a:spAutoFit/>
          </a:bodyP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FEAR OF MISSING OUT</a:t>
            </a:r>
          </a:p>
        </p:txBody>
      </p:sp>
      <p:pic>
        <p:nvPicPr>
          <p:cNvPr id="33" name="Picture 32">
            <a:extLst>
              <a:ext uri="{FF2B5EF4-FFF2-40B4-BE49-F238E27FC236}">
                <a16:creationId xmlns:a16="http://schemas.microsoft.com/office/drawing/2014/main" xmlns="" id="{730C4B45-566D-7B4B-A6D9-49CD9D9AE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4" name="TextBox 33">
            <a:extLst>
              <a:ext uri="{FF2B5EF4-FFF2-40B4-BE49-F238E27FC236}">
                <a16:creationId xmlns:a16="http://schemas.microsoft.com/office/drawing/2014/main" xmlns="" id="{01E3ADBE-D3E9-5B47-8CFA-CD33D96CE928}"/>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35" name="Picture 34">
            <a:extLst>
              <a:ext uri="{FF2B5EF4-FFF2-40B4-BE49-F238E27FC236}">
                <a16:creationId xmlns:a16="http://schemas.microsoft.com/office/drawing/2014/main" xmlns="" id="{0CE0A040-DB66-FE4A-BC3B-C3CF8BB63B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47E2B042-F97F-1D4A-A67B-334B6D5BCB7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1" name="TextBox 30">
            <a:extLst>
              <a:ext uri="{FF2B5EF4-FFF2-40B4-BE49-F238E27FC236}">
                <a16:creationId xmlns:a16="http://schemas.microsoft.com/office/drawing/2014/main" xmlns="" id="{C9C14D70-862F-3442-A9C2-87548FB08F1E}"/>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7" name="Picture 36">
            <a:extLst>
              <a:ext uri="{FF2B5EF4-FFF2-40B4-BE49-F238E27FC236}">
                <a16:creationId xmlns:a16="http://schemas.microsoft.com/office/drawing/2014/main" xmlns="" id="{D0AD3ADC-77B4-EA4F-998A-9E213EEA4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8" name="TextBox 37">
            <a:extLst>
              <a:ext uri="{FF2B5EF4-FFF2-40B4-BE49-F238E27FC236}">
                <a16:creationId xmlns:a16="http://schemas.microsoft.com/office/drawing/2014/main" xmlns="" id="{41FEE9EC-0559-6344-83F8-62C8524E52AE}"/>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39" name="Picture 38">
            <a:extLst>
              <a:ext uri="{FF2B5EF4-FFF2-40B4-BE49-F238E27FC236}">
                <a16:creationId xmlns:a16="http://schemas.microsoft.com/office/drawing/2014/main" xmlns="" id="{D8FB4F23-75F8-D043-98F5-D14D906F7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40" name="TextBox 39">
            <a:extLst>
              <a:ext uri="{FF2B5EF4-FFF2-40B4-BE49-F238E27FC236}">
                <a16:creationId xmlns:a16="http://schemas.microsoft.com/office/drawing/2014/main" xmlns="" id="{182A9D25-DFE1-2741-B668-DF82A0FFD2F0}"/>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41" name="TextBox 40">
            <a:extLst>
              <a:ext uri="{FF2B5EF4-FFF2-40B4-BE49-F238E27FC236}">
                <a16:creationId xmlns:a16="http://schemas.microsoft.com/office/drawing/2014/main" xmlns="" id="{5C1DBCFB-CEB2-9140-BA58-B5BB521DA895}"/>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42" name="Rectangle 41">
            <a:extLst>
              <a:ext uri="{FF2B5EF4-FFF2-40B4-BE49-F238E27FC236}">
                <a16:creationId xmlns:a16="http://schemas.microsoft.com/office/drawing/2014/main" xmlns="" id="{82FBB773-9B26-494E-9148-5FD42A2BEB41}"/>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Oval 42">
            <a:extLst>
              <a:ext uri="{FF2B5EF4-FFF2-40B4-BE49-F238E27FC236}">
                <a16:creationId xmlns:a16="http://schemas.microsoft.com/office/drawing/2014/main" xmlns="" id="{E15C4885-274B-B348-B96F-1814A45EAC5B}"/>
              </a:ext>
            </a:extLst>
          </p:cNvPr>
          <p:cNvSpPr/>
          <p:nvPr/>
        </p:nvSpPr>
        <p:spPr>
          <a:xfrm>
            <a:off x="9325420" y="5994139"/>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D73BB7C2-B7E1-B447-9624-39C32B7F8F20}"/>
              </a:ext>
            </a:extLst>
          </p:cNvPr>
          <p:cNvSpPr/>
          <p:nvPr/>
        </p:nvSpPr>
        <p:spPr>
          <a:xfrm>
            <a:off x="753141" y="6002010"/>
            <a:ext cx="771896" cy="771896"/>
          </a:xfrm>
          <a:prstGeom prst="ellipse">
            <a:avLst/>
          </a:prstGeom>
          <a:solidFill>
            <a:srgbClr val="FA0064"/>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xmlns="" id="{D35423A0-76FD-AA47-ABD7-DDC883232A34}"/>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46" name="TextBox 45">
            <a:extLst>
              <a:ext uri="{FF2B5EF4-FFF2-40B4-BE49-F238E27FC236}">
                <a16:creationId xmlns:a16="http://schemas.microsoft.com/office/drawing/2014/main" xmlns="" id="{86886AB1-5576-F642-B656-80D5C3061607}"/>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47" name="Rectangle: Rounded Corners 46">
            <a:extLst>
              <a:ext uri="{FF2B5EF4-FFF2-40B4-BE49-F238E27FC236}">
                <a16:creationId xmlns:a16="http://schemas.microsoft.com/office/drawing/2014/main" xmlns="" id="{D8442EB8-F356-3A42-BAB2-DB7109A9A9B4}"/>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xmlns="" id="{606CFCA0-FD3F-494B-BFF1-FF5A79D38BA6}"/>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xmlns="" id="{C4B9877D-3087-6B4F-91FE-14C2C129C493}"/>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xmlns="" id="{4A4355F3-5F72-2041-86F0-C8270BA8A4DD}"/>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xmlns="" id="{C8AB55DB-64A6-114E-B05D-FDBFBFFA3538}"/>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xmlns="" id="{520E685D-55B8-F44F-9853-35F0FBB16251}"/>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xmlns="" id="{45B168A0-3100-894F-8440-785167FA5FB1}"/>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xmlns="" id="{73BB7B75-8C33-4843-85A4-8E5066CE14E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xmlns="" id="{5CB334E5-DC35-9749-9A26-734039015D05}"/>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TextBox 55">
            <a:extLst>
              <a:ext uri="{FF2B5EF4-FFF2-40B4-BE49-F238E27FC236}">
                <a16:creationId xmlns:a16="http://schemas.microsoft.com/office/drawing/2014/main" xmlns="" id="{0C20D43C-B6DA-9742-B2F5-2DFD8B6ACD4F}"/>
              </a:ext>
            </a:extLst>
          </p:cNvPr>
          <p:cNvSpPr txBox="1"/>
          <p:nvPr/>
        </p:nvSpPr>
        <p:spPr>
          <a:xfrm>
            <a:off x="124654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 online stress, such as FOMO?</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go without using my phone or social media without it affecting my mood.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where to get help or advice if something gets out of hand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can help a friend who is having a hard time online.</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I know how to respond if someone is negative to me online.</a:t>
            </a:r>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288A33A1-A787-42CA-A09B-783105E4F92C}"/>
              </a:ext>
            </a:extLst>
          </p:cNvPr>
          <p:cNvSpPr txBox="1"/>
          <p:nvPr/>
        </p:nvSpPr>
        <p:spPr>
          <a:xfrm>
            <a:off x="540000" y="2290300"/>
            <a:ext cx="5050903" cy="4476803"/>
          </a:xfrm>
          <a:prstGeom prst="rect">
            <a:avLst/>
          </a:prstGeom>
          <a:noFill/>
        </p:spPr>
        <p:txBody>
          <a:bodyPr wrap="square" rtlCol="0">
            <a:spAutoFit/>
          </a:bodyPr>
          <a:lstStyle/>
          <a:p>
            <a:pPr marL="457200" indent="-457200">
              <a:lnSpc>
                <a:spcPts val="24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How would you describe FOMO?</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4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How would you define stress?</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8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Do you think that FOMO is regularly experienced by young people? What might be the reasons they experience it?</a:t>
            </a:r>
          </a:p>
          <a:p>
            <a:pPr marL="457200" indent="-457200">
              <a:lnSpc>
                <a:spcPts val="2400"/>
              </a:lnSpc>
              <a:buFont typeface="+mj-lt"/>
              <a:buAutoNum type="arabicPeriod"/>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2800"/>
              </a:lnSpc>
              <a:buFont typeface="+mj-lt"/>
              <a:buAutoNum type="arabicPeriod"/>
            </a:pPr>
            <a:r>
              <a:rPr lang="en-GB" sz="2300" dirty="0">
                <a:latin typeface="Lato Medium" panose="020F0502020204030203" pitchFamily="34" charset="0"/>
                <a:ea typeface="Lato Medium" panose="020F0502020204030203" pitchFamily="34" charset="0"/>
                <a:cs typeface="Lato Medium" panose="020F0502020204030203" pitchFamily="34" charset="0"/>
              </a:rPr>
              <a:t>What advice would you give a friend who was experiencing stress all the time because of FOMO?</a:t>
            </a:r>
            <a:endParaRPr lang="en-GB" sz="2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4" name="Rectangle 13">
            <a:extLst>
              <a:ext uri="{FF2B5EF4-FFF2-40B4-BE49-F238E27FC236}">
                <a16:creationId xmlns:a16="http://schemas.microsoft.com/office/drawing/2014/main" xmlns="" id="{904FAF4E-632B-564C-A380-106D9688B3BA}"/>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xmlns="" id="{9FE4CFFD-091E-A54A-872F-C8DB6942C78B}"/>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8" name="Picture 17">
            <a:extLst>
              <a:ext uri="{FF2B5EF4-FFF2-40B4-BE49-F238E27FC236}">
                <a16:creationId xmlns:a16="http://schemas.microsoft.com/office/drawing/2014/main" xmlns="" id="{41012849-3F63-FB48-9DE6-D233A234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19" name="TextBox 18">
            <a:extLst>
              <a:ext uri="{FF2B5EF4-FFF2-40B4-BE49-F238E27FC236}">
                <a16:creationId xmlns:a16="http://schemas.microsoft.com/office/drawing/2014/main" xmlns="" id="{B1A936F3-98E0-7145-8EC1-6E80E7B239B4}"/>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1" name="Picture 20">
            <a:extLst>
              <a:ext uri="{FF2B5EF4-FFF2-40B4-BE49-F238E27FC236}">
                <a16:creationId xmlns:a16="http://schemas.microsoft.com/office/drawing/2014/main" xmlns="" id="{13B3596E-42A6-F64B-9F66-0199B4AAA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pic>
        <p:nvPicPr>
          <p:cNvPr id="22" name="Picture 21">
            <a:extLst>
              <a:ext uri="{FF2B5EF4-FFF2-40B4-BE49-F238E27FC236}">
                <a16:creationId xmlns:a16="http://schemas.microsoft.com/office/drawing/2014/main" xmlns="" id="{C0CC77BC-8B6F-C04D-8927-88246E5C5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894" y="2290300"/>
            <a:ext cx="4326780" cy="3245085"/>
          </a:xfrm>
          <a:prstGeom prst="rect">
            <a:avLst/>
          </a:prstGeom>
        </p:spPr>
      </p:pic>
    </p:spTree>
    <p:extLst>
      <p:ext uri="{BB962C8B-B14F-4D97-AF65-F5344CB8AC3E}">
        <p14:creationId xmlns:p14="http://schemas.microsoft.com/office/powerpoint/2010/main" val="337178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pic>
        <p:nvPicPr>
          <p:cNvPr id="3" name="Picture 2"/>
          <p:cNvPicPr>
            <a:picLocks noChangeAspect="1"/>
          </p:cNvPicPr>
          <p:nvPr/>
        </p:nvPicPr>
        <p:blipFill>
          <a:blip r:embed="rId4"/>
          <a:stretch>
            <a:fillRect/>
          </a:stretch>
        </p:blipFill>
        <p:spPr>
          <a:xfrm>
            <a:off x="2273037" y="2363079"/>
            <a:ext cx="6257925" cy="3752850"/>
          </a:xfrm>
          <a:prstGeom prst="rect">
            <a:avLst/>
          </a:prstGeom>
        </p:spPr>
      </p:pic>
      <p:sp>
        <p:nvSpPr>
          <p:cNvPr id="16" name="Rectangle 15">
            <a:extLst>
              <a:ext uri="{FF2B5EF4-FFF2-40B4-BE49-F238E27FC236}">
                <a16:creationId xmlns:a16="http://schemas.microsoft.com/office/drawing/2014/main" xmlns="" id="{D5AC9654-58D0-DB4D-BE4D-9620D63EAEF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xmlns="" id="{23B95642-BBCA-7547-B11D-F3F65EE5F5BF}"/>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21" name="Picture 20">
            <a:extLst>
              <a:ext uri="{FF2B5EF4-FFF2-40B4-BE49-F238E27FC236}">
                <a16:creationId xmlns:a16="http://schemas.microsoft.com/office/drawing/2014/main" xmlns="" id="{43972086-4128-B547-9292-35AC93D10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5" name="TextBox 24">
            <a:extLst>
              <a:ext uri="{FF2B5EF4-FFF2-40B4-BE49-F238E27FC236}">
                <a16:creationId xmlns:a16="http://schemas.microsoft.com/office/drawing/2014/main" xmlns="" id="{BAF71D37-E851-CA46-ADBB-3BEA7F8F898A}"/>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7" name="Picture 26">
            <a:extLst>
              <a:ext uri="{FF2B5EF4-FFF2-40B4-BE49-F238E27FC236}">
                <a16:creationId xmlns:a16="http://schemas.microsoft.com/office/drawing/2014/main" xmlns="" id="{F4D5A611-BC79-6643-82C0-EB87DAF37A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pic>
        <p:nvPicPr>
          <p:cNvPr id="28" name="Picture 27">
            <a:extLst>
              <a:ext uri="{FF2B5EF4-FFF2-40B4-BE49-F238E27FC236}">
                <a16:creationId xmlns:a16="http://schemas.microsoft.com/office/drawing/2014/main" xmlns="" id="{F9333D05-C7C2-B948-8BDD-FCE69C985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5576" y="6179528"/>
            <a:ext cx="709220" cy="699826"/>
          </a:xfrm>
          <a:prstGeom prst="rect">
            <a:avLst/>
          </a:prstGeom>
        </p:spPr>
      </p:pic>
      <p:sp>
        <p:nvSpPr>
          <p:cNvPr id="29" name="TextBox 28">
            <a:extLst>
              <a:ext uri="{FF2B5EF4-FFF2-40B4-BE49-F238E27FC236}">
                <a16:creationId xmlns:a16="http://schemas.microsoft.com/office/drawing/2014/main" xmlns="" id="{03BDAAB6-05D1-9545-AF09-4B9492220029}"/>
              </a:ext>
            </a:extLst>
          </p:cNvPr>
          <p:cNvSpPr txBox="1"/>
          <p:nvPr/>
        </p:nvSpPr>
        <p:spPr>
          <a:xfrm>
            <a:off x="3083836" y="6348676"/>
            <a:ext cx="5036105"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8"/>
              </a:rPr>
              <a:t>https://riseabove.org.uk/article/online-stress</a:t>
            </a:r>
            <a:endParaRPr lang="en-GB" dirty="0"/>
          </a:p>
        </p:txBody>
      </p:sp>
    </p:spTree>
    <p:extLst>
      <p:ext uri="{BB962C8B-B14F-4D97-AF65-F5344CB8AC3E}">
        <p14:creationId xmlns:p14="http://schemas.microsoft.com/office/powerpoint/2010/main" val="12179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16" name="Rectangle 15">
            <a:extLst>
              <a:ext uri="{FF2B5EF4-FFF2-40B4-BE49-F238E27FC236}">
                <a16:creationId xmlns:a16="http://schemas.microsoft.com/office/drawing/2014/main" xmlns="" id="{D5AC9654-58D0-DB4D-BE4D-9620D63EAEF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a16="http://schemas.microsoft.com/office/drawing/2014/main" xmlns="" id="{23B95642-BBCA-7547-B11D-F3F65EE5F5BF}"/>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21" name="Picture 20">
            <a:extLst>
              <a:ext uri="{FF2B5EF4-FFF2-40B4-BE49-F238E27FC236}">
                <a16:creationId xmlns:a16="http://schemas.microsoft.com/office/drawing/2014/main" xmlns="" id="{43972086-4128-B547-9292-35AC93D10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5" name="TextBox 24">
            <a:extLst>
              <a:ext uri="{FF2B5EF4-FFF2-40B4-BE49-F238E27FC236}">
                <a16:creationId xmlns:a16="http://schemas.microsoft.com/office/drawing/2014/main" xmlns="" id="{BAF71D37-E851-CA46-ADBB-3BEA7F8F898A}"/>
              </a:ext>
            </a:extLst>
          </p:cNvPr>
          <p:cNvSpPr txBox="1"/>
          <p:nvPr/>
        </p:nvSpPr>
        <p:spPr>
          <a:xfrm>
            <a:off x="0" y="957196"/>
            <a:ext cx="10691812" cy="707886"/>
          </a:xfrm>
          <a:prstGeom prst="rect">
            <a:avLst/>
          </a:prstGeom>
          <a:noFill/>
        </p:spPr>
        <p:txBody>
          <a:bodyPr wrap="square" rtlCol="0">
            <a:spAutoFit/>
          </a:bodyPr>
          <a:lstStyle/>
          <a:p>
            <a:pPr algn="ctr"/>
            <a:r>
              <a:rPr lang="en-GB" sz="4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FOMO: THINK, PAIR, SHARE</a:t>
            </a:r>
          </a:p>
        </p:txBody>
      </p:sp>
      <p:pic>
        <p:nvPicPr>
          <p:cNvPr id="27" name="Picture 26">
            <a:extLst>
              <a:ext uri="{FF2B5EF4-FFF2-40B4-BE49-F238E27FC236}">
                <a16:creationId xmlns:a16="http://schemas.microsoft.com/office/drawing/2014/main" xmlns="" id="{F4D5A611-BC79-6643-82C0-EB87DAF37A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223" y="462238"/>
            <a:ext cx="1002079" cy="1002079"/>
          </a:xfrm>
          <a:prstGeom prst="rect">
            <a:avLst/>
          </a:prstGeom>
        </p:spPr>
      </p:pic>
      <p:sp>
        <p:nvSpPr>
          <p:cNvPr id="12" name="TextBox 11">
            <a:extLst>
              <a:ext uri="{FF2B5EF4-FFF2-40B4-BE49-F238E27FC236}">
                <a16:creationId xmlns:a16="http://schemas.microsoft.com/office/drawing/2014/main" xmlns="" id="{441C9F1F-21E1-46D3-87BB-1EC2C91B977D}"/>
              </a:ext>
            </a:extLst>
          </p:cNvPr>
          <p:cNvSpPr txBox="1"/>
          <p:nvPr/>
        </p:nvSpPr>
        <p:spPr>
          <a:xfrm>
            <a:off x="1172973" y="2275632"/>
            <a:ext cx="8345861" cy="2839239"/>
          </a:xfrm>
          <a:prstGeom prst="rect">
            <a:avLst/>
          </a:prstGeom>
          <a:noFill/>
        </p:spPr>
        <p:txBody>
          <a:bodyPr wrap="square" rtlCol="0">
            <a:spAutoFit/>
          </a:bodyPr>
          <a:lstStyle/>
          <a:p>
            <a:pPr>
              <a:lnSpc>
                <a:spcPct val="150000"/>
              </a:lnSpc>
            </a:pPr>
            <a:r>
              <a:rPr lang="en-GB" sz="2300" dirty="0">
                <a:latin typeface="Lato Heavy" panose="020F0502020204030203" pitchFamily="34" charset="0"/>
                <a:ea typeface="Lato Heavy" panose="020F0502020204030203" pitchFamily="34" charset="0"/>
                <a:cs typeface="Lato Heavy" panose="020F0502020204030203" pitchFamily="34" charset="0"/>
              </a:rPr>
              <a:t>After watching the video, discuss:</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Do you agree with what it says about social media?</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Are there any parts you disagree with?</a:t>
            </a:r>
          </a:p>
          <a:p>
            <a:pPr marL="457200" lvl="0" indent="-457200" defTabSz="914400">
              <a:lnSpc>
                <a:spcPct val="150000"/>
              </a:lnSpc>
              <a:buFont typeface="+mj-lt"/>
              <a:buAutoNum type="arabicPeriod"/>
              <a:defRPr/>
            </a:pPr>
            <a:r>
              <a:rPr lang="en-GB" sz="2400" dirty="0">
                <a:latin typeface="Lato Medium" panose="020B0604020202020204" charset="0"/>
                <a:ea typeface="Lato Medium" panose="020B0604020202020204" charset="0"/>
                <a:cs typeface="Lato Medium" panose="020B0604020202020204" charset="0"/>
              </a:rPr>
              <a:t>Why is it important to understand that some people’s social media profiles may not reflect reality?</a:t>
            </a:r>
            <a:endParaRPr lang="en-GB" sz="2400" u="sng" dirty="0">
              <a:uFill>
                <a:solidFill>
                  <a:srgbClr val="0000FF"/>
                </a:solidFill>
              </a:uFill>
              <a:latin typeface="Lato Medium" panose="020B0604020202020204" charset="0"/>
              <a:ea typeface="Lato Medium" panose="020B0604020202020204" charset="0"/>
              <a:cs typeface="Lato Medium" panose="020B0604020202020204" charset="0"/>
              <a:hlinkClick r:id="rId6"/>
            </a:endParaRPr>
          </a:p>
        </p:txBody>
      </p:sp>
    </p:spTree>
    <p:extLst>
      <p:ext uri="{BB962C8B-B14F-4D97-AF65-F5344CB8AC3E}">
        <p14:creationId xmlns:p14="http://schemas.microsoft.com/office/powerpoint/2010/main" val="29190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xmlns="" id="{A206F459-9FD9-4975-A6A5-39B732CAF018}"/>
              </a:ext>
            </a:extLst>
          </p:cNvPr>
          <p:cNvSpPr txBox="1"/>
          <p:nvPr/>
        </p:nvSpPr>
        <p:spPr>
          <a:xfrm>
            <a:off x="1249671" y="2158558"/>
            <a:ext cx="8192465"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How would you describe these people?</a:t>
            </a:r>
          </a:p>
        </p:txBody>
      </p:sp>
      <p:pic>
        <p:nvPicPr>
          <p:cNvPr id="4" name="Graphic 3" descr="User">
            <a:extLst>
              <a:ext uri="{FF2B5EF4-FFF2-40B4-BE49-F238E27FC236}">
                <a16:creationId xmlns:a16="http://schemas.microsoft.com/office/drawing/2014/main" xmlns="" id="{4DB637E8-86F5-475D-8425-0C4CE90BA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53601" y="3053258"/>
            <a:ext cx="2843385" cy="2843385"/>
          </a:xfrm>
          <a:prstGeom prst="rect">
            <a:avLst/>
          </a:prstGeom>
        </p:spPr>
      </p:pic>
      <p:pic>
        <p:nvPicPr>
          <p:cNvPr id="18" name="Graphic 17" descr="User">
            <a:extLst>
              <a:ext uri="{FF2B5EF4-FFF2-40B4-BE49-F238E27FC236}">
                <a16:creationId xmlns:a16="http://schemas.microsoft.com/office/drawing/2014/main" xmlns="" id="{39F0BBA4-9F31-4207-B0E9-DDD57B73B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02681" y="3053257"/>
            <a:ext cx="2843385" cy="2843385"/>
          </a:xfrm>
          <a:prstGeom prst="rect">
            <a:avLst/>
          </a:prstGeom>
        </p:spPr>
      </p:pic>
      <p:sp>
        <p:nvSpPr>
          <p:cNvPr id="20" name="TextBox 19">
            <a:extLst>
              <a:ext uri="{FF2B5EF4-FFF2-40B4-BE49-F238E27FC236}">
                <a16:creationId xmlns:a16="http://schemas.microsoft.com/office/drawing/2014/main" xmlns="" id="{D387E3B2-1B3D-4A10-91FD-DEB6E3D258D5}"/>
              </a:ext>
            </a:extLst>
          </p:cNvPr>
          <p:cNvSpPr txBox="1"/>
          <p:nvPr/>
        </p:nvSpPr>
        <p:spPr>
          <a:xfrm>
            <a:off x="902098" y="5896642"/>
            <a:ext cx="3546389"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Real-life friend</a:t>
            </a:r>
          </a:p>
        </p:txBody>
      </p:sp>
      <p:sp>
        <p:nvSpPr>
          <p:cNvPr id="21" name="TextBox 20">
            <a:extLst>
              <a:ext uri="{FF2B5EF4-FFF2-40B4-BE49-F238E27FC236}">
                <a16:creationId xmlns:a16="http://schemas.microsoft.com/office/drawing/2014/main" xmlns="" id="{902F5117-B35E-419E-AD72-792F6DF594B4}"/>
              </a:ext>
            </a:extLst>
          </p:cNvPr>
          <p:cNvSpPr txBox="1"/>
          <p:nvPr/>
        </p:nvSpPr>
        <p:spPr>
          <a:xfrm>
            <a:off x="6251178" y="5896642"/>
            <a:ext cx="3546389" cy="646331"/>
          </a:xfrm>
          <a:prstGeom prst="rect">
            <a:avLst/>
          </a:prstGeom>
          <a:noFill/>
        </p:spPr>
        <p:txBody>
          <a:bodyPr wrap="square" rtlCol="0">
            <a:spAutoFit/>
          </a:bodyPr>
          <a:lstStyle/>
          <a:p>
            <a:pPr algn="ctr"/>
            <a:r>
              <a:rPr lang="en-GB" sz="3600" dirty="0">
                <a:latin typeface="Lato Medium" panose="020F0502020204030203" pitchFamily="34" charset="0"/>
                <a:ea typeface="Lato Medium" panose="020F0502020204030203" pitchFamily="34" charset="0"/>
                <a:cs typeface="Lato Medium" panose="020F0502020204030203" pitchFamily="34" charset="0"/>
              </a:rPr>
              <a:t>Online friend</a:t>
            </a:r>
          </a:p>
        </p:txBody>
      </p:sp>
      <p:sp>
        <p:nvSpPr>
          <p:cNvPr id="14" name="Rectangle 13">
            <a:extLst>
              <a:ext uri="{FF2B5EF4-FFF2-40B4-BE49-F238E27FC236}">
                <a16:creationId xmlns:a16="http://schemas.microsoft.com/office/drawing/2014/main" xmlns="" id="{14A70618-16B3-B84A-B418-E7F491D99B5B}"/>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TextBox 14">
            <a:extLst>
              <a:ext uri="{FF2B5EF4-FFF2-40B4-BE49-F238E27FC236}">
                <a16:creationId xmlns:a16="http://schemas.microsoft.com/office/drawing/2014/main" xmlns="" id="{A78057BE-3DC0-2E49-AA46-1760964AA786}"/>
              </a:ext>
            </a:extLst>
          </p:cNvPr>
          <p:cNvSpPr txBox="1"/>
          <p:nvPr/>
        </p:nvSpPr>
        <p:spPr>
          <a:xfrm>
            <a:off x="0" y="996385"/>
            <a:ext cx="10691812" cy="584775"/>
          </a:xfrm>
          <a:prstGeom prst="rect">
            <a:avLst/>
          </a:prstGeom>
          <a:noFill/>
        </p:spPr>
        <p:txBody>
          <a:bodyPr wrap="squar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REAL FRIENDS VS. ONLINE FRIENDS</a:t>
            </a:r>
          </a:p>
        </p:txBody>
      </p:sp>
      <p:pic>
        <p:nvPicPr>
          <p:cNvPr id="16" name="Picture 15">
            <a:extLst>
              <a:ext uri="{FF2B5EF4-FFF2-40B4-BE49-F238E27FC236}">
                <a16:creationId xmlns:a16="http://schemas.microsoft.com/office/drawing/2014/main" xmlns="" id="{DF8A68A5-D6C5-6C48-9590-139DE1E8C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7" name="TextBox 16">
            <a:extLst>
              <a:ext uri="{FF2B5EF4-FFF2-40B4-BE49-F238E27FC236}">
                <a16:creationId xmlns:a16="http://schemas.microsoft.com/office/drawing/2014/main" xmlns="" id="{E44A1865-7B7B-B54C-8A96-DC6C29B47176}"/>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9" name="Picture 18">
            <a:extLst>
              <a:ext uri="{FF2B5EF4-FFF2-40B4-BE49-F238E27FC236}">
                <a16:creationId xmlns:a16="http://schemas.microsoft.com/office/drawing/2014/main" xmlns="" id="{AAB07377-E901-D04F-BB98-534711A3A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8827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19DB6C6-9751-0A48-A54B-1427EF75EE0B}"/>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TextBox 15">
            <a:extLst>
              <a:ext uri="{FF2B5EF4-FFF2-40B4-BE49-F238E27FC236}">
                <a16:creationId xmlns:a16="http://schemas.microsoft.com/office/drawing/2014/main" xmlns="" id="{9BB9C9E0-3087-7A4D-BBB5-2C7955D2C45F}"/>
              </a:ext>
            </a:extLst>
          </p:cNvPr>
          <p:cNvSpPr txBox="1"/>
          <p:nvPr/>
        </p:nvSpPr>
        <p:spPr>
          <a:xfrm>
            <a:off x="0" y="996385"/>
            <a:ext cx="10691812" cy="584775"/>
          </a:xfrm>
          <a:prstGeom prst="rect">
            <a:avLst/>
          </a:prstGeom>
          <a:noFill/>
        </p:spPr>
        <p:txBody>
          <a:bodyPr wrap="squar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REAL FRIENDS VS. ONLINE FRIENDS</a:t>
            </a:r>
          </a:p>
        </p:txBody>
      </p:sp>
      <p:sp>
        <p:nvSpPr>
          <p:cNvPr id="17" name="TextBox 16">
            <a:extLst>
              <a:ext uri="{FF2B5EF4-FFF2-40B4-BE49-F238E27FC236}">
                <a16:creationId xmlns:a16="http://schemas.microsoft.com/office/drawing/2014/main" xmlns="" id="{F7653D38-0FE6-EF44-92B1-337F06C039C2}"/>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18" name="Picture 17">
            <a:extLst>
              <a:ext uri="{FF2B5EF4-FFF2-40B4-BE49-F238E27FC236}">
                <a16:creationId xmlns:a16="http://schemas.microsoft.com/office/drawing/2014/main" xmlns="" id="{099ABE7F-8936-D94B-9559-48DCF553B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pic>
        <p:nvPicPr>
          <p:cNvPr id="56" name="Picture 55">
            <a:extLst>
              <a:ext uri="{FF2B5EF4-FFF2-40B4-BE49-F238E27FC236}">
                <a16:creationId xmlns:a16="http://schemas.microsoft.com/office/drawing/2014/main" xmlns="" id="{EB43494A-54E5-4520-A70E-38E828108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58" name="TextBox 57">
            <a:extLst>
              <a:ext uri="{FF2B5EF4-FFF2-40B4-BE49-F238E27FC236}">
                <a16:creationId xmlns:a16="http://schemas.microsoft.com/office/drawing/2014/main" xmlns="" id="{5CAD1939-D601-44AE-9DC0-E4E63F63CA62}"/>
              </a:ext>
            </a:extLst>
          </p:cNvPr>
          <p:cNvSpPr txBox="1"/>
          <p:nvPr/>
        </p:nvSpPr>
        <p:spPr>
          <a:xfrm>
            <a:off x="1167529" y="2084252"/>
            <a:ext cx="8345861" cy="4493538"/>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are the most significant differences between a person’s real-life friends and those they only interact with online? </a:t>
            </a:r>
          </a:p>
          <a:p>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are online friendships really about? What are the potential benefits, disadvantages and risks to communicating online?</a:t>
            </a:r>
          </a:p>
          <a:p>
            <a:pPr marL="342900" indent="-342900">
              <a:buFont typeface="Arial" panose="020B0604020202020204" pitchFamily="34" charset="0"/>
              <a:buChar char="•"/>
            </a:pPr>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Does it matter if you talk to your friends mainly online rather than face to face? </a:t>
            </a:r>
          </a:p>
          <a:p>
            <a:pPr marL="342900" indent="-342900">
              <a:buFont typeface="Arial" panose="020B0604020202020204" pitchFamily="34" charset="0"/>
              <a:buChar char="•"/>
            </a:pPr>
            <a:endParaRPr lang="en-GB" sz="22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effect can ‘phubbing’ (‘phone snubbing’, or paying more attention to your phone than to the real people you’re with) have on relationships and friendships? Why do people do it? </a:t>
            </a:r>
          </a:p>
        </p:txBody>
      </p:sp>
    </p:spTree>
    <p:extLst>
      <p:ext uri="{BB962C8B-B14F-4D97-AF65-F5344CB8AC3E}">
        <p14:creationId xmlns:p14="http://schemas.microsoft.com/office/powerpoint/2010/main" val="359718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39D4792-FB38-4E39-BADB-23E1D344D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7" name="TextBox 16">
            <a:extLst>
              <a:ext uri="{FF2B5EF4-FFF2-40B4-BE49-F238E27FC236}">
                <a16:creationId xmlns:a16="http://schemas.microsoft.com/office/drawing/2014/main" xmlns="" id="{88639E67-A4F7-4F79-AF9A-8267BEB71A25}"/>
              </a:ext>
            </a:extLst>
          </p:cNvPr>
          <p:cNvSpPr txBox="1"/>
          <p:nvPr/>
        </p:nvSpPr>
        <p:spPr>
          <a:xfrm>
            <a:off x="1703314" y="3114199"/>
            <a:ext cx="7349097" cy="4031873"/>
          </a:xfrm>
          <a:prstGeom prst="rect">
            <a:avLst/>
          </a:prstGeom>
          <a:noFill/>
        </p:spPr>
        <p:txBody>
          <a:bodyPr wrap="square" rtlCol="0">
            <a:spAutoFit/>
          </a:bodyPr>
          <a:lstStyle/>
          <a:p>
            <a:r>
              <a:rPr lang="en-GB" sz="2400" dirty="0"/>
              <a:t>Use the Rise Above website and your own knowledge to find any tips and advice about: </a:t>
            </a:r>
            <a:r>
              <a:rPr lang="en-GB" sz="1600" dirty="0"/>
              <a:t/>
            </a:r>
            <a:br>
              <a:rPr lang="en-GB" sz="1600" dirty="0"/>
            </a:br>
            <a:endParaRPr lang="en-GB" sz="1600" dirty="0"/>
          </a:p>
          <a:p>
            <a:pPr marL="285750" indent="-285750">
              <a:buFont typeface="Arial" panose="020B0604020202020204" pitchFamily="34" charset="0"/>
              <a:buChar char="•"/>
            </a:pPr>
            <a:r>
              <a:rPr lang="en-GB" sz="2400" dirty="0"/>
              <a:t>dealing with social media</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coping with stress </a:t>
            </a:r>
            <a:br>
              <a:rPr lang="en-GB" sz="2400" dirty="0"/>
            </a:br>
            <a:endParaRPr lang="en-GB" sz="2400" dirty="0"/>
          </a:p>
          <a:p>
            <a:pPr marL="285750" indent="-285750">
              <a:buFont typeface="Arial" panose="020B0604020202020204" pitchFamily="34" charset="0"/>
              <a:buChar char="•"/>
            </a:pPr>
            <a:r>
              <a:rPr lang="en-GB" sz="2400" dirty="0"/>
              <a:t>how to have conversations that may be awkward. For example, telling someone that you are in a worrying situation online. </a:t>
            </a:r>
            <a:br>
              <a:rPr lang="en-GB" sz="2400" dirty="0"/>
            </a:br>
            <a:endParaRPr lang="en-GB" sz="2400" dirty="0"/>
          </a:p>
        </p:txBody>
      </p:sp>
      <p:sp>
        <p:nvSpPr>
          <p:cNvPr id="20" name="TextBox 19">
            <a:extLst>
              <a:ext uri="{FF2B5EF4-FFF2-40B4-BE49-F238E27FC236}">
                <a16:creationId xmlns:a16="http://schemas.microsoft.com/office/drawing/2014/main" xmlns="" id="{D75D20A1-A0C0-4400-A13F-57665DAD55AC}"/>
              </a:ext>
            </a:extLst>
          </p:cNvPr>
          <p:cNvSpPr txBox="1"/>
          <p:nvPr/>
        </p:nvSpPr>
        <p:spPr>
          <a:xfrm>
            <a:off x="2120794" y="2124271"/>
            <a:ext cx="6450227"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How to deal with stress</a:t>
            </a:r>
          </a:p>
        </p:txBody>
      </p:sp>
      <p:sp>
        <p:nvSpPr>
          <p:cNvPr id="16" name="Rectangle 15">
            <a:extLst>
              <a:ext uri="{FF2B5EF4-FFF2-40B4-BE49-F238E27FC236}">
                <a16:creationId xmlns:a16="http://schemas.microsoft.com/office/drawing/2014/main" xmlns="" id="{7A81F8B9-A8C1-F447-BA57-D9E1F274310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xmlns="" id="{CE173E77-EE09-1E4A-BD0B-53873050785E}"/>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WALL OF IDEAS</a:t>
            </a:r>
          </a:p>
        </p:txBody>
      </p:sp>
      <p:pic>
        <p:nvPicPr>
          <p:cNvPr id="19" name="Picture 18">
            <a:extLst>
              <a:ext uri="{FF2B5EF4-FFF2-40B4-BE49-F238E27FC236}">
                <a16:creationId xmlns:a16="http://schemas.microsoft.com/office/drawing/2014/main" xmlns="" id="{7F790CC2-53B2-8948-8758-8E81BC924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1" name="TextBox 20">
            <a:extLst>
              <a:ext uri="{FF2B5EF4-FFF2-40B4-BE49-F238E27FC236}">
                <a16:creationId xmlns:a16="http://schemas.microsoft.com/office/drawing/2014/main" xmlns="" id="{59E56217-7406-794B-BDDD-69B6B80C83D1}"/>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FA0064"/>
                </a:solidFill>
                <a:latin typeface="Lato Black" panose="020F0502020204030203" pitchFamily="34" charset="0"/>
                <a:ea typeface="Lato Black" panose="020F0502020204030203" pitchFamily="34" charset="0"/>
                <a:cs typeface="Lato Black" panose="020F0502020204030203" pitchFamily="34" charset="0"/>
              </a:rPr>
              <a:t>ONLINE STRESS</a:t>
            </a:r>
          </a:p>
        </p:txBody>
      </p:sp>
      <p:pic>
        <p:nvPicPr>
          <p:cNvPr id="24" name="Picture 23">
            <a:extLst>
              <a:ext uri="{FF2B5EF4-FFF2-40B4-BE49-F238E27FC236}">
                <a16:creationId xmlns:a16="http://schemas.microsoft.com/office/drawing/2014/main" xmlns="" id="{9272286F-9DBB-1E4D-8942-D7770945A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95969803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3467</TotalTime>
  <Words>1151</Words>
  <Application>Microsoft Office PowerPoint</Application>
  <PresentationFormat>Custom</PresentationFormat>
  <Paragraphs>137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Lato Black</vt:lpstr>
      <vt:lpstr>Calibri Light</vt:lpstr>
      <vt:lpstr>Lato Heavy</vt:lpstr>
      <vt:lpstr>Arial</vt:lpstr>
      <vt:lpstr>Lato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Louise Chilvers</cp:lastModifiedBy>
  <cp:revision>198</cp:revision>
  <dcterms:created xsi:type="dcterms:W3CDTF">2017-07-24T22:10:30Z</dcterms:created>
  <dcterms:modified xsi:type="dcterms:W3CDTF">2020-03-09T15:15:58Z</dcterms:modified>
</cp:coreProperties>
</file>