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52" r:id="rId5"/>
  </p:sldMasterIdLst>
  <p:notesMasterIdLst>
    <p:notesMasterId r:id="rId20"/>
  </p:notesMasterIdLst>
  <p:sldIdLst>
    <p:sldId id="293" r:id="rId6"/>
    <p:sldId id="256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lorence Ackland" initials="FA" lastIdx="30" clrIdx="6">
    <p:extLst>
      <p:ext uri="{19B8F6BF-5375-455C-9EA6-DF929625EA0E}">
        <p15:presenceInfo xmlns:p15="http://schemas.microsoft.com/office/powerpoint/2012/main" userId="S-1-5-21-1598838018-3775903872-2167328690-22119" providerId="AD"/>
      </p:ext>
    </p:extLst>
  </p:cmAuthor>
  <p:cmAuthor id="1" name="Susie Mcshane" initials="" lastIdx="30" clrIdx="0"/>
  <p:cmAuthor id="8" name="Lydia Stober" initials="LS" lastIdx="27" clrIdx="7">
    <p:extLst>
      <p:ext uri="{19B8F6BF-5375-455C-9EA6-DF929625EA0E}">
        <p15:presenceInfo xmlns:p15="http://schemas.microsoft.com/office/powerpoint/2012/main" userId="S-1-5-21-1285066173-1815393381-3561576999-2643" providerId="AD"/>
      </p:ext>
    </p:extLst>
  </p:cmAuthor>
  <p:cmAuthor id="2" name="Jenny Campbell" initials="" lastIdx="1" clrIdx="1"/>
  <p:cmAuthor id="9" name="Susie Mcshane" initials="SM" lastIdx="14" clrIdx="8">
    <p:extLst>
      <p:ext uri="{19B8F6BF-5375-455C-9EA6-DF929625EA0E}">
        <p15:presenceInfo xmlns:p15="http://schemas.microsoft.com/office/powerpoint/2012/main" userId="S-1-5-21-3685816821-1215056363-1987234180-107354" providerId="AD"/>
      </p:ext>
    </p:extLst>
  </p:cmAuthor>
  <p:cmAuthor id="3" name="Toni Bennett" initials="" lastIdx="5" clrIdx="2"/>
  <p:cmAuthor id="10" name="Sidney Yanney" initials="SY" lastIdx="6" clrIdx="9">
    <p:extLst>
      <p:ext uri="{19B8F6BF-5375-455C-9EA6-DF929625EA0E}">
        <p15:presenceInfo xmlns:p15="http://schemas.microsoft.com/office/powerpoint/2012/main" userId="d447cc76b5363470" providerId="Windows Live"/>
      </p:ext>
    </p:extLst>
  </p:cmAuthor>
  <p:cmAuthor id="4" name="Florence Ackland" initials="" lastIdx="21" clrIdx="3"/>
  <p:cmAuthor id="5" name="Temp 2" initials="" lastIdx="1" clrIdx="4"/>
  <p:cmAuthor id="6" name="Sidney Yanney" initials="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3D"/>
    <a:srgbClr val="8D26C1"/>
    <a:srgbClr val="00C5FF"/>
    <a:srgbClr val="E90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8"/>
    <p:restoredTop sz="61361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782" y="60"/>
      </p:cViewPr>
      <p:guideLst>
        <p:guide orient="horz" pos="2364"/>
        <p:guide pos="3863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46AA9-8044-8340-8422-71224C37B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2A212-EC6B-C34D-8AE9-F407D85FB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8C69A1-A719-BD4F-A339-AC194D45FF89}" type="datetimeFigureOut">
              <a:rPr lang="en-US"/>
              <a:pPr>
                <a:defRPr/>
              </a:pPr>
              <a:t>1/27/2020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83F53D-73EF-5E4B-B1A0-A568B7443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0A1801-C7C7-6048-A94F-7D0729318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2299F-E9DB-694D-A89E-4F452EFAB5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5F5C9-37E8-9144-A0D1-1331367ED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7CA40A-07F4-C341-97EF-0EC336E5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online-safety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cpch.ac.uk/resources/health-impacts-screen-time-guide-clinicians-parents" TargetMode="External"/><Relationship Id="rId4" Type="http://schemas.openxmlformats.org/officeDocument/2006/relationships/hyperlink" Target="https://www.net-aware.org.uk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-redir.net/link?url=https%3A%2F%2Fbcove.video%2F2GkuND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-redir.net/link?url=https%3A%2F%2Fbcove.video%2F2GkuND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to create a mind map or list of words to encourage them to think about pre-existing knowledge on this topic.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Students should answer the three baseline questions on a confidence scale: 0 = not confident, 10 = extremely confident. </a:t>
            </a:r>
          </a:p>
        </p:txBody>
      </p:sp>
    </p:spTree>
    <p:extLst>
      <p:ext uri="{BB962C8B-B14F-4D97-AF65-F5344CB8AC3E}">
        <p14:creationId xmlns:p14="http://schemas.microsoft.com/office/powerpoint/2010/main" val="120587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</a:t>
            </a:r>
            <a:r>
              <a:rPr lang="en-GB" baseline="0" dirty="0"/>
              <a:t> students that </a:t>
            </a:r>
            <a:r>
              <a:rPr lang="en-GB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 is a free, confidential service where they can talk about anything that might be worrying them </a:t>
            </a: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it will be kept confidential. The service runs 24 hours, 7 days a week so students can go online or call at any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GB" dirty="0"/>
              <a:t>For teachers or families who</a:t>
            </a:r>
            <a:r>
              <a:rPr lang="en-GB" baseline="0" dirty="0"/>
              <a:t> want to find out more about helping young people to stay safe online, you may wish to recommend: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NSPCC online safety information (</a:t>
            </a:r>
            <a:r>
              <a:rPr lang="en-GB" dirty="0">
                <a:hlinkClick r:id="rId3"/>
              </a:rPr>
              <a:t>https://www.nspcc.org.uk/preventing-abuse/keeping-children-safe/online-safety/</a:t>
            </a:r>
            <a:r>
              <a:rPr lang="en-GB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NetAware</a:t>
            </a:r>
            <a:r>
              <a:rPr lang="en-GB" dirty="0"/>
              <a:t> (</a:t>
            </a:r>
            <a:r>
              <a:rPr lang="en-GB" dirty="0">
                <a:hlinkClick r:id="rId4"/>
              </a:rPr>
              <a:t>https://www.net-aware.org.uk/</a:t>
            </a:r>
            <a:r>
              <a:rPr lang="en-GB" dirty="0"/>
              <a:t>),</a:t>
            </a:r>
            <a:r>
              <a:rPr lang="en-GB" baseline="0" dirty="0"/>
              <a:t> </a:t>
            </a:r>
            <a:r>
              <a:rPr lang="en-GB" dirty="0"/>
              <a:t>a comprehensive no-nonsense guide to 38 different social networks, apps and games, including explanation of privacy settings and assessment of suitability for different age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Royal College of Paediatrics and Child Health (</a:t>
            </a:r>
            <a:r>
              <a:rPr lang="en-GB" dirty="0">
                <a:hlinkClick r:id="rId5"/>
              </a:rPr>
              <a:t>https://www.rcpch.ac.uk/resources/health-impacts-screen-time-guide-clinicians-parents</a:t>
            </a:r>
            <a:r>
              <a:rPr lang="en-GB" dirty="0"/>
              <a:t>) </a:t>
            </a:r>
            <a:endParaRPr lang="en-GB" b="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3BE1CE7-8AD9-6D40-BE5B-FD6521B63F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Students should answer the three baseline questions on a confidence scale: 0 = not confident, 10 = extremely confident. </a:t>
            </a:r>
          </a:p>
        </p:txBody>
      </p:sp>
    </p:spTree>
    <p:extLst>
      <p:ext uri="{BB962C8B-B14F-4D97-AF65-F5344CB8AC3E}">
        <p14:creationId xmlns:p14="http://schemas.microsoft.com/office/powerpoint/2010/main" val="206181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87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may wish to set a time limit for this</a:t>
            </a:r>
            <a:r>
              <a:rPr lang="en-GB" baseline="0" dirty="0"/>
              <a:t> task.</a:t>
            </a:r>
            <a:endParaRPr lang="en-GB" dirty="0"/>
          </a:p>
          <a:p>
            <a:pPr marL="0" marR="0" lvl="0" indent="0" defTabSz="87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Once</a:t>
            </a:r>
            <a:r>
              <a:rPr lang="en-GB" baseline="0" dirty="0"/>
              <a:t> students have made their definitions, </a:t>
            </a:r>
            <a:r>
              <a:rPr lang="en-GB" dirty="0"/>
              <a:t>ask them</a:t>
            </a:r>
            <a:r>
              <a:rPr lang="en-GB" baseline="0" dirty="0"/>
              <a:t> to swap</a:t>
            </a:r>
            <a:r>
              <a:rPr lang="en-GB" dirty="0"/>
              <a:t> with other groups</a:t>
            </a:r>
            <a:r>
              <a:rPr lang="en-GB" baseline="0" dirty="0"/>
              <a:t> and </a:t>
            </a:r>
            <a:r>
              <a:rPr lang="en-GB" dirty="0"/>
              <a:t>discuss the similarities and differences. Click</a:t>
            </a:r>
            <a:r>
              <a:rPr lang="en-GB" baseline="0" dirty="0"/>
              <a:t> to reveal each definition.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875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Play the first part of the video to students, up</a:t>
            </a:r>
            <a:r>
              <a:rPr lang="en-GB" baseline="0" dirty="0"/>
              <a:t> to 02:07.</a:t>
            </a:r>
            <a:endParaRPr lang="en-GB" dirty="0"/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https://bcove.video/2GkuNDk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24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Watch the end of the video (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https://bcove.video/2GkuNDk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dirty="0"/>
              <a:t>from 02:07 onwards). Using what they have learned in the video and their own experiences, ask</a:t>
            </a:r>
            <a:r>
              <a:rPr lang="en-GB" baseline="0" dirty="0"/>
              <a:t> students to complete the final column in the table; solutions to promote wellbeing. A list of actions on the next slide can be used to support students if needed. 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may wish to share this</a:t>
            </a:r>
            <a:r>
              <a:rPr lang="en-GB" baseline="0" dirty="0"/>
              <a:t> slide with students to provide them with additional ideas for their podcast on actions that can be used to support a young person’s wellbeing. Note, that some of these actions are better achieved offline and some are better achieved online.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CA40A-07F4-C341-97EF-0EC336E51E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15351" y="1122833"/>
            <a:ext cx="10373985" cy="2388605"/>
          </a:xfrm>
          <a:prstGeom prst="rect">
            <a:avLst/>
          </a:prstGeom>
        </p:spPr>
        <p:txBody>
          <a:bodyPr anchor="b"/>
          <a:lstStyle>
            <a:lvl1pPr>
              <a:defRPr sz="599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525586" y="3603552"/>
            <a:ext cx="9153516" cy="165646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4671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1722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17929-843F-A444-A34B-D76ADA6D7B34}"/>
              </a:ext>
            </a:extLst>
          </p:cNvPr>
          <p:cNvSpPr/>
          <p:nvPr userDrawn="1"/>
        </p:nvSpPr>
        <p:spPr>
          <a:xfrm>
            <a:off x="-1" y="3781736"/>
            <a:ext cx="12192001" cy="293596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49" tIns="36349" rIns="36349" bIns="36349" numCol="1" spcCol="38100" rtlCol="0" anchor="ctr">
            <a:spAutoFit/>
          </a:bodyPr>
          <a:lstStyle/>
          <a:p>
            <a:pPr marL="0" marR="0" indent="0" algn="l" defTabSz="363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31" b="0" i="0" u="none" strike="noStrike" cap="none" spc="0" normalizeH="0" baseline="0">
              <a:ln>
                <a:noFill/>
              </a:ln>
              <a:solidFill>
                <a:srgbClr val="02DA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F2A89-A327-5141-B040-746F405ECF4B}"/>
              </a:ext>
            </a:extLst>
          </p:cNvPr>
          <p:cNvSpPr/>
          <p:nvPr userDrawn="1"/>
        </p:nvSpPr>
        <p:spPr>
          <a:xfrm>
            <a:off x="1" y="0"/>
            <a:ext cx="12192000" cy="6859588"/>
          </a:xfrm>
          <a:prstGeom prst="rect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37DA5-5A49-4C49-9F04-E14C27597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6" y="85379"/>
            <a:ext cx="1414427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3579D-64EB-404D-8867-F120C6755D91}"/>
              </a:ext>
            </a:extLst>
          </p:cNvPr>
          <p:cNvSpPr/>
          <p:nvPr userDrawn="1"/>
        </p:nvSpPr>
        <p:spPr>
          <a:xfrm>
            <a:off x="0" y="0"/>
            <a:ext cx="3052763" cy="6859588"/>
          </a:xfrm>
          <a:prstGeom prst="rect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ACC37-937E-9648-8BDE-DCFC35E27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6" y="85379"/>
            <a:ext cx="1414427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3579D-64EB-404D-8867-F120C6755D91}"/>
              </a:ext>
            </a:extLst>
          </p:cNvPr>
          <p:cNvSpPr/>
          <p:nvPr userDrawn="1"/>
        </p:nvSpPr>
        <p:spPr>
          <a:xfrm>
            <a:off x="0" y="0"/>
            <a:ext cx="6096000" cy="6859588"/>
          </a:xfrm>
          <a:prstGeom prst="rect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9E276-67A0-1240-B221-8E803377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6" y="85379"/>
            <a:ext cx="1414427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3579D-64EB-404D-8867-F120C6755D91}"/>
              </a:ext>
            </a:extLst>
          </p:cNvPr>
          <p:cNvSpPr/>
          <p:nvPr userDrawn="1"/>
        </p:nvSpPr>
        <p:spPr>
          <a:xfrm>
            <a:off x="6096000" y="0"/>
            <a:ext cx="6096000" cy="6859588"/>
          </a:xfrm>
          <a:prstGeom prst="rect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CC0A0-5F97-6148-B804-983FAE6E2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80BB-FC90-3F48-AF56-F800FB52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C205E-7913-E44E-AC9C-C707E54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16CF52-A99E-EE4C-995B-82CD49F89EF5}" type="datetimeFigureOut">
              <a:rPr lang="en-US"/>
              <a:pPr>
                <a:defRPr/>
              </a:pPr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AD446-B6E7-E740-870C-4036A9F7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77CA7-4594-1F45-BA00-880F008E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615191-231D-2B4F-9FDE-DCC2CA06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9A38BC-BF16-6246-A6A3-BF00D61EBB25}"/>
              </a:ext>
            </a:extLst>
          </p:cNvPr>
          <p:cNvSpPr/>
          <p:nvPr userDrawn="1"/>
        </p:nvSpPr>
        <p:spPr>
          <a:xfrm>
            <a:off x="0" y="0"/>
            <a:ext cx="2128058" cy="6858000"/>
          </a:xfrm>
          <a:prstGeom prst="rect">
            <a:avLst/>
          </a:prstGeom>
          <a:solidFill>
            <a:srgbClr val="8D26C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4572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DFCAA-2363-6A48-A769-823FE05572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8" r:id="rId3"/>
    <p:sldLayoutId id="2147483689" r:id="rId4"/>
    <p:sldLayoutId id="214748368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emf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1.tif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hyperlink" Target="https://players.brightcove.net/4934638104001/SJlzlxhi_default/index.html?videoId=6126189603001" TargetMode="External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emf"/><Relationship Id="rId5" Type="http://schemas.openxmlformats.org/officeDocument/2006/relationships/image" Target="../media/image16.emf"/><Relationship Id="rId10" Type="http://schemas.openxmlformats.org/officeDocument/2006/relationships/image" Target="../media/image29.emf"/><Relationship Id="rId4" Type="http://schemas.openxmlformats.org/officeDocument/2006/relationships/image" Target="../media/image24.emf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hyperlink" Target="https://vimeo.com/358664339/5cca05753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024CBB-F4A0-DA46-9746-22D448AED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5" t="5627" r="21838" b="2555"/>
          <a:stretch/>
        </p:blipFill>
        <p:spPr>
          <a:xfrm>
            <a:off x="6092620" y="1435509"/>
            <a:ext cx="4853679" cy="41708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DDF62-6DCC-A243-BB0A-EF7B130A0D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929951" y="1443841"/>
            <a:ext cx="5174515" cy="4685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C2AB2-56B4-E64D-9534-99B0A7AA3784}"/>
              </a:ext>
            </a:extLst>
          </p:cNvPr>
          <p:cNvSpPr txBox="1"/>
          <p:nvPr/>
        </p:nvSpPr>
        <p:spPr>
          <a:xfrm>
            <a:off x="1221957" y="4299617"/>
            <a:ext cx="392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 your answer with the person next to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62677-1E11-3946-BF15-A44BAC8B3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534" y="856754"/>
            <a:ext cx="1174173" cy="1174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52AEC-304B-564D-9771-8ED79835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54" y="1756266"/>
            <a:ext cx="482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6">
            <a:extLst>
              <a:ext uri="{FF2B5EF4-FFF2-40B4-BE49-F238E27FC236}">
                <a16:creationId xmlns:a16="http://schemas.microsoft.com/office/drawing/2014/main" id="{C5D209E6-5546-5A40-BB4A-1B0D182692BC}"/>
              </a:ext>
            </a:extLst>
          </p:cNvPr>
          <p:cNvSpPr/>
          <p:nvPr/>
        </p:nvSpPr>
        <p:spPr>
          <a:xfrm>
            <a:off x="437853" y="1830645"/>
            <a:ext cx="5464184" cy="517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types of social media young people may use most often</a:t>
            </a:r>
          </a:p>
          <a:p>
            <a:pPr lvl="0" fontAlgn="base"/>
            <a:endParaRPr lang="en-GB" sz="2400" dirty="0">
              <a:solidFill>
                <a:schemeClr val="bg1"/>
              </a:solidFill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Practical advice on how social media might be used to support wellbeing</a:t>
            </a:r>
          </a:p>
          <a:p>
            <a:pPr lvl="0" fontAlgn="base"/>
            <a:endParaRPr lang="en-GB" sz="2400" dirty="0">
              <a:solidFill>
                <a:schemeClr val="bg1"/>
              </a:solidFill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potential benefits and potential challenges a young person may face when using social media to support their wellbeing</a:t>
            </a:r>
          </a:p>
          <a:p>
            <a:pPr lvl="0" fontAlgn="base"/>
            <a:endParaRPr lang="en-GB" sz="2400" dirty="0">
              <a:solidFill>
                <a:schemeClr val="bg1"/>
              </a:solidFill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sx="0" sy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explanation of the importance of balance in online and offline activities</a:t>
            </a:r>
            <a:endParaRPr lang="en-GB" sz="2400" dirty="0">
              <a:solidFill>
                <a:schemeClr val="bg1"/>
              </a:solidFill>
              <a:effectLst>
                <a:outerShdw sx="0" sy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9E10C-0EBD-F944-BDE7-A497CB5E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920" y="725504"/>
            <a:ext cx="1607273" cy="3505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571143-B407-A144-8190-A5B2F8F89C34}"/>
              </a:ext>
            </a:extLst>
          </p:cNvPr>
          <p:cNvSpPr/>
          <p:nvPr/>
        </p:nvSpPr>
        <p:spPr>
          <a:xfrm>
            <a:off x="6535121" y="4216910"/>
            <a:ext cx="5112902" cy="1944899"/>
          </a:xfrm>
          <a:prstGeom prst="rect">
            <a:avLst/>
          </a:prstGeom>
          <a:noFill/>
          <a:ln w="38100">
            <a:solidFill>
              <a:srgbClr val="8D2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1EF89-7C5D-6847-9E38-4AE4382AFD7B}"/>
              </a:ext>
            </a:extLst>
          </p:cNvPr>
          <p:cNvSpPr/>
          <p:nvPr/>
        </p:nvSpPr>
        <p:spPr>
          <a:xfrm>
            <a:off x="6630601" y="4794936"/>
            <a:ext cx="491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advice for a special guest, such as a student who has just moved to a new secondary school.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DC713-49F2-7846-84BC-154D963E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7" y="974982"/>
            <a:ext cx="6197600" cy="1003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C22363-5F5C-2A49-B374-B55801A53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805" y="4393134"/>
            <a:ext cx="3619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7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50D58BD-8DCD-434E-A597-D9C3E44E0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46" y="-29716"/>
            <a:ext cx="6119446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810C35-FFF2-F541-9511-4E531F26142E}"/>
              </a:ext>
            </a:extLst>
          </p:cNvPr>
          <p:cNvSpPr/>
          <p:nvPr/>
        </p:nvSpPr>
        <p:spPr>
          <a:xfrm>
            <a:off x="6593783" y="264434"/>
            <a:ext cx="5197056" cy="279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3AD10D-9E63-7644-85EB-640633C5214B}"/>
              </a:ext>
            </a:extLst>
          </p:cNvPr>
          <p:cNvSpPr/>
          <p:nvPr/>
        </p:nvSpPr>
        <p:spPr>
          <a:xfrm>
            <a:off x="6593783" y="3280753"/>
            <a:ext cx="5197056" cy="327591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134F0-B806-0640-8497-831C05157376}"/>
              </a:ext>
            </a:extLst>
          </p:cNvPr>
          <p:cNvSpPr/>
          <p:nvPr/>
        </p:nvSpPr>
        <p:spPr>
          <a:xfrm>
            <a:off x="6859867" y="855670"/>
            <a:ext cx="425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main factors that promote wellbeing?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6207C-D13C-EE40-88DF-38FE2E96A2E3}"/>
              </a:ext>
            </a:extLst>
          </p:cNvPr>
          <p:cNvSpPr/>
          <p:nvPr/>
        </p:nvSpPr>
        <p:spPr>
          <a:xfrm>
            <a:off x="6859866" y="1728645"/>
            <a:ext cx="4913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there such a thing as too much social media? If so, what would that look like?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9970E-14BB-4944-8873-584BC10FAA35}"/>
              </a:ext>
            </a:extLst>
          </p:cNvPr>
          <p:cNvSpPr/>
          <p:nvPr/>
        </p:nvSpPr>
        <p:spPr>
          <a:xfrm>
            <a:off x="6859867" y="3889047"/>
            <a:ext cx="4793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a person’s wellbeing change over time?  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2D8AB-BF7E-6D4B-86A1-17900FB02CE8}"/>
              </a:ext>
            </a:extLst>
          </p:cNvPr>
          <p:cNvSpPr/>
          <p:nvPr/>
        </p:nvSpPr>
        <p:spPr>
          <a:xfrm>
            <a:off x="6859866" y="4784247"/>
            <a:ext cx="5046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a young person’s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be concerned about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use? Are these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concerns? Why/why not?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82C9CB-A4DC-1847-954E-2D32405502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6" y="85379"/>
            <a:ext cx="1414427" cy="1060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58BB3-CBA6-0444-8E08-E8EF1422F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363" y="395595"/>
            <a:ext cx="14859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A63DC-A2E3-564C-8FE4-234E7D5AF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241" y="3399284"/>
            <a:ext cx="3594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1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5B0F4-0417-864A-ADA8-CC82FFFE3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000" y="1458000"/>
            <a:ext cx="6664960" cy="4144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DDF62-6DCC-A243-BB0A-EF7B130A0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929951" y="1443841"/>
            <a:ext cx="5174515" cy="4685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C2AB2-56B4-E64D-9534-99B0A7AA3784}"/>
              </a:ext>
            </a:extLst>
          </p:cNvPr>
          <p:cNvSpPr txBox="1"/>
          <p:nvPr/>
        </p:nvSpPr>
        <p:spPr>
          <a:xfrm>
            <a:off x="1326445" y="4234301"/>
            <a:ext cx="392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 your answer with the person next to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A1C52-F855-A542-9693-5A2B3FA12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534" y="856754"/>
            <a:ext cx="1174173" cy="1174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EC462-FEEA-5344-B403-016B3FD99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713" y="1897501"/>
            <a:ext cx="4826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3832225" y="647700"/>
            <a:ext cx="8359775" cy="1060450"/>
          </a:xfrm>
          <a:prstGeom prst="rect">
            <a:avLst/>
          </a:prstGeom>
        </p:spPr>
        <p:txBody>
          <a:bodyPr/>
          <a:lstStyle/>
          <a:p>
            <a:pPr defTabSz="622070">
              <a:defRPr sz="2516">
                <a:uFill>
                  <a:solidFill>
                    <a:srgbClr val="548DD4"/>
                  </a:solidFill>
                </a:uFill>
              </a:defRPr>
            </a:pPr>
            <a:r>
              <a:rPr b="0" dirty="0">
                <a:solidFill>
                  <a:srgbClr val="FFFFFF"/>
                </a:solidFill>
                <a:uFillTx/>
              </a:rPr>
              <a:t>SELF ASSESSMENT</a:t>
            </a:r>
            <a:br>
              <a:rPr b="0" dirty="0">
                <a:solidFill>
                  <a:srgbClr val="FFFFFF"/>
                </a:solidFill>
                <a:uFillTx/>
              </a:rPr>
            </a:br>
            <a:endParaRPr b="0" dirty="0">
              <a:solidFill>
                <a:srgbClr val="FFFFFF"/>
              </a:solidFill>
              <a:uFillTx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AFFFA560-40B3-9B45-9FBC-5E51948D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2198688"/>
            <a:ext cx="23828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defining the terms wellbeing and social media?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AE0E9454-DD9D-ED40-87FB-7B2F7946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740" y="2198688"/>
            <a:ext cx="280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outlining a range of strategies to improve wellbeing (including how to use social media responsibly)?</a:t>
            </a: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E9E80F39-ED5D-C643-82E3-53B8C0A0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198688"/>
            <a:ext cx="25454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explaining the importance of balance in online and offline activities?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220312-920E-7242-A6FD-9451595EF312}"/>
              </a:ext>
            </a:extLst>
          </p:cNvPr>
          <p:cNvSpPr/>
          <p:nvPr/>
        </p:nvSpPr>
        <p:spPr>
          <a:xfrm>
            <a:off x="3679825" y="4904939"/>
            <a:ext cx="838200" cy="838200"/>
          </a:xfrm>
          <a:prstGeom prst="ellipse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99678A-1FC5-5C44-B31C-CED09E11C6DC}"/>
              </a:ext>
            </a:extLst>
          </p:cNvPr>
          <p:cNvSpPr/>
          <p:nvPr/>
        </p:nvSpPr>
        <p:spPr>
          <a:xfrm>
            <a:off x="10417175" y="4904939"/>
            <a:ext cx="838200" cy="838200"/>
          </a:xfrm>
          <a:prstGeom prst="ellipse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C0F6C5-4EA7-1E44-9321-5AE7620F8029}"/>
              </a:ext>
            </a:extLst>
          </p:cNvPr>
          <p:cNvCxnSpPr/>
          <p:nvPr/>
        </p:nvCxnSpPr>
        <p:spPr>
          <a:xfrm>
            <a:off x="4114800" y="5339914"/>
            <a:ext cx="6586538" cy="0"/>
          </a:xfrm>
          <a:prstGeom prst="line">
            <a:avLst/>
          </a:prstGeom>
          <a:ln w="38100">
            <a:solidFill>
              <a:srgbClr val="8D2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8FB55C-D31D-F043-B303-54D280F782D8}"/>
              </a:ext>
            </a:extLst>
          </p:cNvPr>
          <p:cNvCxnSpPr>
            <a:cxnSpLocks/>
          </p:cNvCxnSpPr>
          <p:nvPr/>
        </p:nvCxnSpPr>
        <p:spPr>
          <a:xfrm>
            <a:off x="4757738" y="5111314"/>
            <a:ext cx="0" cy="468313"/>
          </a:xfrm>
          <a:prstGeom prst="line">
            <a:avLst/>
          </a:prstGeom>
          <a:ln w="38100">
            <a:solidFill>
              <a:srgbClr val="00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8FF6FB-40C2-A242-A691-025C1E723514}"/>
              </a:ext>
            </a:extLst>
          </p:cNvPr>
          <p:cNvCxnSpPr>
            <a:cxnSpLocks/>
          </p:cNvCxnSpPr>
          <p:nvPr/>
        </p:nvCxnSpPr>
        <p:spPr>
          <a:xfrm>
            <a:off x="5437188" y="5111314"/>
            <a:ext cx="0" cy="468313"/>
          </a:xfrm>
          <a:prstGeom prst="line">
            <a:avLst/>
          </a:prstGeom>
          <a:ln w="38100">
            <a:solidFill>
              <a:srgbClr val="00A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223C7F-BB11-104E-B090-001AAEA4D86D}"/>
              </a:ext>
            </a:extLst>
          </p:cNvPr>
          <p:cNvCxnSpPr>
            <a:cxnSpLocks/>
          </p:cNvCxnSpPr>
          <p:nvPr/>
        </p:nvCxnSpPr>
        <p:spPr>
          <a:xfrm>
            <a:off x="6118225" y="5111314"/>
            <a:ext cx="0" cy="468313"/>
          </a:xfrm>
          <a:prstGeom prst="line">
            <a:avLst/>
          </a:prstGeom>
          <a:ln w="38100">
            <a:solidFill>
              <a:srgbClr val="EA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EBA589-2B38-7F4A-B21F-2F5935BE1750}"/>
              </a:ext>
            </a:extLst>
          </p:cNvPr>
          <p:cNvCxnSpPr>
            <a:cxnSpLocks/>
          </p:cNvCxnSpPr>
          <p:nvPr/>
        </p:nvCxnSpPr>
        <p:spPr>
          <a:xfrm>
            <a:off x="6797675" y="5111314"/>
            <a:ext cx="0" cy="468313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3406DC-1EC5-4942-B665-679B38C08A9E}"/>
              </a:ext>
            </a:extLst>
          </p:cNvPr>
          <p:cNvCxnSpPr>
            <a:cxnSpLocks/>
          </p:cNvCxnSpPr>
          <p:nvPr/>
        </p:nvCxnSpPr>
        <p:spPr>
          <a:xfrm>
            <a:off x="7478713" y="5111314"/>
            <a:ext cx="0" cy="468313"/>
          </a:xfrm>
          <a:prstGeom prst="line">
            <a:avLst/>
          </a:prstGeom>
          <a:ln w="38100">
            <a:solidFill>
              <a:srgbClr val="8D2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98F9CA-2E44-1F42-894A-98730A281E31}"/>
              </a:ext>
            </a:extLst>
          </p:cNvPr>
          <p:cNvCxnSpPr>
            <a:cxnSpLocks/>
          </p:cNvCxnSpPr>
          <p:nvPr/>
        </p:nvCxnSpPr>
        <p:spPr>
          <a:xfrm>
            <a:off x="8159750" y="5111314"/>
            <a:ext cx="0" cy="468313"/>
          </a:xfrm>
          <a:prstGeom prst="line">
            <a:avLst/>
          </a:prstGeom>
          <a:ln w="38100">
            <a:solidFill>
              <a:srgbClr val="00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A4C530-3109-D34C-A946-BF293A924A62}"/>
              </a:ext>
            </a:extLst>
          </p:cNvPr>
          <p:cNvCxnSpPr>
            <a:cxnSpLocks/>
          </p:cNvCxnSpPr>
          <p:nvPr/>
        </p:nvCxnSpPr>
        <p:spPr>
          <a:xfrm>
            <a:off x="8839200" y="5111314"/>
            <a:ext cx="0" cy="468313"/>
          </a:xfrm>
          <a:prstGeom prst="line">
            <a:avLst/>
          </a:prstGeom>
          <a:ln w="38100">
            <a:solidFill>
              <a:srgbClr val="00A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70AA2-E000-D344-BA97-CD3B0600C87E}"/>
              </a:ext>
            </a:extLst>
          </p:cNvPr>
          <p:cNvCxnSpPr>
            <a:cxnSpLocks/>
          </p:cNvCxnSpPr>
          <p:nvPr/>
        </p:nvCxnSpPr>
        <p:spPr>
          <a:xfrm>
            <a:off x="9520238" y="5111314"/>
            <a:ext cx="0" cy="468313"/>
          </a:xfrm>
          <a:prstGeom prst="line">
            <a:avLst/>
          </a:prstGeom>
          <a:ln w="38100">
            <a:solidFill>
              <a:srgbClr val="EA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BF759F-1EAB-A849-8F6C-AB91EE5216DE}"/>
              </a:ext>
            </a:extLst>
          </p:cNvPr>
          <p:cNvCxnSpPr>
            <a:cxnSpLocks/>
          </p:cNvCxnSpPr>
          <p:nvPr/>
        </p:nvCxnSpPr>
        <p:spPr>
          <a:xfrm>
            <a:off x="10199688" y="5111314"/>
            <a:ext cx="0" cy="468313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5">
            <a:extLst>
              <a:ext uri="{FF2B5EF4-FFF2-40B4-BE49-F238E27FC236}">
                <a16:creationId xmlns:a16="http://schemas.microsoft.com/office/drawing/2014/main" id="{2E3FCEAC-931D-9B43-8C57-D83C20DB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913" y="729228"/>
            <a:ext cx="8578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of the following questions, how confident are you 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76377-3E08-0F41-85BA-EC6F15A9DC64}"/>
              </a:ext>
            </a:extLst>
          </p:cNvPr>
          <p:cNvSpPr txBox="1"/>
          <p:nvPr/>
        </p:nvSpPr>
        <p:spPr>
          <a:xfrm>
            <a:off x="3522771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8D26C1"/>
                </a:solidFill>
                <a:latin typeface="Poppins ExtraBold" pitchFamily="2" charset="77"/>
                <a:cs typeface="Poppins ExtraBold" pitchFamily="2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1BD4B8-4089-DE4B-94CF-D755A6E1B44C}"/>
              </a:ext>
            </a:extLst>
          </p:cNvPr>
          <p:cNvSpPr txBox="1"/>
          <p:nvPr/>
        </p:nvSpPr>
        <p:spPr>
          <a:xfrm>
            <a:off x="6231834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83D"/>
                </a:solidFill>
                <a:latin typeface="Poppins ExtraBold" pitchFamily="2" charset="77"/>
                <a:cs typeface="Poppins ExtraBold" pitchFamily="2" charset="77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BFF19-2E2E-5648-B58C-3BD445A642B7}"/>
              </a:ext>
            </a:extLst>
          </p:cNvPr>
          <p:cNvSpPr txBox="1"/>
          <p:nvPr/>
        </p:nvSpPr>
        <p:spPr>
          <a:xfrm>
            <a:off x="9223180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8D26C1"/>
                </a:solidFill>
                <a:latin typeface="Poppins ExtraBold" pitchFamily="2" charset="77"/>
                <a:cs typeface="Poppins ExtraBold" pitchFamily="2" charset="77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3B34E-31E1-D84E-A9EF-359CB3FEEDA0}"/>
              </a:ext>
            </a:extLst>
          </p:cNvPr>
          <p:cNvSpPr txBox="1"/>
          <p:nvPr/>
        </p:nvSpPr>
        <p:spPr>
          <a:xfrm>
            <a:off x="10493483" y="4997550"/>
            <a:ext cx="92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285720-643F-204A-8831-4CBF337CE09E}"/>
              </a:ext>
            </a:extLst>
          </p:cNvPr>
          <p:cNvSpPr txBox="1"/>
          <p:nvPr/>
        </p:nvSpPr>
        <p:spPr>
          <a:xfrm>
            <a:off x="3832225" y="4997550"/>
            <a:ext cx="54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7BE53D-2CD1-1643-957D-96BB7CC9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01" y="5831605"/>
            <a:ext cx="3568700" cy="660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CB0FC6-BCB1-394C-9574-D980D15CA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475" y="5783365"/>
            <a:ext cx="3594100" cy="660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082452-14C0-B74F-95DD-95EDF045C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7766"/>
            <a:ext cx="3048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4520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A164F1-E0B4-FB45-86C7-5847EF48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27" y="1147641"/>
            <a:ext cx="7695643" cy="5368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E6924-FA2C-F548-AD67-EDDF99424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97" y="1147640"/>
            <a:ext cx="4599072" cy="4660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48C9A-0B23-FE46-9938-D3A181EA7F19}"/>
              </a:ext>
            </a:extLst>
          </p:cNvPr>
          <p:cNvSpPr txBox="1"/>
          <p:nvPr/>
        </p:nvSpPr>
        <p:spPr>
          <a:xfrm>
            <a:off x="5816470" y="1548206"/>
            <a:ext cx="5265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People can struggle with wellbeing at different times in their life. If you are worried about it or if a lack of positive wellbeing is making things difficult, you can speak to a trusted adult or ask them to make you an appointment with your GP.  </a:t>
            </a:r>
          </a:p>
          <a:p>
            <a:pPr algn="ctr"/>
            <a:endParaRPr lang="en-US" sz="2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 can also call </a:t>
            </a:r>
            <a:r>
              <a:rPr lang="en-US" sz="2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0800 1111 or visit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US" sz="2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Shape 401">
            <a:extLst>
              <a:ext uri="{FF2B5EF4-FFF2-40B4-BE49-F238E27FC236}">
                <a16:creationId xmlns:a16="http://schemas.microsoft.com/office/drawing/2014/main" id="{EA9C2447-4F93-6949-8DC2-68DC9C6E2DD8}"/>
              </a:ext>
            </a:extLst>
          </p:cNvPr>
          <p:cNvSpPr/>
          <p:nvPr/>
        </p:nvSpPr>
        <p:spPr>
          <a:xfrm>
            <a:off x="6309475" y="2755406"/>
            <a:ext cx="3735349" cy="1754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349" tIns="36349" rIns="36349" bIns="36349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sz="1908" dirty="0"/>
          </a:p>
        </p:txBody>
      </p:sp>
      <p:sp>
        <p:nvSpPr>
          <p:cNvPr id="13" name="Shape 162"/>
          <p:cNvSpPr txBox="1">
            <a:spLocks/>
          </p:cNvSpPr>
          <p:nvPr/>
        </p:nvSpPr>
        <p:spPr>
          <a:xfrm>
            <a:off x="1916411" y="188400"/>
            <a:ext cx="8359178" cy="10597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ctr" defTabSz="100794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15C38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22070" hangingPunct="1">
              <a:defRPr sz="2516">
                <a:uFill>
                  <a:solidFill>
                    <a:srgbClr val="548DD4"/>
                  </a:solidFill>
                </a:uFill>
              </a:defRPr>
            </a:pPr>
            <a:br>
              <a:rPr lang="en-GB" sz="2284" b="0" dirty="0">
                <a:solidFill>
                  <a:srgbClr val="FFFFFF"/>
                </a:solidFill>
              </a:rPr>
            </a:br>
            <a:endParaRPr lang="en-GB" sz="2284" b="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C1036-B12B-F942-8A65-6CEAC75E4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216" y="441218"/>
            <a:ext cx="1174173" cy="11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3843741-0040-B540-9B98-E6711044251B}"/>
              </a:ext>
            </a:extLst>
          </p:cNvPr>
          <p:cNvSpPr/>
          <p:nvPr/>
        </p:nvSpPr>
        <p:spPr>
          <a:xfrm>
            <a:off x="9142874" y="0"/>
            <a:ext cx="3052763" cy="6859588"/>
          </a:xfrm>
          <a:prstGeom prst="rect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Shape 67"/>
          <p:cNvSpPr/>
          <p:nvPr/>
        </p:nvSpPr>
        <p:spPr>
          <a:xfrm>
            <a:off x="-1751884" y="1371949"/>
            <a:ext cx="4125560" cy="41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1492" tIns="41492" rIns="41492" bIns="41492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2178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A3998E-0DD1-5F46-93F8-63B8FCF52503}"/>
              </a:ext>
            </a:extLst>
          </p:cNvPr>
          <p:cNvSpPr/>
          <p:nvPr/>
        </p:nvSpPr>
        <p:spPr>
          <a:xfrm>
            <a:off x="351076" y="1034890"/>
            <a:ext cx="4484035" cy="550926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8D2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C54A3D-1DA3-E641-9EE7-966BCB9DA0C0}"/>
              </a:ext>
            </a:extLst>
          </p:cNvPr>
          <p:cNvSpPr/>
          <p:nvPr/>
        </p:nvSpPr>
        <p:spPr>
          <a:xfrm>
            <a:off x="5158682" y="1034890"/>
            <a:ext cx="3676719" cy="553216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8D2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23">
            <a:extLst>
              <a:ext uri="{FF2B5EF4-FFF2-40B4-BE49-F238E27FC236}">
                <a16:creationId xmlns:a16="http://schemas.microsoft.com/office/drawing/2014/main" id="{6905E376-0D3D-6F4C-A1F8-FE99EE6462D4}"/>
              </a:ext>
            </a:extLst>
          </p:cNvPr>
          <p:cNvSpPr/>
          <p:nvPr/>
        </p:nvSpPr>
        <p:spPr>
          <a:xfrm>
            <a:off x="5431835" y="2127959"/>
            <a:ext cx="3130412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this lesson, we </a:t>
            </a:r>
            <a:b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exploring what wellbeing means, </a:t>
            </a:r>
            <a:b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social media could impact wellbeing and actions that young people can take, both online and offline, to promote their own wellbeing. 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Shape 123">
            <a:extLst>
              <a:ext uri="{FF2B5EF4-FFF2-40B4-BE49-F238E27FC236}">
                <a16:creationId xmlns:a16="http://schemas.microsoft.com/office/drawing/2014/main" id="{9CD54421-2D46-FC42-A025-CDFDA66422CA}"/>
              </a:ext>
            </a:extLst>
          </p:cNvPr>
          <p:cNvSpPr/>
          <p:nvPr/>
        </p:nvSpPr>
        <p:spPr>
          <a:xfrm>
            <a:off x="546532" y="2127959"/>
            <a:ext cx="4288580" cy="423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 the end of the lesson you will be able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define the terms wellbeing and social media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outline a range of strategies to improve wellbeing (including how to use social media responsibly)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explain the importance of balance in online and offline activities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92A376-D089-FD4B-B7DE-9F226CA28B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99" y="378654"/>
            <a:ext cx="1156213" cy="1156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D0E306-CC3A-ED4B-9AEE-518117580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75" y="313845"/>
            <a:ext cx="1156213" cy="1156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CEC9A0-A932-D047-8CDC-A715201D9D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97DBE7-1DB0-2240-B815-39AD85B6D05D}"/>
              </a:ext>
            </a:extLst>
          </p:cNvPr>
          <p:cNvSpPr txBox="1"/>
          <p:nvPr/>
        </p:nvSpPr>
        <p:spPr>
          <a:xfrm>
            <a:off x="905462" y="1540435"/>
            <a:ext cx="3463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Poppins ExtraBold" pitchFamily="2" charset="77"/>
                <a:cs typeface="Poppins ExtraBold" pitchFamily="2" charset="77"/>
              </a:rPr>
              <a:t>Learning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F958B-7C9C-6D40-BED5-AAA11B1EA49A}"/>
              </a:ext>
            </a:extLst>
          </p:cNvPr>
          <p:cNvSpPr txBox="1"/>
          <p:nvPr/>
        </p:nvSpPr>
        <p:spPr>
          <a:xfrm>
            <a:off x="5263343" y="1540435"/>
            <a:ext cx="35839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Poppins ExtraBold" pitchFamily="2" charset="77"/>
                <a:cs typeface="Poppins ExtraBold" pitchFamily="2" charset="77"/>
              </a:rPr>
              <a:t>Learning Objectives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A5F19E-935C-F540-8BB4-B1A046C79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470" y="361700"/>
            <a:ext cx="2578100" cy="133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9DA684-072A-8040-B45B-A1A08A9F3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920" y="1581424"/>
            <a:ext cx="24892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1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3832225" y="647700"/>
            <a:ext cx="8359775" cy="1060450"/>
          </a:xfrm>
          <a:prstGeom prst="rect">
            <a:avLst/>
          </a:prstGeom>
        </p:spPr>
        <p:txBody>
          <a:bodyPr/>
          <a:lstStyle/>
          <a:p>
            <a:pPr defTabSz="622070">
              <a:defRPr sz="2516">
                <a:uFill>
                  <a:solidFill>
                    <a:srgbClr val="548DD4"/>
                  </a:solidFill>
                </a:uFill>
              </a:defRPr>
            </a:pPr>
            <a:r>
              <a:rPr b="0" dirty="0">
                <a:solidFill>
                  <a:srgbClr val="FFFFFF"/>
                </a:solidFill>
                <a:uFillTx/>
              </a:rPr>
              <a:t>SELF ASSESSMENT</a:t>
            </a:r>
            <a:br>
              <a:rPr b="0" dirty="0">
                <a:solidFill>
                  <a:srgbClr val="FFFFFF"/>
                </a:solidFill>
                <a:uFillTx/>
              </a:rPr>
            </a:br>
            <a:endParaRPr b="0" dirty="0">
              <a:solidFill>
                <a:srgbClr val="FFFFFF"/>
              </a:solidFill>
              <a:uFillTx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AFFFA560-40B3-9B45-9FBC-5E51948D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2198688"/>
            <a:ext cx="23828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defining the terms wellbeing and social media?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AE0E9454-DD9D-ED40-87FB-7B2F7946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740" y="2198688"/>
            <a:ext cx="280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outlining a range of strategies to improve wellbeing (including how to use social media responsibly)?</a:t>
            </a: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E9E80F39-ED5D-C643-82E3-53B8C0A0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198688"/>
            <a:ext cx="25454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explaining the importance of balance in online and offline activities?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220312-920E-7242-A6FD-9451595EF312}"/>
              </a:ext>
            </a:extLst>
          </p:cNvPr>
          <p:cNvSpPr/>
          <p:nvPr/>
        </p:nvSpPr>
        <p:spPr>
          <a:xfrm>
            <a:off x="3679825" y="4904939"/>
            <a:ext cx="838200" cy="838200"/>
          </a:xfrm>
          <a:prstGeom prst="ellipse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99678A-1FC5-5C44-B31C-CED09E11C6DC}"/>
              </a:ext>
            </a:extLst>
          </p:cNvPr>
          <p:cNvSpPr/>
          <p:nvPr/>
        </p:nvSpPr>
        <p:spPr>
          <a:xfrm>
            <a:off x="10417175" y="4904939"/>
            <a:ext cx="838200" cy="838200"/>
          </a:xfrm>
          <a:prstGeom prst="ellipse">
            <a:avLst/>
          </a:prstGeom>
          <a:solidFill>
            <a:srgbClr val="8D2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C0F6C5-4EA7-1E44-9321-5AE7620F8029}"/>
              </a:ext>
            </a:extLst>
          </p:cNvPr>
          <p:cNvCxnSpPr/>
          <p:nvPr/>
        </p:nvCxnSpPr>
        <p:spPr>
          <a:xfrm>
            <a:off x="4114800" y="5339914"/>
            <a:ext cx="6586538" cy="0"/>
          </a:xfrm>
          <a:prstGeom prst="line">
            <a:avLst/>
          </a:prstGeom>
          <a:ln w="38100">
            <a:solidFill>
              <a:srgbClr val="8D2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8FB55C-D31D-F043-B303-54D280F782D8}"/>
              </a:ext>
            </a:extLst>
          </p:cNvPr>
          <p:cNvCxnSpPr>
            <a:cxnSpLocks/>
          </p:cNvCxnSpPr>
          <p:nvPr/>
        </p:nvCxnSpPr>
        <p:spPr>
          <a:xfrm>
            <a:off x="4757738" y="5111314"/>
            <a:ext cx="0" cy="468313"/>
          </a:xfrm>
          <a:prstGeom prst="line">
            <a:avLst/>
          </a:prstGeom>
          <a:ln w="38100">
            <a:solidFill>
              <a:srgbClr val="00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8FF6FB-40C2-A242-A691-025C1E723514}"/>
              </a:ext>
            </a:extLst>
          </p:cNvPr>
          <p:cNvCxnSpPr>
            <a:cxnSpLocks/>
          </p:cNvCxnSpPr>
          <p:nvPr/>
        </p:nvCxnSpPr>
        <p:spPr>
          <a:xfrm>
            <a:off x="5437188" y="5111314"/>
            <a:ext cx="0" cy="468313"/>
          </a:xfrm>
          <a:prstGeom prst="line">
            <a:avLst/>
          </a:prstGeom>
          <a:ln w="38100">
            <a:solidFill>
              <a:srgbClr val="00A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223C7F-BB11-104E-B090-001AAEA4D86D}"/>
              </a:ext>
            </a:extLst>
          </p:cNvPr>
          <p:cNvCxnSpPr>
            <a:cxnSpLocks/>
          </p:cNvCxnSpPr>
          <p:nvPr/>
        </p:nvCxnSpPr>
        <p:spPr>
          <a:xfrm>
            <a:off x="6118225" y="5111314"/>
            <a:ext cx="0" cy="468313"/>
          </a:xfrm>
          <a:prstGeom prst="line">
            <a:avLst/>
          </a:prstGeom>
          <a:ln w="38100">
            <a:solidFill>
              <a:srgbClr val="EA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EBA589-2B38-7F4A-B21F-2F5935BE1750}"/>
              </a:ext>
            </a:extLst>
          </p:cNvPr>
          <p:cNvCxnSpPr>
            <a:cxnSpLocks/>
          </p:cNvCxnSpPr>
          <p:nvPr/>
        </p:nvCxnSpPr>
        <p:spPr>
          <a:xfrm>
            <a:off x="6797675" y="5111314"/>
            <a:ext cx="0" cy="468313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3406DC-1EC5-4942-B665-679B38C08A9E}"/>
              </a:ext>
            </a:extLst>
          </p:cNvPr>
          <p:cNvCxnSpPr>
            <a:cxnSpLocks/>
          </p:cNvCxnSpPr>
          <p:nvPr/>
        </p:nvCxnSpPr>
        <p:spPr>
          <a:xfrm>
            <a:off x="7478713" y="5111314"/>
            <a:ext cx="0" cy="468313"/>
          </a:xfrm>
          <a:prstGeom prst="line">
            <a:avLst/>
          </a:prstGeom>
          <a:ln w="38100">
            <a:solidFill>
              <a:srgbClr val="8D2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98F9CA-2E44-1F42-894A-98730A281E31}"/>
              </a:ext>
            </a:extLst>
          </p:cNvPr>
          <p:cNvCxnSpPr>
            <a:cxnSpLocks/>
          </p:cNvCxnSpPr>
          <p:nvPr/>
        </p:nvCxnSpPr>
        <p:spPr>
          <a:xfrm>
            <a:off x="8159750" y="5111314"/>
            <a:ext cx="0" cy="468313"/>
          </a:xfrm>
          <a:prstGeom prst="line">
            <a:avLst/>
          </a:prstGeom>
          <a:ln w="38100">
            <a:solidFill>
              <a:srgbClr val="00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A4C530-3109-D34C-A946-BF293A924A62}"/>
              </a:ext>
            </a:extLst>
          </p:cNvPr>
          <p:cNvCxnSpPr>
            <a:cxnSpLocks/>
          </p:cNvCxnSpPr>
          <p:nvPr/>
        </p:nvCxnSpPr>
        <p:spPr>
          <a:xfrm>
            <a:off x="8839200" y="5111314"/>
            <a:ext cx="0" cy="468313"/>
          </a:xfrm>
          <a:prstGeom prst="line">
            <a:avLst/>
          </a:prstGeom>
          <a:ln w="38100">
            <a:solidFill>
              <a:srgbClr val="00A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70AA2-E000-D344-BA97-CD3B0600C87E}"/>
              </a:ext>
            </a:extLst>
          </p:cNvPr>
          <p:cNvCxnSpPr>
            <a:cxnSpLocks/>
          </p:cNvCxnSpPr>
          <p:nvPr/>
        </p:nvCxnSpPr>
        <p:spPr>
          <a:xfrm>
            <a:off x="9520238" y="5111314"/>
            <a:ext cx="0" cy="468313"/>
          </a:xfrm>
          <a:prstGeom prst="line">
            <a:avLst/>
          </a:prstGeom>
          <a:ln w="38100">
            <a:solidFill>
              <a:srgbClr val="EA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BF759F-1EAB-A849-8F6C-AB91EE5216DE}"/>
              </a:ext>
            </a:extLst>
          </p:cNvPr>
          <p:cNvCxnSpPr>
            <a:cxnSpLocks/>
          </p:cNvCxnSpPr>
          <p:nvPr/>
        </p:nvCxnSpPr>
        <p:spPr>
          <a:xfrm>
            <a:off x="10199688" y="5111314"/>
            <a:ext cx="0" cy="468313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5">
            <a:extLst>
              <a:ext uri="{FF2B5EF4-FFF2-40B4-BE49-F238E27FC236}">
                <a16:creationId xmlns:a16="http://schemas.microsoft.com/office/drawing/2014/main" id="{2E3FCEAC-931D-9B43-8C57-D83C20DB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913" y="729228"/>
            <a:ext cx="8578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of the following questions, how confident are you 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76377-3E08-0F41-85BA-EC6F15A9DC64}"/>
              </a:ext>
            </a:extLst>
          </p:cNvPr>
          <p:cNvSpPr txBox="1"/>
          <p:nvPr/>
        </p:nvSpPr>
        <p:spPr>
          <a:xfrm>
            <a:off x="3522771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8D26C1"/>
                </a:solidFill>
                <a:latin typeface="Poppins ExtraBold" pitchFamily="2" charset="77"/>
                <a:cs typeface="Poppins ExtraBold" pitchFamily="2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1BD4B8-4089-DE4B-94CF-D755A6E1B44C}"/>
              </a:ext>
            </a:extLst>
          </p:cNvPr>
          <p:cNvSpPr txBox="1"/>
          <p:nvPr/>
        </p:nvSpPr>
        <p:spPr>
          <a:xfrm>
            <a:off x="6231834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A83D"/>
                </a:solidFill>
                <a:latin typeface="Poppins ExtraBold" pitchFamily="2" charset="77"/>
                <a:cs typeface="Poppins ExtraBold" pitchFamily="2" charset="77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BFF19-2E2E-5648-B58C-3BD445A642B7}"/>
              </a:ext>
            </a:extLst>
          </p:cNvPr>
          <p:cNvSpPr txBox="1"/>
          <p:nvPr/>
        </p:nvSpPr>
        <p:spPr>
          <a:xfrm>
            <a:off x="9223180" y="1293671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8D26C1"/>
                </a:solidFill>
                <a:latin typeface="Poppins ExtraBold" pitchFamily="2" charset="77"/>
                <a:cs typeface="Poppins ExtraBold" pitchFamily="2" charset="77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3B34E-31E1-D84E-A9EF-359CB3FEEDA0}"/>
              </a:ext>
            </a:extLst>
          </p:cNvPr>
          <p:cNvSpPr txBox="1"/>
          <p:nvPr/>
        </p:nvSpPr>
        <p:spPr>
          <a:xfrm>
            <a:off x="10493483" y="4997550"/>
            <a:ext cx="92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285720-643F-204A-8831-4CBF337CE09E}"/>
              </a:ext>
            </a:extLst>
          </p:cNvPr>
          <p:cNvSpPr txBox="1"/>
          <p:nvPr/>
        </p:nvSpPr>
        <p:spPr>
          <a:xfrm>
            <a:off x="3832225" y="4997550"/>
            <a:ext cx="54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rPr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4BBB734-1A3E-394F-BA97-6021E542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766"/>
            <a:ext cx="3048000" cy="1587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5B614B-9039-DE43-9AA2-C3C2B6B17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475" y="5783365"/>
            <a:ext cx="3594100" cy="660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E5FCAD0-D4C2-DA42-B339-09AEAF713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01" y="5831605"/>
            <a:ext cx="3568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507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">
            <a:extLst>
              <a:ext uri="{FF2B5EF4-FFF2-40B4-BE49-F238E27FC236}">
                <a16:creationId xmlns:a16="http://schemas.microsoft.com/office/drawing/2014/main" id="{83511CC1-986B-2E49-8609-61F509CA2E36}"/>
              </a:ext>
            </a:extLst>
          </p:cNvPr>
          <p:cNvSpPr/>
          <p:nvPr/>
        </p:nvSpPr>
        <p:spPr>
          <a:xfrm>
            <a:off x="3503595" y="1047406"/>
            <a:ext cx="7230214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are the school’s new Youth Panel, which has been set up to advise other students on how they might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use social media in a safe way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could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 their wellbeing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245DC9-145C-A947-BBEB-B86F22E6AE1E}"/>
              </a:ext>
            </a:extLst>
          </p:cNvPr>
          <p:cNvSpPr/>
          <p:nvPr/>
        </p:nvSpPr>
        <p:spPr>
          <a:xfrm>
            <a:off x="3503595" y="3286390"/>
            <a:ext cx="8037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oppins ExtraBold" pitchFamily="2" charset="77"/>
                <a:cs typeface="Poppins ExtraBold" pitchFamily="2" charset="77"/>
              </a:rPr>
              <a:t>Part A:</a:t>
            </a:r>
          </a:p>
          <a:p>
            <a:r>
              <a:rPr lang="en-US" sz="2400" b="1" dirty="0">
                <a:latin typeface="Poppins ExtraBold" pitchFamily="2" charset="77"/>
                <a:cs typeface="Poppins ExtraBold" pitchFamily="2" charset="77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definition suitable for young people of: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use symbols,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emojis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numbers if needed.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C8F34C-2404-9846-8C12-884B2D108BBB}"/>
              </a:ext>
            </a:extLst>
          </p:cNvPr>
          <p:cNvGrpSpPr/>
          <p:nvPr/>
        </p:nvGrpSpPr>
        <p:grpSpPr>
          <a:xfrm>
            <a:off x="3594017" y="4657943"/>
            <a:ext cx="2318410" cy="539014"/>
            <a:chOff x="3594017" y="4912259"/>
            <a:chExt cx="2318410" cy="5390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1D27C2-9A16-2C45-819A-F735976A0879}"/>
                </a:ext>
              </a:extLst>
            </p:cNvPr>
            <p:cNvSpPr/>
            <p:nvPr/>
          </p:nvSpPr>
          <p:spPr>
            <a:xfrm>
              <a:off x="3594017" y="4912259"/>
              <a:ext cx="2318410" cy="539014"/>
            </a:xfrm>
            <a:prstGeom prst="rect">
              <a:avLst/>
            </a:prstGeom>
            <a:noFill/>
            <a:ln w="38100">
              <a:solidFill>
                <a:srgbClr val="00A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6122D8-ABA2-ED49-8B64-F89007F023E3}"/>
                </a:ext>
              </a:extLst>
            </p:cNvPr>
            <p:cNvSpPr/>
            <p:nvPr/>
          </p:nvSpPr>
          <p:spPr>
            <a:xfrm>
              <a:off x="3893570" y="4966125"/>
              <a:ext cx="18101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A83D"/>
                  </a:solidFill>
                  <a:latin typeface="Poppins ExtraBold" pitchFamily="2" charset="77"/>
                  <a:cs typeface="Poppins ExtraBold" pitchFamily="2" charset="77"/>
                </a:rPr>
                <a:t>Wellbeing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94B99E-AC6F-254C-ABB2-CDFD8388F64C}"/>
              </a:ext>
            </a:extLst>
          </p:cNvPr>
          <p:cNvGrpSpPr/>
          <p:nvPr/>
        </p:nvGrpSpPr>
        <p:grpSpPr>
          <a:xfrm>
            <a:off x="6492504" y="4657943"/>
            <a:ext cx="2491337" cy="539014"/>
            <a:chOff x="6492504" y="4912259"/>
            <a:chExt cx="2491337" cy="5390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EF2C99-AF42-2847-9821-6E474EF88CEC}"/>
                </a:ext>
              </a:extLst>
            </p:cNvPr>
            <p:cNvSpPr/>
            <p:nvPr/>
          </p:nvSpPr>
          <p:spPr>
            <a:xfrm>
              <a:off x="6492504" y="4912259"/>
              <a:ext cx="2491337" cy="539014"/>
            </a:xfrm>
            <a:prstGeom prst="rect">
              <a:avLst/>
            </a:prstGeom>
            <a:noFill/>
            <a:ln w="38100">
              <a:solidFill>
                <a:srgbClr val="00A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8A3B5E-2870-A742-9CB2-D9626466DD56}"/>
                </a:ext>
              </a:extLst>
            </p:cNvPr>
            <p:cNvSpPr/>
            <p:nvPr/>
          </p:nvSpPr>
          <p:spPr>
            <a:xfrm>
              <a:off x="6659850" y="4966125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A83D"/>
                  </a:solidFill>
                  <a:latin typeface="Poppins ExtraBold" pitchFamily="2" charset="77"/>
                  <a:cs typeface="Poppins ExtraBold" pitchFamily="2" charset="77"/>
                </a:rPr>
                <a:t>Social media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78ABC8-3074-D941-9245-8C52183A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199" y="4128265"/>
            <a:ext cx="1057401" cy="105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7A6B3-21A6-3C48-A437-016952679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0" y="3364356"/>
            <a:ext cx="1727869" cy="1719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45287-43F4-B544-B408-AC10FE45C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87" y="2181490"/>
            <a:ext cx="2806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DFE77-5BD3-5C48-B3DA-F5944641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30" y="992491"/>
            <a:ext cx="5514874" cy="4221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6C7934-D2E5-B540-BF47-1A1B9DF1AA31}"/>
              </a:ext>
            </a:extLst>
          </p:cNvPr>
          <p:cNvSpPr/>
          <p:nvPr/>
        </p:nvSpPr>
        <p:spPr>
          <a:xfrm>
            <a:off x="1644602" y="1903223"/>
            <a:ext cx="4601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someone is safe, content, can manage challenges, reach their potential, develop strong relationships with others and make a positive contribution to their community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0279B-17BB-C44F-8481-1EF580E51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731" y="3974932"/>
            <a:ext cx="1739834" cy="173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97D94-EB3C-CC46-9D38-244512079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062" y="1353861"/>
            <a:ext cx="2057400" cy="660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E21F3-9BBB-F94E-B195-9CF9887F8DB3}"/>
              </a:ext>
            </a:extLst>
          </p:cNvPr>
          <p:cNvGrpSpPr/>
          <p:nvPr/>
        </p:nvGrpSpPr>
        <p:grpSpPr>
          <a:xfrm>
            <a:off x="6798344" y="1436091"/>
            <a:ext cx="4221726" cy="4959629"/>
            <a:chOff x="6798344" y="1436091"/>
            <a:chExt cx="4221726" cy="49596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B85C57-C51F-9B4B-A39F-6D9358EB9330}"/>
                </a:ext>
              </a:extLst>
            </p:cNvPr>
            <p:cNvGrpSpPr/>
            <p:nvPr/>
          </p:nvGrpSpPr>
          <p:grpSpPr>
            <a:xfrm>
              <a:off x="7009372" y="2620945"/>
              <a:ext cx="4010698" cy="3774775"/>
              <a:chOff x="7009372" y="2620945"/>
              <a:chExt cx="4010698" cy="37747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5D0E476-D16B-6B44-9EBF-0964DE204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9372" y="2620945"/>
                <a:ext cx="4010698" cy="377477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B8A6FD-AC07-AA45-94DE-B552067789EF}"/>
                  </a:ext>
                </a:extLst>
              </p:cNvPr>
              <p:cNvSpPr/>
              <p:nvPr/>
            </p:nvSpPr>
            <p:spPr>
              <a:xfrm>
                <a:off x="7335797" y="3790516"/>
                <a:ext cx="33578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Technology that allows us to communicate and share ideas with others</a:t>
                </a:r>
                <a:endPara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9F97C77-FEC9-FD47-AB25-A8044052B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7440" y="3285400"/>
                <a:ext cx="2578100" cy="64770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04F143-B5E5-AB4D-97F6-A304BA71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8344" y="1436091"/>
              <a:ext cx="1739834" cy="173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9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16">
            <a:extLst>
              <a:ext uri="{FF2B5EF4-FFF2-40B4-BE49-F238E27FC236}">
                <a16:creationId xmlns:a16="http://schemas.microsoft.com/office/drawing/2014/main" id="{362753EA-7140-8941-92CB-53F5D073141B}"/>
              </a:ext>
            </a:extLst>
          </p:cNvPr>
          <p:cNvGraphicFramePr/>
          <p:nvPr/>
        </p:nvGraphicFramePr>
        <p:xfrm>
          <a:off x="3595459" y="1468571"/>
          <a:ext cx="8037096" cy="3357447"/>
        </p:xfrm>
        <a:graphic>
          <a:graphicData uri="http://schemas.openxmlformats.org/drawingml/2006/table">
            <a:tbl>
              <a:tblPr/>
              <a:tblGrid>
                <a:gridCol w="267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5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2400" b="1" i="0" dirty="0">
                        <a:latin typeface="Poppins ExtraBold" pitchFamily="2" charset="77"/>
                        <a:cs typeface="Poppins ExtraBold" pitchFamily="2" charset="77"/>
                        <a:sym typeface="Helvetica"/>
                      </a:endParaRPr>
                    </a:p>
                  </a:txBody>
                  <a:tcPr marL="45720" marR="45720" anchor="ctr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lang="en-GB" sz="2400" b="1" i="0" dirty="0">
                        <a:latin typeface="Poppins ExtraBold" pitchFamily="2" charset="77"/>
                        <a:cs typeface="Poppins ExtraBold" pitchFamily="2" charset="77"/>
                        <a:sym typeface="Helvetica"/>
                      </a:endParaRPr>
                    </a:p>
                  </a:txBody>
                  <a:tcPr marL="45720" marR="45720" anchor="ctr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lang="en-GB" sz="2400" b="1" i="0" dirty="0">
                        <a:latin typeface="Poppins ExtraBold" pitchFamily="2" charset="77"/>
                        <a:cs typeface="Poppins ExtraBold" pitchFamily="2" charset="77"/>
                        <a:sym typeface="Helvetica"/>
                      </a:endParaRPr>
                    </a:p>
                  </a:txBody>
                  <a:tcPr marL="45720" marR="45720" anchor="ctr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2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2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96E1195-370A-FF41-9311-6F53F3071F0A}"/>
              </a:ext>
            </a:extLst>
          </p:cNvPr>
          <p:cNvSpPr/>
          <p:nvPr/>
        </p:nvSpPr>
        <p:spPr>
          <a:xfrm>
            <a:off x="3503594" y="727578"/>
            <a:ext cx="8037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your Youth Panels, draw the table below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11724-38F2-064E-803F-3389893618EB}"/>
              </a:ext>
            </a:extLst>
          </p:cNvPr>
          <p:cNvSpPr/>
          <p:nvPr/>
        </p:nvSpPr>
        <p:spPr>
          <a:xfrm>
            <a:off x="4936963" y="5592519"/>
            <a:ext cx="560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the first part of the </a:t>
            </a:r>
            <a:r>
              <a:rPr lang="en-US" sz="2400" u="sng" dirty="0">
                <a:solidFill>
                  <a:srgbClr val="00A83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complete the first two columns of the table in your groups.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C155A5-C87B-EB4F-8FA5-0EF0DFCCA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325" y="5227326"/>
            <a:ext cx="1174173" cy="1174173"/>
          </a:xfrm>
          <a:prstGeom prst="rect">
            <a:avLst/>
          </a:prstGeom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DC6BC865-5BFC-8749-8FCE-ADAA75656D4D}"/>
              </a:ext>
            </a:extLst>
          </p:cNvPr>
          <p:cNvSpPr/>
          <p:nvPr/>
        </p:nvSpPr>
        <p:spPr>
          <a:xfrm>
            <a:off x="54024" y="2201559"/>
            <a:ext cx="2808334" cy="89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2" tIns="41492" rIns="41492" bIns="41492">
            <a:spAutoFit/>
          </a:bodyPr>
          <a:lstStyle/>
          <a:p>
            <a:pPr algn="ctr">
              <a:lnSpc>
                <a:spcPts val="2541"/>
              </a:lnSpc>
              <a:defRPr sz="3600">
                <a:latin typeface="Lato Heavy"/>
                <a:ea typeface="Lato Heavy"/>
                <a:cs typeface="Lato Heavy"/>
                <a:sym typeface="Lato Heavy"/>
              </a:defRPr>
            </a:pPr>
            <a:endParaRPr sz="2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defRPr sz="3600">
                <a:latin typeface="Lato Heavy"/>
                <a:ea typeface="Lato Heavy"/>
                <a:cs typeface="Lato Heavy"/>
                <a:sym typeface="Lato Heavy"/>
              </a:defRPr>
            </a:pPr>
            <a:r>
              <a:rPr lang="en-GB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said 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D9E00-AA6A-EE4F-B6C6-8C4F6A20E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10" y="3364356"/>
            <a:ext cx="1727869" cy="1719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32095-2AAB-D840-86DD-A67B35C36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015" y="1572494"/>
            <a:ext cx="2413000" cy="138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AFCC0-832B-3040-9FBB-DA62728EA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491" y="1572494"/>
            <a:ext cx="3289300" cy="138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47C10-1BCE-1144-8CB1-73ED716CE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089" y="1572494"/>
            <a:ext cx="2514600" cy="1384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FDD3E4-0F0C-0B46-9F9F-EFFB33EA7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433" y="5150862"/>
            <a:ext cx="2184400" cy="660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416F5-C042-E74A-A308-C43ED546AB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0653" y="243138"/>
            <a:ext cx="1701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7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EDFEC3-A8D8-3449-BC7F-55354677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9" y="2965751"/>
            <a:ext cx="2769740" cy="38091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E1592-B59F-7743-A859-D1B316D8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994" y="2965751"/>
            <a:ext cx="2679763" cy="38091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C48EE-6680-D847-A25F-B45DD350C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35" y="2965752"/>
            <a:ext cx="2786214" cy="38091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63980E-99D5-1A4A-9110-DC1C98CB6DA8}"/>
              </a:ext>
            </a:extLst>
          </p:cNvPr>
          <p:cNvSpPr txBox="1">
            <a:spLocks/>
          </p:cNvSpPr>
          <p:nvPr/>
        </p:nvSpPr>
        <p:spPr>
          <a:xfrm>
            <a:off x="3345835" y="366608"/>
            <a:ext cx="7479428" cy="53201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 questions: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C7BAE-B1FA-1242-99FE-D416D5473347}"/>
              </a:ext>
            </a:extLst>
          </p:cNvPr>
          <p:cNvSpPr/>
          <p:nvPr/>
        </p:nvSpPr>
        <p:spPr>
          <a:xfrm>
            <a:off x="3488914" y="3090165"/>
            <a:ext cx="2501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were some of the opinions that the young people in the video have of social media use?</a:t>
            </a:r>
            <a:endParaRPr lang="en-GB" sz="2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4ABDF-FC49-0B4F-9FD9-8B6A19E082D4}"/>
              </a:ext>
            </a:extLst>
          </p:cNvPr>
          <p:cNvSpPr/>
          <p:nvPr/>
        </p:nvSpPr>
        <p:spPr>
          <a:xfrm>
            <a:off x="9331788" y="3090165"/>
            <a:ext cx="226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What strategies can a young person use to promote their wellbeing?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1A8DD-608A-B14B-A0E4-B175A2EC0567}"/>
              </a:ext>
            </a:extLst>
          </p:cNvPr>
          <p:cNvSpPr/>
          <p:nvPr/>
        </p:nvSpPr>
        <p:spPr>
          <a:xfrm>
            <a:off x="6371516" y="3090165"/>
            <a:ext cx="26797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are some </a:t>
            </a:r>
            <a:b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potential benefits and challenges you think are most applicable to teenagers your age, and why?</a:t>
            </a:r>
            <a:endParaRPr lang="en-GB" sz="2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2FAD21-BF81-AC4E-994E-AF837BDF6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832" y="910984"/>
            <a:ext cx="2751733" cy="2067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4C60FD-6BDA-7C4F-A820-332068D4BF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186" y="898627"/>
            <a:ext cx="2778864" cy="20767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C509BB-CC30-D440-A67D-4F94BA10C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489" y="2123563"/>
            <a:ext cx="3289300" cy="2374900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CC0EF5B-23FE-1D46-9BED-FCBE03F4E4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994" y="898627"/>
            <a:ext cx="2679763" cy="212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84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EEE4EB-C6D7-A942-9B6C-1D32CBB8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926" y="0"/>
            <a:ext cx="9062366" cy="4562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DD508-DAA3-9546-9B7F-28FC66C261EB}"/>
              </a:ext>
            </a:extLst>
          </p:cNvPr>
          <p:cNvSpPr txBox="1"/>
          <p:nvPr/>
        </p:nvSpPr>
        <p:spPr>
          <a:xfrm>
            <a:off x="3565013" y="4810074"/>
            <a:ext cx="8316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your Youth Panel, can you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 anything else to your table?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will be working together to create a short podcast or radio show to share the practical advice you have learned with other students.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4340EF52-8D0A-8841-99EC-987715E42547}"/>
              </a:ext>
            </a:extLst>
          </p:cNvPr>
          <p:cNvSpPr/>
          <p:nvPr/>
        </p:nvSpPr>
        <p:spPr>
          <a:xfrm>
            <a:off x="1801142" y="3752850"/>
            <a:ext cx="91318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78DE61-36F6-2B4C-BAEA-B2A32E29D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98" y="1539205"/>
            <a:ext cx="2806700" cy="218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76FF8-983E-7243-AA49-CFC02791A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68" y="3752850"/>
            <a:ext cx="1722393" cy="17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BFC949-860A-FB41-A27E-42C0DBE3DC4B}"/>
              </a:ext>
            </a:extLst>
          </p:cNvPr>
          <p:cNvSpPr txBox="1"/>
          <p:nvPr/>
        </p:nvSpPr>
        <p:spPr>
          <a:xfrm>
            <a:off x="1397275" y="212099"/>
            <a:ext cx="455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actions. Can you add anything else to your table?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3D0F-7981-FE41-96D4-AF7B5E9C4B45}"/>
              </a:ext>
            </a:extLst>
          </p:cNvPr>
          <p:cNvSpPr/>
          <p:nvPr/>
        </p:nvSpPr>
        <p:spPr>
          <a:xfrm>
            <a:off x="355365" y="1427576"/>
            <a:ext cx="6411195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Exercise, sport and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healthily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enough sleep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 techniques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others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things you enjoy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new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real time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in touch with friends online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family activities        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homework or school projects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support  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938DA-DC00-8E42-A746-E7DEE8B1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9" y="1012092"/>
            <a:ext cx="1930400" cy="660400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8E9C9C2-AFD2-B24E-9AC3-CF5A4AB27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11" y="0"/>
            <a:ext cx="609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579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64ACE4EEC3E48AADDADEECE802D16" ma:contentTypeVersion="12" ma:contentTypeDescription="Create a new document." ma:contentTypeScope="" ma:versionID="718c51459c4c5a432bf6a7e58b9ad8e7">
  <xsd:schema xmlns:xsd="http://www.w3.org/2001/XMLSchema" xmlns:xs="http://www.w3.org/2001/XMLSchema" xmlns:p="http://schemas.microsoft.com/office/2006/metadata/properties" xmlns:ns2="efd6db45-5849-44e8-95c6-b5d0e340a47a" xmlns:ns3="6672d704-5129-4f2a-ae39-740fee4d6bdb" targetNamespace="http://schemas.microsoft.com/office/2006/metadata/properties" ma:root="true" ma:fieldsID="00575e7caff8bdd6ec19a545d4ffb580" ns2:_="" ns3:_="">
    <xsd:import namespace="efd6db45-5849-44e8-95c6-b5d0e340a47a"/>
    <xsd:import namespace="6672d704-5129-4f2a-ae39-740fee4d6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6db45-5849-44e8-95c6-b5d0e340a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2d704-5129-4f2a-ae39-740fee4d6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929C4-C876-4277-9BE3-AB8C223B8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6db45-5849-44e8-95c6-b5d0e340a47a"/>
    <ds:schemaRef ds:uri="6672d704-5129-4f2a-ae39-740fee4d6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536795-9E04-450A-9D8D-2D3629CF6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6E56F-EF12-4A6D-9B53-547ADCDA4C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1127</Words>
  <Application>Microsoft Office PowerPoint</Application>
  <PresentationFormat>Widescreen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Lato</vt:lpstr>
      <vt:lpstr>Poppins</vt:lpstr>
      <vt:lpstr>Poppins ExtraBold</vt:lpstr>
      <vt:lpstr>Custom Design</vt:lpstr>
      <vt:lpstr>1_Custom Design</vt:lpstr>
      <vt:lpstr>PowerPoint Presentation</vt:lpstr>
      <vt:lpstr>PowerPoint Presentation</vt:lpstr>
      <vt:lpstr>SELF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ASSESSMENT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Campbell</dc:creator>
  <cp:lastModifiedBy>Virginia Morrow</cp:lastModifiedBy>
  <cp:revision>270</cp:revision>
  <cp:lastPrinted>2019-08-20T10:49:57Z</cp:lastPrinted>
  <dcterms:created xsi:type="dcterms:W3CDTF">2019-08-13T14:49:35Z</dcterms:created>
  <dcterms:modified xsi:type="dcterms:W3CDTF">2020-01-27T17:01:35Z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0x01010068064ACE4EEC3E48AADDADEECE802D16</vt:lpwstr>
  </property>
</Properties>
</file>