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2" r:id="rId1"/>
  </p:sldMasterIdLst>
  <p:notesMasterIdLst>
    <p:notesMasterId r:id="rId20"/>
  </p:notesMasterIdLst>
  <p:handoutMasterIdLst>
    <p:handoutMasterId r:id="rId21"/>
  </p:handoutMasterIdLst>
  <p:sldIdLst>
    <p:sldId id="298" r:id="rId2"/>
    <p:sldId id="289" r:id="rId3"/>
    <p:sldId id="322" r:id="rId4"/>
    <p:sldId id="316" r:id="rId5"/>
    <p:sldId id="304" r:id="rId6"/>
    <p:sldId id="317" r:id="rId7"/>
    <p:sldId id="321" r:id="rId8"/>
    <p:sldId id="288" r:id="rId9"/>
    <p:sldId id="294" r:id="rId10"/>
    <p:sldId id="318" r:id="rId11"/>
    <p:sldId id="310" r:id="rId12"/>
    <p:sldId id="320" r:id="rId13"/>
    <p:sldId id="313" r:id="rId14"/>
    <p:sldId id="297" r:id="rId15"/>
    <p:sldId id="319" r:id="rId16"/>
    <p:sldId id="301" r:id="rId17"/>
    <p:sldId id="293" r:id="rId18"/>
    <p:sldId id="287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B7D1756-4952-47DA-9670-A040DAC886F4}">
          <p14:sldIdLst>
            <p14:sldId id="298"/>
            <p14:sldId id="289"/>
            <p14:sldId id="322"/>
            <p14:sldId id="316"/>
            <p14:sldId id="304"/>
            <p14:sldId id="317"/>
            <p14:sldId id="321"/>
            <p14:sldId id="288"/>
            <p14:sldId id="294"/>
            <p14:sldId id="318"/>
            <p14:sldId id="310"/>
            <p14:sldId id="320"/>
            <p14:sldId id="313"/>
            <p14:sldId id="297"/>
            <p14:sldId id="319"/>
            <p14:sldId id="301"/>
            <p14:sldId id="293"/>
            <p14:sldId id="287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ters Gareth" initials="PG" lastIdx="4" clrIdx="0">
    <p:extLst>
      <p:ext uri="{19B8F6BF-5375-455C-9EA6-DF929625EA0E}">
        <p15:presenceInfo xmlns:p15="http://schemas.microsoft.com/office/powerpoint/2012/main" userId="S-1-5-21-2528906652-1003153716-2585439362-10350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00CE"/>
    <a:srgbClr val="000099"/>
    <a:srgbClr val="321BA5"/>
    <a:srgbClr val="E5FFF1"/>
    <a:srgbClr val="000000"/>
    <a:srgbClr val="9181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20" autoAdjust="0"/>
    <p:restoredTop sz="91879" autoAdjust="0"/>
  </p:normalViewPr>
  <p:slideViewPr>
    <p:cSldViewPr snapToGrid="0">
      <p:cViewPr varScale="1">
        <p:scale>
          <a:sx n="57" d="100"/>
          <a:sy n="57" d="100"/>
        </p:scale>
        <p:origin x="1596" y="78"/>
      </p:cViewPr>
      <p:guideLst/>
    </p:cSldViewPr>
  </p:slideViewPr>
  <p:outlineViewPr>
    <p:cViewPr>
      <p:scale>
        <a:sx n="33" d="100"/>
        <a:sy n="33" d="100"/>
      </p:scale>
      <p:origin x="0" y="-1203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352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AAB00F-2A98-49F3-9804-BBDE56D14624}" type="datetimeFigureOut">
              <a:rPr lang="en-GB" smtClean="0"/>
              <a:t>30/03/2020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1C6A73-9702-4006-8AD6-AAB6864CBE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78318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0232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1732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39535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8303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86025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1235075"/>
            <a:ext cx="4440237" cy="333057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4212" y="4751221"/>
            <a:ext cx="5393690" cy="3887361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18971" y="9377319"/>
            <a:ext cx="2921582" cy="495347"/>
          </a:xfrm>
          <a:prstGeom prst="rect">
            <a:avLst/>
          </a:prstGeom>
        </p:spPr>
        <p:txBody>
          <a:bodyPr/>
          <a:lstStyle/>
          <a:p>
            <a:fld id="{A3C831D9-C4D3-4E86-9BC0-0E350D59A0CE}" type="slidenum">
              <a:rPr lang="en-GB" smtClean="0"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9591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67826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7874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217" y="3340099"/>
            <a:ext cx="6619244" cy="1437281"/>
          </a:xfrm>
        </p:spPr>
        <p:txBody>
          <a:bodyPr anchor="b"/>
          <a:lstStyle>
            <a:lvl1pPr>
              <a:defRPr sz="405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866217" y="4777380"/>
            <a:ext cx="6619244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>
            <a:off x="2637584" y="6100360"/>
            <a:ext cx="3859795" cy="2286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pPr algn="ctr"/>
            <a:r>
              <a:rPr lang="en-US" smtClean="0"/>
              <a:t>www.safeguardingcambspeterborough.org.uk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534" y="843304"/>
            <a:ext cx="1905896" cy="1937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221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5562" y="0"/>
            <a:ext cx="9299562" cy="6858000"/>
            <a:chOff x="-207415" y="0"/>
            <a:chExt cx="12399415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-207415" y="4374957"/>
              <a:ext cx="5684110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0" y="0"/>
              <a:ext cx="12192000" cy="485503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4969927"/>
            <a:ext cx="6619244" cy="566738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217" y="685800"/>
            <a:ext cx="7380000" cy="382309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5" y="5536665"/>
            <a:ext cx="6619244" cy="493712"/>
          </a:xfrm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DBAE848-E65F-4FEA-A805-69B07693F3DC}" type="datetime1">
              <a:rPr lang="en-GB" smtClean="0"/>
              <a:pPr/>
              <a:t>30/03/2020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www.safeguardingcambspeterborough.org.uk</a:t>
            </a:r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463" y="5467642"/>
            <a:ext cx="1011032" cy="102772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830" y="5453449"/>
            <a:ext cx="1042299" cy="1056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155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6217" y="2603500"/>
            <a:ext cx="7414184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4D332-8CCE-41B6-9761-8AFB090EE08F}" type="datetime1">
              <a:rPr lang="en-GB" smtClean="0"/>
              <a:t>30/03/2020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www.safeguardingcambspeterborough.org.uk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4820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216" y="2603503"/>
            <a:ext cx="3618869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6536" y="2603500"/>
            <a:ext cx="361886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39617-0E7E-48FC-8D25-1C7D174F997C}" type="datetime1">
              <a:rPr lang="en-GB" smtClean="0"/>
              <a:t>30/03/2020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www.safeguardingcambspeterborough.org.uk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905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7" y="2603500"/>
            <a:ext cx="361886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rgbClr val="000099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216" y="3179765"/>
            <a:ext cx="3618869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6536" y="2603500"/>
            <a:ext cx="3618869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rgbClr val="000099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6536" y="3179765"/>
            <a:ext cx="3618869" cy="2840039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E99CF-BE2F-4E4C-9784-78FBA64A87BC}" type="datetime1">
              <a:rPr lang="en-GB" smtClean="0"/>
              <a:t>30/03/2020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www.safeguardingcambspeterborough.org.uk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95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66217" y="973668"/>
            <a:ext cx="6571060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729AD-B0BD-49F2-8738-54EC721E7F32}" type="datetime1">
              <a:rPr lang="en-GB" smtClean="0"/>
              <a:t>30/03/2020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www.safeguardingcambspeterborough.org.uk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858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" y="0"/>
            <a:ext cx="9260089" cy="6858000"/>
            <a:chOff x="0" y="0"/>
            <a:chExt cx="12346785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067000" y="2703395"/>
              <a:ext cx="4279785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0" y="2801319"/>
              <a:ext cx="12192000" cy="4056681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1598" y="1063417"/>
            <a:ext cx="6623862" cy="1372986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7" y="3543300"/>
            <a:ext cx="7380000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4469F-0AAD-4F2E-B571-77E90DF4F2C2}" type="datetime1">
              <a:rPr lang="en-GB" smtClean="0"/>
              <a:t>30/03/2020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www.safeguardingcambspeterborough.org.uk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463" y="166112"/>
            <a:ext cx="1011032" cy="102772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830" y="151919"/>
            <a:ext cx="1042299" cy="1056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567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3"/>
            <a:ext cx="9268084" cy="6880079"/>
            <a:chOff x="0" y="0"/>
            <a:chExt cx="12357445" cy="6880079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7957087" y="4182238"/>
              <a:ext cx="4400358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0" y="4241801"/>
              <a:ext cx="12192000" cy="263827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661175" y="607339"/>
            <a:ext cx="6014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200" b="0" i="0" dirty="0">
                <a:solidFill>
                  <a:schemeClr val="bg1"/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7413345" y="2613790"/>
            <a:ext cx="4895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200" b="0" i="0" dirty="0">
                <a:solidFill>
                  <a:schemeClr val="bg1"/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6408" y="982134"/>
            <a:ext cx="6340430" cy="2696632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459459" y="3678766"/>
            <a:ext cx="5798414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050" b="0" i="0" kern="1200" cap="small" dirty="0">
                <a:solidFill>
                  <a:schemeClr val="bg1"/>
                </a:solidFill>
                <a:latin typeface="+mn-lt"/>
                <a:ea typeface="+mn-ea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5029202"/>
            <a:ext cx="7380000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62687-C556-4D5B-8AA1-11FA980F9B9E}" type="datetime1">
              <a:rPr lang="en-GB" smtClean="0"/>
              <a:t>30/03/2020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www.safeguardingcambspeterborough.org.uk</a:t>
            </a:r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463" y="166112"/>
            <a:ext cx="1011032" cy="102772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830" y="151919"/>
            <a:ext cx="1042299" cy="1056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616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973668"/>
            <a:ext cx="6619244" cy="706964"/>
          </a:xfrm>
        </p:spPr>
        <p:txBody>
          <a:bodyPr/>
          <a:lstStyle>
            <a:lvl1pPr>
              <a:defRPr sz="27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2603502"/>
            <a:ext cx="144180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rgbClr val="000099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215" y="3179767"/>
            <a:ext cx="1441800" cy="2847293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11848" y="2603500"/>
            <a:ext cx="1421859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rgbClr val="000099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511849" y="3179766"/>
            <a:ext cx="1421861" cy="2847293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142597" y="2603501"/>
            <a:ext cx="4132802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rgbClr val="000099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4142597" y="3179765"/>
            <a:ext cx="4132802" cy="2847293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407404" y="2569636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038152" y="2569636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1F73C-DF26-4737-8DE6-7AE32BD19630}" type="datetime1">
              <a:rPr lang="en-GB" smtClean="0"/>
              <a:t>30/03/2020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www.safeguardingcambspeterborough.org.uk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797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973668"/>
            <a:ext cx="6619244" cy="706964"/>
          </a:xfrm>
        </p:spPr>
        <p:txBody>
          <a:bodyPr/>
          <a:lstStyle>
            <a:lvl1pPr>
              <a:defRPr sz="27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4532844"/>
            <a:ext cx="2287829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rgbClr val="000099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00915" y="2603500"/>
            <a:ext cx="201843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216" y="5109106"/>
            <a:ext cx="2287829" cy="91795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650" y="4532847"/>
            <a:ext cx="2287829" cy="576263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rgbClr val="000099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61348" y="2603500"/>
            <a:ext cx="201843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7630" y="5109105"/>
            <a:ext cx="2287829" cy="91795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7083" y="4532845"/>
            <a:ext cx="2288321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rgbClr val="000099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22274" y="2603500"/>
            <a:ext cx="201843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87081" y="5109104"/>
            <a:ext cx="2288322" cy="91795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3304373" y="2569636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5848352" y="2569636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Date Placeholder 6"/>
          <p:cNvSpPr>
            <a:spLocks noGrp="1"/>
          </p:cNvSpPr>
          <p:nvPr>
            <p:ph type="dt" sz="half" idx="10"/>
          </p:nvPr>
        </p:nvSpPr>
        <p:spPr>
          <a:xfrm>
            <a:off x="8139504" y="6578600"/>
            <a:ext cx="742949" cy="240803"/>
          </a:xfrm>
        </p:spPr>
        <p:txBody>
          <a:bodyPr/>
          <a:lstStyle/>
          <a:p>
            <a:fld id="{98E1F73C-DF26-4737-8DE6-7AE32BD19630}" type="datetime1">
              <a:rPr lang="en-GB" smtClean="0"/>
              <a:t>30/03/2020</a:t>
            </a:fld>
            <a:endParaRPr lang="en-US" dirty="0"/>
          </a:p>
        </p:txBody>
      </p:sp>
      <p:sp>
        <p:nvSpPr>
          <p:cNvPr id="20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24203" y="6578600"/>
            <a:ext cx="2894846" cy="241796"/>
          </a:xfrm>
        </p:spPr>
        <p:txBody>
          <a:bodyPr/>
          <a:lstStyle/>
          <a:p>
            <a:r>
              <a:rPr lang="en-US" smtClean="0"/>
              <a:t>www.safeguardingcambspeterborough.org.uk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557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" y="0"/>
            <a:ext cx="9294668" cy="6858000"/>
            <a:chOff x="0" y="0"/>
            <a:chExt cx="1239289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7186423" y="1833719"/>
              <a:ext cx="520646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0" y="1866404"/>
              <a:ext cx="12192000" cy="4991595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217" y="973668"/>
            <a:ext cx="6571060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7" y="2603500"/>
            <a:ext cx="6571060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9504" y="6578600"/>
            <a:ext cx="742949" cy="2408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1" i="0">
                <a:solidFill>
                  <a:srgbClr val="000099"/>
                </a:solidFill>
              </a:defRPr>
            </a:lvl1pPr>
          </a:lstStyle>
          <a:p>
            <a:fld id="{AA3066A0-43EC-453F-ADE2-E4497876202D}" type="datetime1">
              <a:rPr lang="en-GB" smtClean="0"/>
              <a:pPr/>
              <a:t>30/03/2020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4203" y="6578600"/>
            <a:ext cx="2894846" cy="241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 b="1" i="0">
                <a:solidFill>
                  <a:srgbClr val="000099"/>
                </a:solidFill>
              </a:defRPr>
            </a:lvl1pPr>
          </a:lstStyle>
          <a:p>
            <a:r>
              <a:rPr lang="en-US" smtClean="0"/>
              <a:t>www.safeguardingcambspeterborough.org.uk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830" y="150220"/>
            <a:ext cx="1042299" cy="1059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163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</p:sldLayoutIdLst>
  <p:hf sldNum="0" hdr="0" dt="0"/>
  <p:txStyles>
    <p:titleStyle>
      <a:lvl1pPr algn="l" defTabSz="342900" rtl="0" eaLnBrk="1" latinLnBrk="0" hangingPunct="1">
        <a:spcBef>
          <a:spcPct val="0"/>
        </a:spcBef>
        <a:buNone/>
        <a:defRPr sz="27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rgbClr val="000099"/>
        </a:buClr>
        <a:buSzPct val="80000"/>
        <a:buFont typeface="Wingdings 3" charset="2"/>
        <a:buChar char=""/>
        <a:defRPr sz="135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rgbClr val="000099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rgbClr val="000099"/>
        </a:buClr>
        <a:buSzPct val="80000"/>
        <a:buFont typeface="Wingdings 3" charset="2"/>
        <a:buChar char=""/>
        <a:defRPr sz="105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rgbClr val="000099"/>
        </a:buClr>
        <a:buSzPct val="80000"/>
        <a:buFont typeface="Wingdings 3" charset="2"/>
        <a:buChar char=""/>
        <a:defRPr sz="9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rgbClr val="000099"/>
        </a:buClr>
        <a:buSzPct val="80000"/>
        <a:buFont typeface="Wingdings 3" charset="2"/>
        <a:buChar char=""/>
        <a:defRPr sz="9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scie.org.uk/mca-directory/" TargetMode="Externa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hyperlink" Target="http://www.safeguardingcambspeterborough.org.uk/adults-board/information-for-professionals/pipot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feguardingcambspeterborough.org.uk/adults-board/wider-public/living-with-mental-ill-health/suicide-prevention/" TargetMode="External"/><Relationship Id="rId2" Type="http://schemas.openxmlformats.org/officeDocument/2006/relationships/hyperlink" Target="https://www.stopsuicidepledge.org/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jpeg"/><Relationship Id="rId4" Type="http://schemas.openxmlformats.org/officeDocument/2006/relationships/image" Target="../media/image16.tm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actionfraud.police.uk/" TargetMode="External"/><Relationship Id="rId5" Type="http://schemas.openxmlformats.org/officeDocument/2006/relationships/hyperlink" Target="https://ssl.datamotion.com/form.aspx?co=3438&amp;frm=general&amp;to=flare.fromforms" TargetMode="External"/><Relationship Id="rId4" Type="http://schemas.openxmlformats.org/officeDocument/2006/relationships/image" Target="../media/image26.tm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mbsdasv.org.uk/website/referral_forms/296136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tm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mbsdasv.org.uk/website/elearning_module/92616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feguardingcambspeterborough.org.uk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feguardingcambspeterborough.org.uk/availabletraining/" TargetMode="External"/><Relationship Id="rId7" Type="http://schemas.openxmlformats.org/officeDocument/2006/relationships/hyperlink" Target="http://www.safeguardingcambspeterborough.org.uk/adults-board/information-for-professionals/selfneglect/" TargetMode="External"/><Relationship Id="rId2" Type="http://schemas.openxmlformats.org/officeDocument/2006/relationships/hyperlink" Target="http://www.safeguardingcambspeterborough.org.uk/adults-board/about-the-adults-board/leaflet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afeguardingcambspeterborough.org.uk/adults-board/information-for-professionals/cpsabprocedures/hoarding/" TargetMode="External"/><Relationship Id="rId5" Type="http://schemas.openxmlformats.org/officeDocument/2006/relationships/hyperlink" Target="http://www.safeguardingcambspeterborough.org.uk/adults-board/information-for-professionals/pressure_ulcers/" TargetMode="External"/><Relationship Id="rId4" Type="http://schemas.openxmlformats.org/officeDocument/2006/relationships/hyperlink" Target="http://www.safeguardingcambspeterborough.org.uk/adults-board/information-for-professionals/cpsabprocedures/adultescalation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feguardingcambspeterborough.org.uk/wp-content/uploads/2018/01/Safeguarding-Adults-Easy-Read-Cambs-and-Pboro-v1-2018.pdf" TargetMode="External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safeguardingcambspeterborough.org.uk/adults-board/information-for-professionals/cpsabprocedures/adultescalation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hyperlink" Target="https://www.local.gov.uk/our-support/our-improvement-offer/care-and-health-improvement/making-safeguarding-personal/resources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feguardingcambspeterborough.org.uk/adults-board/information-for-professionals/cpsabprocedures/multi-agency-risk-management-guidance/" TargetMode="External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hyperlink" Target="http://www.safeguardingcambspeterborough.org.uk/adults-board/information-for-professionals/selfneglect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866217" y="3340099"/>
            <a:ext cx="6619244" cy="2188504"/>
          </a:xfrm>
        </p:spPr>
        <p:txBody>
          <a:bodyPr/>
          <a:lstStyle/>
          <a:p>
            <a:r>
              <a:rPr lang="en-GB" sz="4000" b="1" dirty="0" smtClean="0">
                <a:solidFill>
                  <a:srgbClr val="B482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4000" b="1" dirty="0" smtClean="0">
                <a:solidFill>
                  <a:srgbClr val="B482D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4000" b="1" dirty="0">
                <a:solidFill>
                  <a:srgbClr val="B482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4000" b="1" dirty="0">
                <a:solidFill>
                  <a:srgbClr val="B482D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4400" b="1" dirty="0" smtClean="0">
                <a:solidFill>
                  <a:srgbClr val="B482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4400" b="1" dirty="0" smtClean="0">
                <a:solidFill>
                  <a:srgbClr val="B482D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4000" b="1" dirty="0" smtClean="0">
                <a:solidFill>
                  <a:srgbClr val="B482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Adult Safeguarding      </a:t>
            </a:r>
            <a:br>
              <a:rPr lang="en-GB" sz="4000" b="1" dirty="0" smtClean="0">
                <a:solidFill>
                  <a:srgbClr val="B482D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4000" b="1" dirty="0" smtClean="0">
                <a:solidFill>
                  <a:srgbClr val="B482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Partnership</a:t>
            </a:r>
            <a:br>
              <a:rPr lang="en-GB" sz="4000" b="1" dirty="0" smtClean="0">
                <a:solidFill>
                  <a:srgbClr val="B482D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4000" b="1" dirty="0" smtClean="0">
                <a:solidFill>
                  <a:srgbClr val="B482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Tool Box</a:t>
            </a:r>
            <a:r>
              <a:rPr lang="en-GB" sz="4000" b="1" dirty="0">
                <a:solidFill>
                  <a:srgbClr val="B482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4000" b="1" dirty="0">
                <a:solidFill>
                  <a:srgbClr val="B482D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MAY 2019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www.safeguardingcambspeterborough.org.uk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271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376" y="317409"/>
            <a:ext cx="6571060" cy="706964"/>
          </a:xfrm>
        </p:spPr>
        <p:txBody>
          <a:bodyPr/>
          <a:lstStyle/>
          <a:p>
            <a:r>
              <a:rPr lang="en-GB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Pressure Ulcer Guidance</a:t>
            </a:r>
            <a:endParaRPr lang="en-GB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349" y="6060948"/>
            <a:ext cx="8861301" cy="5176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http://www.safeguardingcambspeterborough.org.uk/adults-board/information-for-professionals/pressure_ulcers/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www.safeguardingcambspeterborough.org.uk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246123" y="2377439"/>
            <a:ext cx="432587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guidance is intended to inform staff who are concerned that a pressure ulcer (or other forms of skin damage) may have arisen as a result of poor practice, neglect, acts of omission or deliberate harm, and therefore have to decide whether to raise a safeguarding alert in line with the local multi agency Safeguarding policy and procedures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7" name="Picture 6" descr="http://www.safeguardingcambspeterborough.org.uk/wp-content/uploads/2016/05/Pressure-Ulcer-Guida - Internet Explor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00" t="15128" r="40800" b="20020"/>
          <a:stretch/>
        </p:blipFill>
        <p:spPr>
          <a:xfrm>
            <a:off x="4803220" y="1246956"/>
            <a:ext cx="4346768" cy="4692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9260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4568" y="473796"/>
            <a:ext cx="6814743" cy="706964"/>
          </a:xfrm>
        </p:spPr>
        <p:txBody>
          <a:bodyPr/>
          <a:lstStyle/>
          <a:p>
            <a:r>
              <a:rPr lang="en-GB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Mental Capacity Act (2005)</a:t>
            </a:r>
            <a:endParaRPr lang="en-GB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0" y="2395521"/>
            <a:ext cx="5839968" cy="3581404"/>
          </a:xfrm>
        </p:spPr>
        <p:txBody>
          <a:bodyPr>
            <a:normAutofit/>
          </a:bodyPr>
          <a:lstStyle/>
          <a:p>
            <a:pPr marL="0" lvl="0" indent="0" defTabSz="914400">
              <a:spcBef>
                <a:spcPts val="0"/>
              </a:spcBef>
              <a:buClrTx/>
              <a:buSzTx/>
              <a:buNone/>
            </a:pPr>
            <a:r>
              <a:rPr lang="en-GB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SCIE’s MCA </a:t>
            </a:r>
            <a:r>
              <a:rPr lang="en-GB" sz="24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directoy</a:t>
            </a:r>
            <a:r>
              <a:rPr lang="en-GB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https://www.scie.org.uk/mca-directory</a:t>
            </a:r>
            <a:r>
              <a:rPr lang="en-GB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/</a:t>
            </a:r>
            <a:endParaRPr lang="en-GB" sz="24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defTabSz="914400">
              <a:spcBef>
                <a:spcPts val="0"/>
              </a:spcBef>
              <a:buClrTx/>
              <a:buSzTx/>
              <a:buNone/>
            </a:pPr>
            <a:endParaRPr lang="en-GB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defTabSz="914400">
              <a:spcBef>
                <a:spcPts val="0"/>
              </a:spcBef>
              <a:buClrTx/>
              <a:buSzTx/>
              <a:buNone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Includes:</a:t>
            </a:r>
          </a:p>
          <a:p>
            <a:pPr marL="0" lvl="0" indent="0" defTabSz="914400">
              <a:spcBef>
                <a:spcPts val="0"/>
              </a:spcBef>
              <a:buClrTx/>
              <a:buSzTx/>
              <a:buNone/>
            </a:pPr>
            <a:r>
              <a:rPr lang="en-GB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Links to government documents</a:t>
            </a:r>
          </a:p>
          <a:p>
            <a:pPr marL="0" lvl="0" indent="0" defTabSz="914400">
              <a:spcBef>
                <a:spcPts val="0"/>
              </a:spcBef>
              <a:buClrTx/>
              <a:buSzTx/>
              <a:buNone/>
            </a:pPr>
            <a:r>
              <a:rPr lang="en-GB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Resources for public and professionals</a:t>
            </a:r>
          </a:p>
          <a:p>
            <a:pPr marL="0" lvl="0" indent="0" defTabSz="914400">
              <a:spcBef>
                <a:spcPts val="0"/>
              </a:spcBef>
              <a:buClrTx/>
              <a:buSzTx/>
              <a:buNone/>
            </a:pPr>
            <a:r>
              <a:rPr lang="en-GB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Assessment tools and guidance</a:t>
            </a:r>
          </a:p>
          <a:p>
            <a:pPr marL="0" lvl="0" indent="0" defTabSz="914400">
              <a:spcBef>
                <a:spcPts val="0"/>
              </a:spcBef>
              <a:buClrTx/>
              <a:buSzTx/>
              <a:buNone/>
            </a:pPr>
            <a:r>
              <a:rPr lang="en-GB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Best interest decision making tools and </a:t>
            </a:r>
          </a:p>
          <a:p>
            <a:pPr marL="0" lvl="0" indent="0" defTabSz="914400">
              <a:spcBef>
                <a:spcPts val="0"/>
              </a:spcBef>
              <a:buClrTx/>
              <a:buSzTx/>
              <a:buNone/>
            </a:pPr>
            <a:r>
              <a:rPr lang="en-GB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guidance</a:t>
            </a:r>
          </a:p>
          <a:p>
            <a:pPr marL="0" lvl="0" indent="0" defTabSz="914400">
              <a:spcBef>
                <a:spcPts val="0"/>
              </a:spcBef>
              <a:buClrTx/>
              <a:buSzTx/>
              <a:buNone/>
            </a:pPr>
            <a:r>
              <a:rPr lang="en-GB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Webinar recordings</a:t>
            </a:r>
            <a:endParaRPr lang="en-GB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4767072" y="3344271"/>
            <a:ext cx="4227894" cy="3076945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www.safeguardingcambspeterborough.org.uk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683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Content Placeholder 5" descr="http://www.safeguardingcambspeterborough.org.uk/wp-content/uploads/2019/03/PIPOT-v2.2.pdf - Internet Explorer"/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56" t="23547" r="33645" b="15924"/>
          <a:stretch/>
        </p:blipFill>
        <p:spPr>
          <a:xfrm>
            <a:off x="0" y="197868"/>
            <a:ext cx="4236184" cy="4096229"/>
          </a:xfrm>
        </p:spPr>
      </p:pic>
      <p:pic>
        <p:nvPicPr>
          <p:cNvPr id="7" name="Content Placeholder 6" descr="Procedure for Managing Allegations against People in Positions of Trust (PiPoT) – Cambridgeshir - Internet Explorer">
            <a:hlinkClick r:id="rId4"/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92" t="8300" r="23503"/>
          <a:stretch/>
        </p:blipFill>
        <p:spPr>
          <a:xfrm>
            <a:off x="4399830" y="1258059"/>
            <a:ext cx="4744170" cy="5562337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www.safeguardingcambspeterborough.org.uk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7453" y="5069897"/>
            <a:ext cx="41787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Available here: http://www.safeguardingcambspeterborough.org.uk/adults-board/information-for-professionals/pipot/</a:t>
            </a:r>
          </a:p>
        </p:txBody>
      </p:sp>
    </p:spTree>
    <p:extLst>
      <p:ext uri="{BB962C8B-B14F-4D97-AF65-F5344CB8AC3E}">
        <p14:creationId xmlns:p14="http://schemas.microsoft.com/office/powerpoint/2010/main" val="111405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Stop Suicide Campaign</a:t>
            </a:r>
            <a:endParaRPr lang="en-GB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www.safeguardingcambspeterborough.org.uk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4294967295"/>
          </p:nvPr>
        </p:nvSpPr>
        <p:spPr>
          <a:xfrm>
            <a:off x="0" y="5603875"/>
            <a:ext cx="8621713" cy="1216025"/>
          </a:xfrm>
        </p:spPr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https://www.stopsuicidepledge.org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/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http://www.safeguardingcambspeterborough.org.uk/adults-board/wider-public/living-with-mental-ill-health/suicide-prevention/</a:t>
            </a:r>
          </a:p>
        </p:txBody>
      </p:sp>
      <p:pic>
        <p:nvPicPr>
          <p:cNvPr id="3" name="Picture 2" descr="Suicide Prevention – Cambridgeshire &amp; Peterborough Safeguarding Boards - Internet Explorer">
            <a:hlinkClick r:id="rId3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33" t="17245" r="5200" b="33220"/>
          <a:stretch/>
        </p:blipFill>
        <p:spPr>
          <a:xfrm>
            <a:off x="536447" y="2304288"/>
            <a:ext cx="8209361" cy="31333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976" y="4990253"/>
            <a:ext cx="3608832" cy="1190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027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Online Safety</a:t>
            </a:r>
            <a:endParaRPr lang="en-GB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46" y="2552172"/>
            <a:ext cx="1985963" cy="835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79" y="5423717"/>
            <a:ext cx="2081213" cy="107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AutoShape 2" descr="IWF - Internet Watch Foundation"/>
          <p:cNvSpPr>
            <a:spLocks noChangeAspect="1" noChangeArrowheads="1"/>
          </p:cNvSpPr>
          <p:nvPr/>
        </p:nvSpPr>
        <p:spPr bwMode="auto">
          <a:xfrm>
            <a:off x="669679" y="1161987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1212" y="3861033"/>
            <a:ext cx="1714500" cy="12787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527" y="2623316"/>
            <a:ext cx="2857500" cy="7715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998" y="4018924"/>
            <a:ext cx="2076450" cy="5619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08527" y="5649341"/>
            <a:ext cx="2190750" cy="6191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3452522" y="5589530"/>
            <a:ext cx="1854374" cy="63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58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Scams</a:t>
            </a:r>
            <a:endParaRPr lang="en-GB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203" y="2298700"/>
            <a:ext cx="7414184" cy="3416300"/>
          </a:xfrm>
        </p:spPr>
        <p:txBody>
          <a:bodyPr/>
          <a:lstStyle/>
          <a:p>
            <a:pPr marL="0" indent="0">
              <a:buNone/>
            </a:pPr>
            <a:r>
              <a:rPr lang="en-GB" sz="1600" dirty="0"/>
              <a:t>https://www.cambridgeshire.gov.uk/residents/community-protection/scams</a:t>
            </a:r>
            <a:r>
              <a:rPr lang="en-GB" dirty="0"/>
              <a:t>/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www.safeguardingcambspeterborough.org.uk</a:t>
            </a:r>
            <a:endParaRPr lang="en-GB" dirty="0"/>
          </a:p>
        </p:txBody>
      </p:sp>
      <p:pic>
        <p:nvPicPr>
          <p:cNvPr id="7" name="Picture 6" descr="https://ccc-live.storage.googleapis.com/upload/www.cambridgeshire.gov.uk/residents/community-pr - Internet Explore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12045" r="28268" b="4738"/>
          <a:stretch/>
        </p:blipFill>
        <p:spPr>
          <a:xfrm>
            <a:off x="140501" y="2877312"/>
            <a:ext cx="3411704" cy="3421888"/>
          </a:xfrm>
          <a:prstGeom prst="rect">
            <a:avLst/>
          </a:prstGeom>
        </p:spPr>
      </p:pic>
      <p:pic>
        <p:nvPicPr>
          <p:cNvPr id="6" name="Picture 5" descr="https://ccc-live.storage.googleapis.com/upload/www.cambridgeshire.gov.uk/residents/community-pr - Internet Explorer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34" t="29877" r="33733" b="15636"/>
          <a:stretch/>
        </p:blipFill>
        <p:spPr>
          <a:xfrm rot="773776">
            <a:off x="2893586" y="3272790"/>
            <a:ext cx="3079823" cy="312240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388608" y="2877312"/>
            <a:ext cx="248716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1"/>
                </a:solidFill>
              </a:rPr>
              <a:t>To report a scam: </a:t>
            </a:r>
            <a:r>
              <a:rPr lang="en-GB" dirty="0">
                <a:solidFill>
                  <a:schemeClr val="accent1"/>
                </a:solidFill>
              </a:rPr>
              <a:t>Contact the </a:t>
            </a:r>
            <a:r>
              <a:rPr lang="en-GB" dirty="0">
                <a:solidFill>
                  <a:schemeClr val="accent1"/>
                </a:solidFill>
                <a:hlinkClick r:id="rId5"/>
              </a:rPr>
              <a:t>Citizens Advice Consumer Helpline online</a:t>
            </a:r>
            <a:r>
              <a:rPr lang="en-GB" dirty="0">
                <a:solidFill>
                  <a:schemeClr val="accent1"/>
                </a:solidFill>
              </a:rPr>
              <a:t> or call them on 03454 04 05 06. If you know money has been paid to a scam, report it on the </a:t>
            </a:r>
            <a:r>
              <a:rPr lang="en-GB" dirty="0">
                <a:solidFill>
                  <a:schemeClr val="accent1"/>
                </a:solidFill>
                <a:hlinkClick r:id="rId6"/>
              </a:rPr>
              <a:t>Action Fraud website</a:t>
            </a:r>
            <a:r>
              <a:rPr lang="en-GB" dirty="0">
                <a:solidFill>
                  <a:schemeClr val="accent1"/>
                </a:solidFill>
              </a:rPr>
              <a:t> or call them on 0300 123 2040.</a:t>
            </a:r>
          </a:p>
        </p:txBody>
      </p:sp>
    </p:spTree>
    <p:extLst>
      <p:ext uri="{BB962C8B-B14F-4D97-AF65-F5344CB8AC3E}">
        <p14:creationId xmlns:p14="http://schemas.microsoft.com/office/powerpoint/2010/main" val="10759151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0427"/>
            <a:ext cx="9667875" cy="1451763"/>
          </a:xfrm>
        </p:spPr>
        <p:txBody>
          <a:bodyPr/>
          <a:lstStyle/>
          <a:p>
            <a:r>
              <a:rPr lang="en-GB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Domestic Violence Referrals </a:t>
            </a:r>
            <a:endParaRPr lang="en-GB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0" y="2269067"/>
            <a:ext cx="3539066" cy="3580004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Referral for MARAC or IDVA Services.</a:t>
            </a:r>
          </a:p>
          <a:p>
            <a:pPr marL="0" indent="0">
              <a:buNone/>
              <a:defRPr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Requires completion of a DASH Risk Indicator Checklist.</a:t>
            </a:r>
          </a:p>
          <a:p>
            <a:pPr marL="0" indent="0">
              <a:buNone/>
              <a:defRPr/>
            </a:pPr>
            <a:r>
              <a:rPr lang="en-GB" sz="16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DASH does not take in account additional risk that may be present due to care and support needs– you must use professional judgement and justify concerns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207264" y="6292427"/>
            <a:ext cx="6498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https://www.cambsdasv.org.uk/website/referral_forms/296136</a:t>
            </a: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Cambs_Marac_Referral_Form_and_ACPO_Dash_Risk_Indicator_Checklist_ [Read-Only] [Compatibility Mode] - Word">
            <a:hlinkClick r:id="rId3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6" t="15760" r="21067"/>
          <a:stretch/>
        </p:blipFill>
        <p:spPr>
          <a:xfrm>
            <a:off x="-1" y="1702190"/>
            <a:ext cx="5218176" cy="4146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31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Free E Learning</a:t>
            </a:r>
            <a:endParaRPr lang="en-GB" alt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hangingPunct="1">
              <a:buFont typeface="Wingdings" panose="05000000000000000000" pitchFamily="2" charset="2"/>
              <a:buChar char="v"/>
              <a:defRPr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Cambridgeshire – Domestic Violence</a:t>
            </a:r>
          </a:p>
          <a:p>
            <a:pPr marL="0" indent="0" eaLnBrk="1" hangingPunct="1">
              <a:buFont typeface="Wingdings 3" panose="05040102010807070707" pitchFamily="18" charset="2"/>
              <a:buNone/>
              <a:defRPr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www.cambsdasv.org.uk/website/elearning_module/92616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94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Our website is now in 104 languages</a:t>
            </a:r>
            <a:endParaRPr lang="en-GB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www.safeguardingcambspeterborough.org.uk/</a:t>
            </a: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Just click on the translate button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Lots of information, leaflets and guidance for professionals and parents/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carers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and young people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974" y="2603504"/>
            <a:ext cx="2902489" cy="3154038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www.safeguardingcambspeterborough.org.uk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19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Useful Professionals Resources</a:t>
            </a:r>
            <a:endParaRPr lang="en-GB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202" y="2270760"/>
            <a:ext cx="8867397" cy="3992880"/>
          </a:xfrm>
        </p:spPr>
        <p:txBody>
          <a:bodyPr>
            <a:noAutofit/>
          </a:bodyPr>
          <a:lstStyle/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SAB Leaflets and Resources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http://www.safeguardingcambspeterborough.org.uk/adults-board/about-the-adults-board/leaflets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/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Multi-</a:t>
            </a:r>
            <a:r>
              <a:rPr lang="en-GB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AgencyTraining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http://www.safeguardingcambspeterborough.org.uk/availabletraining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/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Resolving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Professional differences (Escalation) Policy-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www.safeguardingcambspeterborough.org.uk/adults-board/information-for-professionals/cpsabprocedures/adultescalation/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Practice Guidance on Pressure Ulcers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http://www.safeguardingcambspeterborough.org.uk/adults-board/information-for-professionals/pressure_ulcers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/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Working with people with hoarding </a:t>
            </a:r>
            <a:r>
              <a:rPr 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behaviours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http://www.safeguardingcambspeterborough.org.uk/adults-board/information-for-professionals/cpsabprocedures/hoarding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/</a:t>
            </a:r>
            <a:endParaRPr lang="en-GB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Support people who self-neglect-    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http://www.safeguardingcambspeterborough.org.uk/adults-board/information-for-professionals/selfneglect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/</a:t>
            </a:r>
            <a:endParaRPr lang="en-GB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www.safeguardingcambspeterborough.org.uk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517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Easy Read</a:t>
            </a:r>
            <a:endParaRPr lang="en-GB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4" descr="http://www.safeguardingcambspeterborough.org.uk/wp-content/uploads/2018/01/Safeguarding-Adults- - Internet Explorer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96" t="8015" r="32903"/>
          <a:stretch/>
        </p:blipFill>
        <p:spPr>
          <a:xfrm>
            <a:off x="4754879" y="1327150"/>
            <a:ext cx="3572257" cy="508701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www.safeguardingcambspeterborough.org.uk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573024" y="2731008"/>
            <a:ext cx="3803904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An easy read leaflet explaining Adult Safeguarding is available to print here: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www.safeguardingcambspeterborough.org.uk/wp-content/uploads/2018/01/Safeguarding-Adults-Easy-Read-Cambs-and-Pboro-v1-2018.pdf</a:t>
            </a: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5628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b="1" dirty="0">
                <a:latin typeface="Arial" panose="020B0604020202020204" pitchFamily="34" charset="0"/>
                <a:cs typeface="Arial" panose="020B0604020202020204" pitchFamily="34" charset="0"/>
              </a:rPr>
              <a:t>Resolving Professional Differences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203" y="2636739"/>
            <a:ext cx="4349730" cy="25622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www.safeguardingcambspeterborough.org.uk/adults-board/information-for-professionals/cpsabprocedures/adultescalation/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www.safeguardingcambspeterborough.org.uk</a:t>
            </a:r>
            <a:endParaRPr lang="en-GB" dirty="0"/>
          </a:p>
        </p:txBody>
      </p:sp>
      <p:pic>
        <p:nvPicPr>
          <p:cNvPr id="5" name="Picture 4"/>
          <p:cNvPicPr/>
          <p:nvPr/>
        </p:nvPicPr>
        <p:blipFill rotWithShape="1">
          <a:blip r:embed="rId3"/>
          <a:srcRect l="32782" t="13057" r="34096" b="4351"/>
          <a:stretch/>
        </p:blipFill>
        <p:spPr bwMode="auto">
          <a:xfrm>
            <a:off x="4825218" y="1800665"/>
            <a:ext cx="3348111" cy="42343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529304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Making Safeguarding Personal</a:t>
            </a:r>
            <a:endParaRPr lang="en-GB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0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principle of MSP is to support and empower each adult to make choices and have control about how they want to live their own life.  It is a shift in culture and practice in response to what is now known about what makes safeguarding more or less effective from the perspective of the adult being safeguarded.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www.safeguardingcambspeterborough.org.uk © copyright 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571626" y="5188803"/>
            <a:ext cx="72167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http://www.safeguardingcambspeterborough.org.uk/adults-board/information-for-professionals/msp/</a:t>
            </a:r>
          </a:p>
        </p:txBody>
      </p:sp>
    </p:spTree>
    <p:extLst>
      <p:ext uri="{BB962C8B-B14F-4D97-AF65-F5344CB8AC3E}">
        <p14:creationId xmlns:p14="http://schemas.microsoft.com/office/powerpoint/2010/main" val="141942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Making Safeguarding Personal- LGA</a:t>
            </a:r>
            <a:endParaRPr lang="en-GB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4" descr="Resources to support Making Safeguarding Personal | Local Government Association - Internet Explorer">
            <a:hlinkClick r:id="rId2"/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74" t="12737"/>
          <a:stretch/>
        </p:blipFill>
        <p:spPr>
          <a:xfrm>
            <a:off x="1421372" y="2110796"/>
            <a:ext cx="6015905" cy="3319976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www.safeguardingcambspeterborough.org.uk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351692" y="5860936"/>
            <a:ext cx="8693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https://www.local.gov.uk/our-support/our-improvement-offer/care-and-health-improvement/making-safeguarding-personal/resources</a:t>
            </a:r>
          </a:p>
        </p:txBody>
      </p:sp>
    </p:spTree>
    <p:extLst>
      <p:ext uri="{BB962C8B-B14F-4D97-AF65-F5344CB8AC3E}">
        <p14:creationId xmlns:p14="http://schemas.microsoft.com/office/powerpoint/2010/main" val="276397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973668"/>
            <a:ext cx="6571060" cy="416220"/>
          </a:xfrm>
        </p:spPr>
        <p:txBody>
          <a:bodyPr/>
          <a:lstStyle/>
          <a:p>
            <a:r>
              <a:rPr lang="en-GB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Multi-Agency Risk Management</a:t>
            </a:r>
            <a:endParaRPr lang="en-GB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8798" y="3557264"/>
            <a:ext cx="5884973" cy="2974125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This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guidance must only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be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used where the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adult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has the mental capacity to understand the risks posed to them,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they continue to place themselves at risk of serious harm or death, and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refuse or are unable to engage with necessary care and support services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www.safeguardingcambspeterborough.org.uk</a:t>
            </a:r>
            <a:endParaRPr lang="en-GB" dirty="0"/>
          </a:p>
        </p:txBody>
      </p:sp>
      <p:pic>
        <p:nvPicPr>
          <p:cNvPr id="7" name="Picture 6" descr="http://www.safeguardingcambspeterborough.org.uk/wp-content/uploads/2019/04/Multi-agency-Risk-Ma - Internet Explor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38" t="14850" r="33385" b="1714"/>
          <a:stretch/>
        </p:blipFill>
        <p:spPr>
          <a:xfrm>
            <a:off x="6051609" y="3186709"/>
            <a:ext cx="2771336" cy="351278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0" y="2272421"/>
            <a:ext cx="88907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Multi-Agency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Risk Management Guidance document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sets out a co-ordinated, multi-agency response designed to protect adults deemed most at risk to ensure that any significant issues raised are appropriately addressed. </a:t>
            </a:r>
          </a:p>
        </p:txBody>
      </p:sp>
    </p:spTree>
    <p:extLst>
      <p:ext uri="{BB962C8B-B14F-4D97-AF65-F5344CB8AC3E}">
        <p14:creationId xmlns:p14="http://schemas.microsoft.com/office/powerpoint/2010/main" val="429396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422" y="388070"/>
            <a:ext cx="6969488" cy="706964"/>
          </a:xfrm>
        </p:spPr>
        <p:txBody>
          <a:bodyPr/>
          <a:lstStyle/>
          <a:p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Self-Neglect Resource Pack</a:t>
            </a:r>
            <a:endParaRPr lang="en-GB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www.safeguardingcambspeterborough.org.uk</a:t>
            </a:r>
            <a:endParaRPr lang="en-GB" dirty="0"/>
          </a:p>
        </p:txBody>
      </p:sp>
      <p:pic>
        <p:nvPicPr>
          <p:cNvPr id="7" name="Picture 6" descr="Support People who Self-Neglect – Cambridgeshire &amp; Peterborough Safeguarding Boards - Internet Explorer">
            <a:hlinkClick r:id="rId2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3" t="18922" r="12501" b="9349"/>
          <a:stretch/>
        </p:blipFill>
        <p:spPr>
          <a:xfrm>
            <a:off x="3409882" y="1706619"/>
            <a:ext cx="5734118" cy="37094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4203" y="5932269"/>
            <a:ext cx="86656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http://www.safeguardingcambspeterborough.org.uk/adults-board/information-for-professionals/selfneglect/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5422" y="2326963"/>
            <a:ext cx="31144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Leaflets and Posters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Multi-Agency Policies and Procedures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Protocol for dealing with Hoarding Behaviours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Guidance for health and care professionals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resentations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Resources from SCIE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9847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25" y="854822"/>
            <a:ext cx="6571060" cy="706964"/>
          </a:xfrm>
        </p:spPr>
        <p:txBody>
          <a:bodyPr/>
          <a:lstStyle/>
          <a:p>
            <a:r>
              <a:rPr lang="en-GB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Clutter Image Rating Scale</a:t>
            </a:r>
            <a:r>
              <a:rPr lang="en-GB" sz="2800" dirty="0">
                <a:cs typeface="Arial" panose="020B0604020202020204" pitchFamily="34" charset="0"/>
              </a:rPr>
              <a:t/>
            </a:r>
            <a:br>
              <a:rPr lang="en-GB" sz="2800" dirty="0">
                <a:cs typeface="Arial" panose="020B0604020202020204" pitchFamily="34" charset="0"/>
              </a:rPr>
            </a:b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68344" y="6250431"/>
            <a:ext cx="8814815" cy="3383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https://hoardingdisordersuk.org/wp-content/uploads/2014/01/clutter-image-ratings.pdf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www.safeguardingcambspeterborough.org.uk</a:t>
            </a:r>
            <a:endParaRPr lang="en-GB" dirty="0"/>
          </a:p>
        </p:txBody>
      </p:sp>
      <p:pic>
        <p:nvPicPr>
          <p:cNvPr id="5" name="Picture 4" descr="https://hoardingdisordersuk.org/wp-content/uploads/2014/01/clutter-image-ratings.pdf - Internet Explore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00" t="14273" r="22000" b="4490"/>
          <a:stretch/>
        </p:blipFill>
        <p:spPr>
          <a:xfrm>
            <a:off x="2400585" y="1377468"/>
            <a:ext cx="6582574" cy="4862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14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 171109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dult [Read-Only]" id="{9CB5D550-0D24-4A58-A6BF-AB5BAFA53B4E}" vid="{6FBA6DD1-4684-401A-A592-C1E0A57DF83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SAPB</Template>
  <TotalTime>2578</TotalTime>
  <Words>492</Words>
  <Application>Microsoft Office PowerPoint</Application>
  <PresentationFormat>On-screen Show (4:3)</PresentationFormat>
  <Paragraphs>90</Paragraphs>
  <Slides>18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Century Gothic</vt:lpstr>
      <vt:lpstr>Wingdings</vt:lpstr>
      <vt:lpstr>Wingdings 3</vt:lpstr>
      <vt:lpstr>Theme 171109</vt:lpstr>
      <vt:lpstr>   Adult Safeguarding       Partnership Tool Box  </vt:lpstr>
      <vt:lpstr>Useful Professionals Resources</vt:lpstr>
      <vt:lpstr>Easy Read</vt:lpstr>
      <vt:lpstr>Resolving Professional Differences</vt:lpstr>
      <vt:lpstr>Making Safeguarding Personal</vt:lpstr>
      <vt:lpstr>Making Safeguarding Personal- LGA</vt:lpstr>
      <vt:lpstr>Multi-Agency Risk Management</vt:lpstr>
      <vt:lpstr>Self-Neglect Resource Pack</vt:lpstr>
      <vt:lpstr>Clutter Image Rating Scale </vt:lpstr>
      <vt:lpstr>Pressure Ulcer Guidance</vt:lpstr>
      <vt:lpstr>Mental Capacity Act (2005)</vt:lpstr>
      <vt:lpstr>PowerPoint Presentation</vt:lpstr>
      <vt:lpstr>Stop Suicide Campaign</vt:lpstr>
      <vt:lpstr>Online Safety</vt:lpstr>
      <vt:lpstr>Scams</vt:lpstr>
      <vt:lpstr>     Domestic Violence Referrals </vt:lpstr>
      <vt:lpstr>Free E Learning</vt:lpstr>
      <vt:lpstr>Our website is now in 104 languages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Patient Rebecca</dc:creator>
  <cp:lastModifiedBy>Procter Joanne</cp:lastModifiedBy>
  <cp:revision>135</cp:revision>
  <cp:lastPrinted>2019-03-06T12:19:49Z</cp:lastPrinted>
  <dcterms:created xsi:type="dcterms:W3CDTF">2017-10-18T15:07:31Z</dcterms:created>
  <dcterms:modified xsi:type="dcterms:W3CDTF">2020-03-30T15:14:40Z</dcterms:modified>
</cp:coreProperties>
</file>