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652" r:id="rId5"/>
    <p:sldId id="657" r:id="rId6"/>
    <p:sldId id="656" r:id="rId7"/>
    <p:sldId id="658" r:id="rId8"/>
    <p:sldId id="588" r:id="rId9"/>
    <p:sldId id="707" r:id="rId10"/>
    <p:sldId id="590" r:id="rId11"/>
    <p:sldId id="708" r:id="rId12"/>
    <p:sldId id="694" r:id="rId13"/>
    <p:sldId id="683" r:id="rId14"/>
    <p:sldId id="684" r:id="rId15"/>
    <p:sldId id="685" r:id="rId16"/>
    <p:sldId id="686" r:id="rId17"/>
    <p:sldId id="687" r:id="rId18"/>
    <p:sldId id="597" r:id="rId19"/>
    <p:sldId id="689" r:id="rId20"/>
    <p:sldId id="691" r:id="rId21"/>
    <p:sldId id="688" r:id="rId22"/>
    <p:sldId id="596" r:id="rId23"/>
    <p:sldId id="677" r:id="rId24"/>
    <p:sldId id="679" r:id="rId25"/>
    <p:sldId id="660" r:id="rId26"/>
    <p:sldId id="693" r:id="rId27"/>
    <p:sldId id="709" r:id="rId28"/>
    <p:sldId id="710" r:id="rId29"/>
  </p:sldIdLst>
  <p:sldSz cx="9144000" cy="5715000" type="screen16x10"/>
  <p:notesSz cx="6858000" cy="9144000"/>
  <p:embeddedFontLst>
    <p:embeddedFont>
      <p:font typeface="Times" panose="02020603050405020304" pitchFamily="18" charset="0"/>
      <p:regular r:id="rId32"/>
      <p:bold r:id="rId33"/>
      <p:italic r:id="rId34"/>
      <p:boldItalic r:id="rId35"/>
    </p:embeddedFont>
    <p:embeddedFont>
      <p:font typeface="MS PGothic" panose="020B0600070205080204" pitchFamily="34" charset="-128"/>
      <p:regular r:id="rId36"/>
    </p:embeddedFont>
    <p:embeddedFont>
      <p:font typeface="Wingdings 3" panose="05040102010807070707" pitchFamily="18" charset="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S PGothic" panose="020B0600070205080204" pitchFamily="34" charset="-128"/>
      <p:regular r:id="rId36"/>
    </p:embeddedFont>
  </p:embeddedFontLst>
  <p:custShowLst>
    <p:custShow name="Recognition assessment" id="0">
      <p:sldLst/>
    </p:custShow>
    <p:custShow name="Course admin" id="1">
      <p:sldLst/>
    </p:custShow>
    <p:custShow name="Role of the first aider" id="2">
      <p:sldLst/>
    </p:custShow>
    <p:custShow name="Primary survey" id="3">
      <p:sldLst/>
    </p:custShow>
    <p:custShow name="Unresponsive breathing" id="4">
      <p:sldLst/>
    </p:custShow>
    <p:custShow name="Shock" id="5">
      <p:sldLst/>
    </p:custShow>
    <p:custShow name="Fainting" id="6">
      <p:sldLst/>
    </p:custShow>
    <p:custShow name="Burns" id="7">
      <p:sldLst/>
    </p:custShow>
    <p:custShow name="Poisoning" id="8">
      <p:sldLst/>
    </p:custShow>
    <p:custShow name="Eye Injury" id="9">
      <p:sldLst/>
    </p:custShow>
    <p:custShow name="Bleeding" id="10">
      <p:sldLst/>
    </p:custShow>
    <p:custShow name="Choking" id="11">
      <p:sldLst/>
    </p:custShow>
    <p:custShow name="Asthma" id="12">
      <p:sldLst/>
    </p:custShow>
    <p:custShow name="Low blood sugar" id="13">
      <p:sldLst/>
    </p:custShow>
    <p:custShow name="Allergic reaction" id="14">
      <p:sldLst/>
    </p:custShow>
    <p:custShow name="Hyperventilation" id="15">
      <p:sldLst/>
    </p:custShow>
    <p:custShow name="Stroke" id="16">
      <p:sldLst/>
    </p:custShow>
    <p:custShow name="Head injury" id="17">
      <p:sldLst/>
    </p:custShow>
    <p:custShow name="Seizure" id="18">
      <p:sldLst/>
    </p:custShow>
    <p:custShow name="Bone, muscle, joint and Spine" id="19">
      <p:sldLst/>
    </p:custShow>
    <p:custShow name="Chest pian" id="20">
      <p:sldLst/>
    </p:custShow>
    <p:custShow name="Unresponsive not breathing" id="21">
      <p:sldLst/>
    </p:custShow>
    <p:custShow name="Heat and cold" id="22">
      <p:sldLst/>
    </p:custShow>
  </p:custShowLst>
  <p:defaultTextStyle>
    <a:defPPr>
      <a:defRPr lang="en-US"/>
    </a:defPPr>
    <a:lvl1pPr marL="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Walsh2" initials="JW" lastIdx="1" clrIdx="0">
    <p:extLst>
      <p:ext uri="{19B8F6BF-5375-455C-9EA6-DF929625EA0E}">
        <p15:presenceInfo xmlns:p15="http://schemas.microsoft.com/office/powerpoint/2012/main" userId="S::Jodie.Walsh2@sja.org.uk::8f656482-1ee0-4981-a154-9528d7227717" providerId="AD"/>
      </p:ext>
    </p:extLst>
  </p:cmAuthor>
  <p:cmAuthor id="2" name="Elsa Stuart" initials="ES" lastIdx="8" clrIdx="1">
    <p:extLst>
      <p:ext uri="{19B8F6BF-5375-455C-9EA6-DF929625EA0E}">
        <p15:presenceInfo xmlns:p15="http://schemas.microsoft.com/office/powerpoint/2012/main" userId="S::Elsa.Stuart@sja.org.uk::1036faa4-45e7-40bb-895e-6c47aba8630b" providerId="AD"/>
      </p:ext>
    </p:extLst>
  </p:cmAuthor>
  <p:cmAuthor id="3" name="Justine Wilson" initials="JW" lastIdx="3" clrIdx="2">
    <p:extLst>
      <p:ext uri="{19B8F6BF-5375-455C-9EA6-DF929625EA0E}">
        <p15:presenceInfo xmlns:p15="http://schemas.microsoft.com/office/powerpoint/2012/main" userId="S::Justine.Wilson@sja.org.uk::cd635167-bbd3-4a7f-9fa7-49f7026615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009F4D"/>
    <a:srgbClr val="00AC58"/>
    <a:srgbClr val="A9AAAD"/>
    <a:srgbClr val="E1E000"/>
    <a:srgbClr val="8D8E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BD301-3E97-174F-7C47-8B9F90905822}" v="2" dt="2019-10-21T11:11:23.8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104" y="120"/>
      </p:cViewPr>
      <p:guideLst>
        <p:guide orient="horz" pos="2382"/>
        <p:guide pos="3367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46B6-084C-4935-A06D-FAEC1EF33182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490F-72A2-4B89-9ACA-84EE23168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82F6-ED0E-4BED-A21E-1F635A7CCD86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0C943-89BF-4FF3-9CC5-52B2ED010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Please ensure all students are not likely to be adversely affected by contents of this topic. There are scenes of bleeding and injury within the resources.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84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RICE to help remember this – Rest, Ice, Comfort, Elevate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10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/>
              <a:t>BONE- closed and open fracture </a:t>
            </a:r>
          </a:p>
          <a:p>
            <a:r>
              <a:rPr lang="en-GB" sz="1000"/>
              <a:t>JOINT- Sprain (ligaments inside joint), dislocation</a:t>
            </a:r>
          </a:p>
          <a:p>
            <a:r>
              <a:rPr lang="en-GB" sz="1000"/>
              <a:t>MUSCLE-Strain , knee injury, bruises,, shin splints (although also tendons and bone tissue affected)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283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/>
              <a:t>Fractures: </a:t>
            </a:r>
          </a:p>
          <a:p>
            <a:endParaRPr lang="en-GB" sz="1400"/>
          </a:p>
          <a:p>
            <a:r>
              <a:rPr lang="en-GB" sz="1400"/>
              <a:t>Elderly – bones more fragile (falls etc) </a:t>
            </a:r>
          </a:p>
          <a:p>
            <a:r>
              <a:rPr lang="en-GB" sz="1400"/>
              <a:t>Sports – </a:t>
            </a:r>
          </a:p>
          <a:p>
            <a:r>
              <a:rPr lang="en-GB" sz="1400"/>
              <a:t>Impact injuries – RTA </a:t>
            </a:r>
          </a:p>
          <a:p>
            <a:r>
              <a:rPr lang="en-GB" sz="1400"/>
              <a:t>Etc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637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Once skeleton has been formed students have some labels in a pack </a:t>
            </a:r>
          </a:p>
          <a:p>
            <a:r>
              <a:rPr lang="en-GB"/>
              <a:t>Blue labels are bones and red labels are muscles – basic anatomy- can groups work together and name some of the bones and muscles that form human anatomy. </a:t>
            </a:r>
          </a:p>
          <a:p>
            <a:r>
              <a:rPr lang="en-GB"/>
              <a:t>Peer assess other groups work to compare and share.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643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RICE to help remember this – Rest, Ice, Comfort, Elevate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0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Ans: Ligament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3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latin typeface="Times"/>
                <a:ea typeface="MS PGothic"/>
                <a:cs typeface="Times"/>
              </a:rPr>
              <a:t>Other option is printable skeleton - Once skeleton has been formed students have some labels in a pack </a:t>
            </a:r>
            <a:endParaRPr lang="en-GB"/>
          </a:p>
          <a:p>
            <a:r>
              <a:rPr lang="en-GB"/>
              <a:t>Blue labels are bones and red labels are muscles – basic anatomy- can groups work together and name some of the bones and muscles that form human anatomy. </a:t>
            </a:r>
          </a:p>
          <a:p>
            <a:r>
              <a:rPr lang="en-GB"/>
              <a:t>Peer assess other groups work to compare and share.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37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peer check from sheet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13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S and C put a post it of muscle on area if student can name muscles as well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5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S and C put a post it of muscle on area if student can name muscles as well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48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Once skeleton has been formed students have some labels in a pack </a:t>
            </a:r>
          </a:p>
          <a:p>
            <a:r>
              <a:rPr lang="en-GB"/>
              <a:t>Blue labels are bones and red labels are muscles – basic anatomy- can groups work together and name some of the bones and muscles that form human anatomy. </a:t>
            </a:r>
          </a:p>
          <a:p>
            <a:r>
              <a:rPr lang="en-GB"/>
              <a:t>Peer assess other groups work to compare and share.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32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Help to remember STRAIN = T for tendon!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0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Warning – ensure students are not affected by scenes of injury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75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&amp; 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66C60-6C34-4596-98B7-F2465D9F23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9E706-3D6E-4B8D-82F2-37B52804E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1029941"/>
            <a:ext cx="2979330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59F5-06F4-4AE1-A647-FEA79B07EB90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23F48A9-913C-48C5-BD1C-E7584B578CCF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 descr="SJA logo on angled slice.psd">
              <a:extLst>
                <a:ext uri="{FF2B5EF4-FFF2-40B4-BE49-F238E27FC236}">
                  <a16:creationId xmlns:a16="http://schemas.microsoft.com/office/drawing/2014/main" id="{ED1874F0-255D-4745-8C32-66E1AD2E60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8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s and sympt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Subject name 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2909551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BBB8CC-C46E-4781-B416-BA04D21531DB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4941885" y="1365174"/>
            <a:ext cx="3369608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8D8E8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What to look for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3852CBF-8D19-4B6E-BF08-B5686BB2B5E4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41886" y="1927327"/>
            <a:ext cx="3369608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The key things to look for: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D62916-AA12-4388-BC96-5140E6820C2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955858" y="2926908"/>
            <a:ext cx="3369413" cy="1835936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372207" indent="-372207">
              <a:buClr>
                <a:srgbClr val="007A53"/>
              </a:buClr>
              <a:buFont typeface="+mj-lt"/>
              <a:buAutoNum type="arabicPeriod"/>
              <a:def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Arial (heading)"/>
              </a:defRPr>
            </a:lvl1pPr>
          </a:lstStyle>
          <a:p>
            <a:pPr lvl="0"/>
            <a:r>
              <a:rPr lang="en-US"/>
              <a:t>Type what to look for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87B9CC-E881-4B22-8933-57C8AAE1A496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6031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Activ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6" y="1365174"/>
            <a:ext cx="7984000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Types of X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6" y="1927325"/>
            <a:ext cx="7984000" cy="454096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Which pictures show X?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6F7402E-F357-49DE-8D00-942661D6AE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8112" y="2461326"/>
            <a:ext cx="2401098" cy="1324383"/>
            <a:chOff x="488" y="3043"/>
            <a:chExt cx="1768" cy="110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1834651-9F5A-4579-9288-48F41E1C5BD8}"/>
                </a:ext>
              </a:extLst>
            </p:cNvPr>
            <p:cNvSpPr>
              <a:spLocks noChangeAspect="1" noTextEdit="1"/>
            </p:cNvSpPr>
            <p:nvPr userDrawn="1"/>
          </p:nvSpPr>
          <p:spPr bwMode="auto">
            <a:xfrm>
              <a:off x="488" y="3043"/>
              <a:ext cx="1768" cy="1104"/>
            </a:xfrm>
            <a:prstGeom prst="rect">
              <a:avLst/>
            </a:prstGeom>
            <a:noFill/>
            <a:ln w="28575" cap="flat" cmpd="sng" algn="ctr">
              <a:solidFill>
                <a:srgbClr val="007A5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AD0204EA-B1E8-4BB3-A8C8-F8C7797BAC7B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2459441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FE2403E-29E9-4759-B844-59397F7B4865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74811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14F5710B-F108-4DC4-97D9-99229382E170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739053F-35CF-46ED-B899-5DA9AC699BB3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6070152" y="2459441"/>
            <a:ext cx="2576594" cy="2229369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1300" b="1" i="0" baseline="0">
                <a:solidFill>
                  <a:srgbClr val="007A53"/>
                </a:solidFill>
              </a:defRPr>
            </a:lvl1pPr>
          </a:lstStyle>
          <a:p>
            <a:pPr lvl="0"/>
            <a:r>
              <a:rPr lang="en-US"/>
              <a:t>Important notes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EC7486-7440-4E90-9214-9A44C73CDC7A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7CD24D-02DE-4476-BB5F-49833B084EE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47713" y="2459038"/>
            <a:ext cx="2401887" cy="13255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5FF58FC1-7288-49F1-B149-304A82F7B56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453803" y="2475636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B8B47B0-D796-4282-B048-F16CF0A6E8F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47713" y="386221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A44C82F-5FA0-449A-8C29-FFDA5ED6AD3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408932" y="389786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6B1CBA00-912F-43C8-BDA9-83905FE6C0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19341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877095"/>
            <a:ext cx="3990975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877095"/>
            <a:ext cx="3992562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F811B52-03C6-4609-9F53-21C76F58E0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225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37812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chemeClr val="tx2"/>
          </a:solidFill>
        </p:spPr>
        <p:txBody>
          <a:bodyPr lIns="104287" tIns="52144" rIns="104287" bIns="52144"/>
          <a:lstStyle>
            <a:lvl1pPr>
              <a:defRPr sz="332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9" y="1064926"/>
            <a:ext cx="3865718" cy="3713451"/>
          </a:xfrm>
          <a:prstGeom prst="rect">
            <a:avLst/>
          </a:prstGeom>
        </p:spPr>
        <p:txBody>
          <a:bodyPr lIns="104287" tIns="52144" rIns="104287" bIns="52144"/>
          <a:lstStyle>
            <a:lvl1pPr marL="0" indent="0">
              <a:tabLst>
                <a:tab pos="406690" algn="l"/>
              </a:tabLst>
              <a:defRPr sz="2721">
                <a:solidFill>
                  <a:srgbClr val="009F4D"/>
                </a:solidFill>
              </a:defRPr>
            </a:lvl1pPr>
            <a:lvl2pPr marL="271126" indent="-271126"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506" indent="-345506">
              <a:defRPr sz="2116">
                <a:solidFill>
                  <a:schemeClr val="tx1"/>
                </a:solidFill>
              </a:defRPr>
            </a:lvl3pPr>
            <a:lvl4pPr marL="345506" indent="-345506">
              <a:defRPr sz="2116">
                <a:solidFill>
                  <a:schemeClr val="tx1"/>
                </a:solidFill>
              </a:defRPr>
            </a:lvl4pPr>
            <a:lvl5pPr marL="345506" indent="-345506">
              <a:defRPr sz="211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71126" lvl="1" indent="-271126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71126" lvl="1" indent="-271126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54EA8A-7573-4F46-839D-7F4C0A0427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93557" y="1072178"/>
            <a:ext cx="3874469" cy="3706198"/>
          </a:xfrm>
          <a:prstGeom prst="rect">
            <a:avLst/>
          </a:prstGeom>
        </p:spPr>
        <p:txBody>
          <a:bodyPr/>
          <a:lstStyle>
            <a:lvl1pPr marL="0" indent="0">
              <a:defRPr lang="en-US" sz="2721" b="1" kern="1200" dirty="0" smtClean="0">
                <a:solidFill>
                  <a:srgbClr val="009F4D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271126" indent="-271126"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506" indent="-345506">
              <a:defRPr/>
            </a:lvl3pPr>
            <a:lvl4pPr marL="345506" indent="-345506">
              <a:defRPr/>
            </a:lvl4pPr>
            <a:lvl5pPr marL="345506" indent="-345506">
              <a:defRPr/>
            </a:lvl5pPr>
          </a:lstStyle>
          <a:p>
            <a:pPr marL="0" lvl="0" indent="0" algn="l" rtl="0" eaLnBrk="0" fontAlgn="base" hangingPunct="0">
              <a:spcBef>
                <a:spcPct val="20000"/>
              </a:spcBef>
              <a:spcAft>
                <a:spcPct val="20000"/>
              </a:spcAft>
              <a:tabLst>
                <a:tab pos="406690" algn="l"/>
              </a:tabLst>
            </a:pPr>
            <a:r>
              <a:rPr lang="en-US"/>
              <a:t>Click to edit Master text styles</a:t>
            </a:r>
          </a:p>
          <a:p>
            <a:pPr marL="271126" lvl="1" indent="-271126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71126" lvl="1" indent="-271126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3606D9-D7F1-44DA-980A-71969BA646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9787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chemeClr val="tx2"/>
          </a:solidFill>
        </p:spPr>
        <p:txBody>
          <a:bodyPr lIns="104287" tIns="52144" rIns="104287" bIns="52144"/>
          <a:lstStyle>
            <a:lvl1pPr>
              <a:defRPr sz="332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9" y="1064926"/>
            <a:ext cx="8208963" cy="371345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721">
                <a:solidFill>
                  <a:srgbClr val="009F4D"/>
                </a:solidFill>
              </a:defRPr>
            </a:lvl1pPr>
            <a:lvl2pPr marL="345506" indent="-345506"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506" indent="-345506">
              <a:defRPr sz="2116">
                <a:solidFill>
                  <a:schemeClr val="tx1"/>
                </a:solidFill>
              </a:defRPr>
            </a:lvl3pPr>
            <a:lvl4pPr marL="345506" indent="-345506">
              <a:defRPr sz="2116">
                <a:solidFill>
                  <a:schemeClr val="tx1"/>
                </a:solidFill>
              </a:defRPr>
            </a:lvl4pPr>
            <a:lvl5pPr marL="345506" indent="-345506">
              <a:defRPr sz="211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71126" lvl="1" indent="-271126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71126" lvl="1" indent="-271126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53E67C8-2634-4518-BA79-D74E282D1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8295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3453ADD-6F89-4E49-A48A-0AF14ACBF5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850855-BE95-4F7A-A1A9-2D5FF72B2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1290" y="5215924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883C9-736E-4178-A40A-53DFC7A1317C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  <a:noFill/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92E65848-7A44-40E6-B4E0-1FEA493D3BC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 descr="SJA logo on angled slice.psd">
              <a:extLst>
                <a:ext uri="{FF2B5EF4-FFF2-40B4-BE49-F238E27FC236}">
                  <a16:creationId xmlns:a16="http://schemas.microsoft.com/office/drawing/2014/main" id="{FEC7218D-6FE3-4890-BE9C-C90C43E47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331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marR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KS2 – Bites and Stings</a:t>
            </a:r>
          </a:p>
        </p:txBody>
      </p:sp>
    </p:spTree>
    <p:extLst>
      <p:ext uri="{BB962C8B-B14F-4D97-AF65-F5344CB8AC3E}">
        <p14:creationId xmlns:p14="http://schemas.microsoft.com/office/powerpoint/2010/main" val="229927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Bites and Stings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648BE5-7FB0-43C3-9796-11EDEC3B12D4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2542100" y="2498523"/>
            <a:ext cx="4246627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1EAB9-84D2-4471-97AE-F407342A10D6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662749" y="1365174"/>
            <a:ext cx="7575409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14" name="Content Placeholder 4"/>
          <p:cNvSpPr>
            <a:spLocks noGrp="1" noChangeAspect="1"/>
          </p:cNvSpPr>
          <p:nvPr>
            <p:ph idx="11" hasCustomPrompt="1"/>
          </p:nvPr>
        </p:nvSpPr>
        <p:spPr>
          <a:xfrm>
            <a:off x="662749" y="1927327"/>
            <a:ext cx="7575409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6" name="Content Placeholder 4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2966329"/>
            <a:ext cx="7575409" cy="1813489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C77F52-EA64-4F9F-A703-22B619BAB782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Bites and Stings</a:t>
            </a:r>
          </a:p>
        </p:txBody>
      </p:sp>
    </p:spTree>
    <p:extLst>
      <p:ext uri="{BB962C8B-B14F-4D97-AF65-F5344CB8AC3E}">
        <p14:creationId xmlns:p14="http://schemas.microsoft.com/office/powerpoint/2010/main" val="4026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po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526120" y="1263234"/>
            <a:ext cx="7658273" cy="347461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Bites and Stings</a:t>
            </a:r>
          </a:p>
        </p:txBody>
      </p:sp>
    </p:spTree>
    <p:extLst>
      <p:ext uri="{BB962C8B-B14F-4D97-AF65-F5344CB8AC3E}">
        <p14:creationId xmlns:p14="http://schemas.microsoft.com/office/powerpoint/2010/main" val="20953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662749" y="2966329"/>
            <a:ext cx="4072215" cy="165605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23614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, 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6"/>
            <a:ext cx="4072215" cy="2695055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7608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AB529AEC-B140-41B5-99C9-C20BB38DFB18}"/>
              </a:ext>
            </a:extLst>
          </p:cNvPr>
          <p:cNvSpPr>
            <a:spLocks noGrp="1" noChangeAspect="1"/>
          </p:cNvSpPr>
          <p:nvPr>
            <p:ph type="media" sz="quarter" idx="11"/>
          </p:nvPr>
        </p:nvSpPr>
        <p:spPr>
          <a:xfrm>
            <a:off x="1192744" y="1604946"/>
            <a:ext cx="7059629" cy="2714230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/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66E2EB-9E5A-48A6-8A93-3E0F209F4C0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marR="0" indent="0" algn="ctr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39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JA WPT Training PPT background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5471326"/>
            <a:ext cx="9144000" cy="2436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0DC2E5-E07A-4039-BD24-0A8EFE96CA72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CD9A38E-3BE2-45AF-8089-DF43E9D5FCD4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6" name="Picture 5" descr="SJA logo on angled slice.psd">
              <a:extLst>
                <a:ext uri="{FF2B5EF4-FFF2-40B4-BE49-F238E27FC236}">
                  <a16:creationId xmlns:a16="http://schemas.microsoft.com/office/drawing/2014/main" id="{2A81C694-6073-4BCA-A9CA-E06023B01E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22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3" r:id="rId3"/>
    <p:sldLayoutId id="2147483662" r:id="rId4"/>
    <p:sldLayoutId id="2147483661" r:id="rId5"/>
    <p:sldLayoutId id="2147483657" r:id="rId6"/>
    <p:sldLayoutId id="2147483655" r:id="rId7"/>
    <p:sldLayoutId id="2147483664" r:id="rId8"/>
    <p:sldLayoutId id="2147483658" r:id="rId9"/>
    <p:sldLayoutId id="2147483659" r:id="rId10"/>
    <p:sldLayoutId id="2147483660" r:id="rId11"/>
    <p:sldLayoutId id="2147483665" r:id="rId12"/>
    <p:sldLayoutId id="2147483666" r:id="rId13"/>
    <p:sldLayoutId id="214748366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744413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46538" indent="-146538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381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77529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5647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136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42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549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3755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2207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441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62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882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103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239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544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7652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v8vlXgGXw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8836A6-B552-453B-B706-A0B7D05E2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" b="5444"/>
          <a:stretch>
            <a:fillRect/>
          </a:stretch>
        </p:blipFill>
        <p:spPr>
          <a:xfrm>
            <a:off x="304799" y="213643"/>
            <a:ext cx="8508411" cy="50577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C409-3CCA-48BD-87D2-FE46540C4D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30791" y="719978"/>
            <a:ext cx="4208708" cy="551146"/>
          </a:xfrm>
        </p:spPr>
        <p:txBody>
          <a:bodyPr/>
          <a:lstStyle/>
          <a:p>
            <a:r>
              <a:rPr lang="en-GB"/>
              <a:t>Bone, muscle and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5BCAE5-1806-4094-A638-0EBE5B157E3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0790" y="1271124"/>
            <a:ext cx="2951286" cy="551146"/>
          </a:xfrm>
        </p:spPr>
        <p:txBody>
          <a:bodyPr/>
          <a:lstStyle/>
          <a:p>
            <a:r>
              <a:rPr lang="en-GB"/>
              <a:t>joint injuries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2529E-DDBE-4997-AFC3-40C93B1F5F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KS4 – Bone, muscle and joint injuries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1E208C-0A75-4782-AB9C-099320769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09DAC8D-0AE5-4572-A257-1C765C7D0E5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9" name="Picture 8" descr="SJA logo on angled slice.psd">
              <a:extLst>
                <a:ext uri="{FF2B5EF4-FFF2-40B4-BE49-F238E27FC236}">
                  <a16:creationId xmlns:a16="http://schemas.microsoft.com/office/drawing/2014/main" id="{5B66C161-FC80-495E-972D-727D2D58C7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999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CE910-AC34-4AC3-A3E9-66A63B096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3414624" cy="551146"/>
          </a:xfrm>
        </p:spPr>
        <p:txBody>
          <a:bodyPr/>
          <a:lstStyle/>
          <a:p>
            <a:r>
              <a:rPr lang="en-GB"/>
              <a:t>Broken bones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A57B8-6FF1-4EEB-82E8-495DED30E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DF491-F843-420D-94F9-4E4E2BCCA723}"/>
              </a:ext>
            </a:extLst>
          </p:cNvPr>
          <p:cNvSpPr/>
          <p:nvPr/>
        </p:nvSpPr>
        <p:spPr>
          <a:xfrm>
            <a:off x="0" y="105522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/>
              <a:t>Broken bones are also called fractures.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C0E63-EA44-46F1-A9C8-F9ADDCBD3647}"/>
              </a:ext>
            </a:extLst>
          </p:cNvPr>
          <p:cNvSpPr/>
          <p:nvPr/>
        </p:nvSpPr>
        <p:spPr>
          <a:xfrm>
            <a:off x="365735" y="1686968"/>
            <a:ext cx="4663466" cy="3865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2000" b="1"/>
              <a:t>Recognition:</a:t>
            </a:r>
            <a:endParaRPr lang="en-US" sz="2000" b="1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/>
              <a:t>Deformity, swelling and bruising at the site of injury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/>
              <a:t>Pain and difficulty moving injured part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US" sz="2000" b="1"/>
              <a:t>There may be: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/>
              <a:t>Bending and/or shortening of limb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/>
              <a:t>A wound where the broken bone can be seen</a:t>
            </a:r>
          </a:p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endParaRPr lang="en-US" sz="1600" b="1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96FF03-8A32-4531-8D6D-FA41963F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"/>
          <a:stretch/>
        </p:blipFill>
        <p:spPr bwMode="auto">
          <a:xfrm>
            <a:off x="6221086" y="1775200"/>
            <a:ext cx="2060408" cy="268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EADAF-392B-4AC0-B10C-F622211920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5193554" cy="551146"/>
          </a:xfrm>
        </p:spPr>
        <p:txBody>
          <a:bodyPr/>
          <a:lstStyle/>
          <a:p>
            <a:r>
              <a:rPr lang="en-GB"/>
              <a:t>Types of fracture   A47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C26EC-ADA0-482C-91EB-06F55D9DF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92CE1E-83F1-4C11-A684-2FAD580FB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1629" y="1258540"/>
            <a:ext cx="2604496" cy="3118803"/>
            <a:chOff x="491629" y="1258540"/>
            <a:chExt cx="2604496" cy="31188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FDD214-28D3-4F28-B4D1-37373A10E031}"/>
                </a:ext>
              </a:extLst>
            </p:cNvPr>
            <p:cNvSpPr/>
            <p:nvPr/>
          </p:nvSpPr>
          <p:spPr>
            <a:xfrm>
              <a:off x="491630" y="1258540"/>
              <a:ext cx="2604495" cy="3118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88"/>
                </a:spcAft>
                <a:buClr>
                  <a:schemeClr val="tx2"/>
                </a:buClr>
                <a:buSzPct val="100000"/>
              </a:pPr>
              <a:r>
                <a:rPr lang="en-GB" sz="2000" b="1" dirty="0"/>
                <a:t>Closed fracture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 dirty="0"/>
                <a:t>Skin around the fracture is intact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 dirty="0"/>
                <a:t>Bones may be unstable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 dirty="0"/>
                <a:t>There may be internal bleeding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 dirty="0"/>
                <a:t>Casualty may develop shock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89AC-ABFF-4996-92CA-DF9B8A1469C4}"/>
                </a:ext>
              </a:extLst>
            </p:cNvPr>
            <p:cNvSpPr/>
            <p:nvPr/>
          </p:nvSpPr>
          <p:spPr>
            <a:xfrm>
              <a:off x="491629" y="1274582"/>
              <a:ext cx="2604495" cy="3054682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03A1579-ABE4-4113-A361-CB5EDFDB9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85" y="1339620"/>
            <a:ext cx="3383142" cy="32784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2804DC0-7807-42DC-8B30-A5D1844A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03439" y="1563339"/>
            <a:ext cx="2623627" cy="3426579"/>
            <a:chOff x="6203439" y="1274582"/>
            <a:chExt cx="2623627" cy="342657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44483A-5250-4555-82B7-6943D187FBBF}"/>
                </a:ext>
              </a:extLst>
            </p:cNvPr>
            <p:cNvSpPr/>
            <p:nvPr/>
          </p:nvSpPr>
          <p:spPr>
            <a:xfrm>
              <a:off x="6222570" y="1274582"/>
              <a:ext cx="2604496" cy="3054682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4794A6-F3F7-4FD3-9ADE-8F56773985D2}"/>
                </a:ext>
              </a:extLst>
            </p:cNvPr>
            <p:cNvSpPr/>
            <p:nvPr/>
          </p:nvSpPr>
          <p:spPr>
            <a:xfrm>
              <a:off x="6203439" y="1274582"/>
              <a:ext cx="2604495" cy="3426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88"/>
                </a:spcAft>
                <a:buClr>
                  <a:schemeClr val="tx2"/>
                </a:buClr>
                <a:buSzPct val="100000"/>
              </a:pPr>
              <a:r>
                <a:rPr lang="en-GB" sz="2000" b="1"/>
                <a:t>Open fracture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Broken end of the bone may pierce through the skin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There may be a wound at the fracture site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There is a risk of infection</a:t>
              </a:r>
            </a:p>
            <a:p>
              <a:pPr>
                <a:spcAft>
                  <a:spcPts val="488"/>
                </a:spcAft>
                <a:buClr>
                  <a:schemeClr val="tx2"/>
                </a:buClr>
                <a:buSzPct val="100000"/>
              </a:pPr>
              <a:endParaRPr 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21478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9C289-BC65-44F8-B147-93EC64BCAC6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9785" y="478795"/>
            <a:ext cx="1906531" cy="551146"/>
          </a:xfrm>
        </p:spPr>
        <p:txBody>
          <a:bodyPr/>
          <a:lstStyle/>
          <a:p>
            <a:r>
              <a:rPr lang="en-GB"/>
              <a:t>Sprains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66360-74A8-4B40-B5FC-D2D8083BA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5A3D8D-9A93-44F7-879F-16F336772EB8}"/>
              </a:ext>
            </a:extLst>
          </p:cNvPr>
          <p:cNvSpPr/>
          <p:nvPr/>
        </p:nvSpPr>
        <p:spPr>
          <a:xfrm>
            <a:off x="419440" y="1122183"/>
            <a:ext cx="8612265" cy="107978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65125" indent="-365125" algn="ctr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/>
              <a:t>A sprain is the stretching or tearing of </a:t>
            </a:r>
            <a:r>
              <a:rPr lang="en-US" sz="2000" b="1">
                <a:solidFill>
                  <a:srgbClr val="007A53"/>
                </a:solidFill>
              </a:rPr>
              <a:t>ligaments</a:t>
            </a:r>
            <a:r>
              <a:rPr lang="en-US" sz="2000"/>
              <a:t> (the tough bands of fibrous tissue that connects two bones together in a joint) </a:t>
            </a:r>
            <a:endParaRPr lang="en-US"/>
          </a:p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US" sz="2000"/>
              <a:t>For example, the ankle.</a:t>
            </a:r>
            <a:endParaRPr lang="en-US"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838F3A-6FC7-41C6-A666-36BEF990C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0901" y="2137845"/>
            <a:ext cx="4718519" cy="3387257"/>
            <a:chOff x="2406316" y="2384677"/>
            <a:chExt cx="4333104" cy="2985836"/>
          </a:xfrm>
        </p:grpSpPr>
        <p:pic>
          <p:nvPicPr>
            <p:cNvPr id="5124" name="Picture 4" descr="Image result for sprain">
              <a:extLst>
                <a:ext uri="{FF2B5EF4-FFF2-40B4-BE49-F238E27FC236}">
                  <a16:creationId xmlns:a16="http://schemas.microsoft.com/office/drawing/2014/main" id="{695B1BD0-1ED2-4889-AAFE-E403DBE898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6" b="93704" l="3698" r="90000">
                          <a14:foregroundMark x1="37969" y1="1111" x2="41823" y2="8611"/>
                          <a14:foregroundMark x1="41823" y1="8611" x2="47083" y2="12130"/>
                          <a14:foregroundMark x1="47083" y1="12130" x2="48333" y2="648"/>
                          <a14:foregroundMark x1="17813" y1="53519" x2="11133" y2="59707"/>
                          <a14:foregroundMark x1="7191" y1="64384" x2="4635" y2="70370"/>
                          <a14:foregroundMark x1="4635" y1="70370" x2="14323" y2="88056"/>
                          <a14:foregroundMark x1="14323" y1="88056" x2="18802" y2="93426"/>
                          <a14:foregroundMark x1="18802" y1="93426" x2="22813" y2="93796"/>
                          <a14:foregroundMark x1="7448" y1="65556" x2="3698" y2="72778"/>
                          <a14:foregroundMark x1="3698" y1="72778" x2="7708" y2="78148"/>
                          <a14:foregroundMark x1="38229" y1="63333" x2="46198" y2="60370"/>
                          <a14:foregroundMark x1="46198" y1="60370" x2="46771" y2="73704"/>
                          <a14:foregroundMark x1="46771" y1="73704" x2="52448" y2="73241"/>
                          <a14:foregroundMark x1="52448" y1="73241" x2="52689" y2="77222"/>
                          <a14:foregroundMark x1="52086" y1="77698" x2="51198" y2="80093"/>
                          <a14:foregroundMark x1="52708" y1="76019" x2="52234" y2="77298"/>
                          <a14:backgroundMark x1="51406" y1="1019" x2="53802" y2="10000"/>
                          <a14:backgroundMark x1="53802" y1="10000" x2="75156" y2="22870"/>
                          <a14:backgroundMark x1="58333" y1="51019" x2="52396" y2="51296"/>
                          <a14:backgroundMark x1="52396" y1="51296" x2="46354" y2="48611"/>
                          <a14:backgroundMark x1="46354" y1="48611" x2="43698" y2="39815"/>
                          <a14:backgroundMark x1="43698" y1="39815" x2="45208" y2="30185"/>
                          <a14:backgroundMark x1="45208" y1="30185" x2="47813" y2="23426"/>
                          <a14:backgroundMark x1="14583" y1="96111" x2="21250" y2="98426"/>
                          <a14:backgroundMark x1="52917" y1="79907" x2="53177" y2="78519"/>
                          <a14:backgroundMark x1="6667" y1="63148" x2="12031" y2="57315"/>
                          <a14:backgroundMark x1="53073" y1="77963" x2="52708" y2="82222"/>
                          <a14:backgroundMark x1="52812" y1="79352" x2="53281" y2="77037"/>
                          <a14:backgroundMark x1="52865" y1="77963" x2="52865" y2="77963"/>
                          <a14:backgroundMark x1="52812" y1="77315" x2="52812" y2="77315"/>
                          <a14:backgroundMark x1="52656" y1="78056" x2="52656" y2="78056"/>
                          <a14:backgroundMark x1="52656" y1="78056" x2="52656" y2="78056"/>
                          <a14:backgroundMark x1="52812" y1="77593" x2="52812" y2="77593"/>
                          <a14:backgroundMark x1="52760" y1="77037" x2="52760" y2="77037"/>
                          <a14:backgroundMark x1="79375" y1="80463" x2="79375" y2="80463"/>
                          <a14:backgroundMark x1="79375" y1="80463" x2="79375" y2="80463"/>
                          <a14:backgroundMark x1="7865" y1="62500" x2="7865" y2="62500"/>
                          <a14:backgroundMark x1="7917" y1="62593" x2="7917" y2="62593"/>
                          <a14:backgroundMark x1="8125" y1="62593" x2="8333" y2="62593"/>
                          <a14:backgroundMark x1="8177" y1="62593" x2="9792" y2="60370"/>
                          <a14:backgroundMark x1="8073" y1="62037" x2="9844" y2="59630"/>
                          <a14:backgroundMark x1="7031" y1="63056" x2="7708" y2="63056"/>
                          <a14:backgroundMark x1="9479" y1="61019" x2="9479" y2="61019"/>
                          <a14:backgroundMark x1="8906" y1="61667" x2="10365" y2="59537"/>
                          <a14:backgroundMark x1="9531" y1="60556" x2="11042" y2="59259"/>
                          <a14:backgroundMark x1="10521" y1="59907" x2="11302" y2="5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" t="34991" r="45613" b="1072"/>
            <a:stretch/>
          </p:blipFill>
          <p:spPr bwMode="auto">
            <a:xfrm>
              <a:off x="2406316" y="2384677"/>
              <a:ext cx="4333104" cy="2985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670E41B-182B-473B-9772-70D2B59C2908}"/>
                </a:ext>
              </a:extLst>
            </p:cNvPr>
            <p:cNvCxnSpPr>
              <a:cxnSpLocks/>
            </p:cNvCxnSpPr>
            <p:nvPr/>
          </p:nvCxnSpPr>
          <p:spPr>
            <a:xfrm>
              <a:off x="3626746" y="4107116"/>
              <a:ext cx="152587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51D685-035F-4F99-9888-A5C806C9663D}"/>
                </a:ext>
              </a:extLst>
            </p:cNvPr>
            <p:cNvSpPr/>
            <p:nvPr/>
          </p:nvSpPr>
          <p:spPr>
            <a:xfrm>
              <a:off x="3385523" y="3991394"/>
              <a:ext cx="238417" cy="244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C52C0EC-D103-4B2A-9570-FFF015D2452A}"/>
                </a:ext>
              </a:extLst>
            </p:cNvPr>
            <p:cNvSpPr/>
            <p:nvPr/>
          </p:nvSpPr>
          <p:spPr>
            <a:xfrm>
              <a:off x="5144932" y="3455165"/>
              <a:ext cx="1525870" cy="134735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628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A78C7-4000-4DD0-B256-A1A4D43ACAC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1802392" cy="551146"/>
          </a:xfrm>
        </p:spPr>
        <p:txBody>
          <a:bodyPr/>
          <a:lstStyle/>
          <a:p>
            <a:r>
              <a:rPr lang="en-GB" dirty="0"/>
              <a:t>Strains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2B9AE-1FA7-432B-AC37-05B2984DDF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3DEF9-8068-4EC4-B88F-F04BA3FE5060}"/>
              </a:ext>
            </a:extLst>
          </p:cNvPr>
          <p:cNvSpPr/>
          <p:nvPr/>
        </p:nvSpPr>
        <p:spPr>
          <a:xfrm>
            <a:off x="701283" y="1029941"/>
            <a:ext cx="8125783" cy="145167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65125" indent="-365125" algn="ctr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/>
              <a:t>A strain is the stretching or tearing of the </a:t>
            </a:r>
            <a:r>
              <a:rPr lang="en-US" sz="2000" b="1">
                <a:solidFill>
                  <a:srgbClr val="007A53"/>
                </a:solidFill>
              </a:rPr>
              <a:t>muscle or tendon</a:t>
            </a:r>
            <a:r>
              <a:rPr lang="en-US" sz="2000"/>
              <a:t>. A tendon is a fibrous tissue that connect muscle to bones. </a:t>
            </a:r>
            <a:endParaRPr lang="en-US"/>
          </a:p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endParaRPr lang="en-US" sz="2000"/>
          </a:p>
          <a:p>
            <a:pPr algn="ctr"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US" sz="2000"/>
              <a:t>Remember: </a:t>
            </a:r>
            <a:r>
              <a:rPr lang="en-US" sz="2000" err="1"/>
              <a:t>s</a:t>
            </a:r>
            <a:r>
              <a:rPr lang="en-US" sz="2000" b="1" u="sng" err="1"/>
              <a:t>T</a:t>
            </a:r>
            <a:r>
              <a:rPr lang="en-US" sz="2000" err="1"/>
              <a:t>rain</a:t>
            </a:r>
            <a:r>
              <a:rPr lang="en-US" sz="2000"/>
              <a:t> = </a:t>
            </a:r>
            <a:r>
              <a:rPr lang="en-US" sz="2000" b="1" u="sng"/>
              <a:t>T</a:t>
            </a:r>
            <a:r>
              <a:rPr lang="en-US" sz="2000"/>
              <a:t>endon</a:t>
            </a:r>
            <a:endParaRPr lang="en-US" sz="2000"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F2190-C431-4FC7-B467-D31A9ADDC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8" b="15932"/>
          <a:stretch/>
        </p:blipFill>
        <p:spPr>
          <a:xfrm>
            <a:off x="915068" y="1681133"/>
            <a:ext cx="1957629" cy="36893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F48B4A-4EB3-4CF7-8584-CD0124420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412" y="2595243"/>
            <a:ext cx="1957629" cy="26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CE910-AC34-4AC3-A3E9-66A63B096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4572148" cy="551146"/>
          </a:xfrm>
        </p:spPr>
        <p:txBody>
          <a:bodyPr/>
          <a:lstStyle/>
          <a:p>
            <a:r>
              <a:rPr lang="en-GB"/>
              <a:t>Sprains and strains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A57B8-6FF1-4EEB-82E8-495DED30E6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C0E63-EA44-46F1-A9C8-F9ADDCBD3647}"/>
              </a:ext>
            </a:extLst>
          </p:cNvPr>
          <p:cNvSpPr/>
          <p:nvPr/>
        </p:nvSpPr>
        <p:spPr>
          <a:xfrm>
            <a:off x="449924" y="1448764"/>
            <a:ext cx="8104497" cy="24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sz="2400" b="1"/>
              <a:t>Recognition:</a:t>
            </a:r>
            <a:endParaRPr lang="en-US" sz="2400" b="1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400"/>
              <a:t>Pain and tenderness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400"/>
              <a:t>Pain and difficulty moving the injured area, especially if it is a joint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400"/>
              <a:t>Swelling and bruising in the area</a:t>
            </a:r>
          </a:p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5910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92F1-4866-4F7F-8FAE-BD5EE0DC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7256626" cy="583884"/>
          </a:xfrm>
          <a:solidFill>
            <a:srgbClr val="009F4D"/>
          </a:solidFill>
        </p:spPr>
        <p:txBody>
          <a:bodyPr lIns="104287" tIns="52144" rIns="104287" bIns="52144" anchor="t"/>
          <a:lstStyle/>
          <a:p>
            <a:r>
              <a:rPr lang="en-GB" sz="3300" dirty="0">
                <a:solidFill>
                  <a:schemeClr val="accent6"/>
                </a:solidFill>
              </a:rPr>
              <a:t>Video – fractures   </a:t>
            </a:r>
            <a:r>
              <a:rPr lang="en-GB" sz="1200" dirty="0">
                <a:solidFill>
                  <a:schemeClr val="accent6"/>
                </a:solidFill>
              </a:rPr>
              <a:t> </a:t>
            </a:r>
            <a:endParaRPr lang="en-GB" sz="1200" dirty="0">
              <a:solidFill>
                <a:schemeClr val="accent6"/>
              </a:solidFill>
              <a:cs typeface="Arial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8E3CFD0-539B-4C32-962B-A056BA049B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KS4 – Bone, muscle and joint injuries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CF405-C9AC-455E-941F-46181B76E1A3}"/>
              </a:ext>
            </a:extLst>
          </p:cNvPr>
          <p:cNvSpPr/>
          <p:nvPr/>
        </p:nvSpPr>
        <p:spPr>
          <a:xfrm>
            <a:off x="2053522" y="2334280"/>
            <a:ext cx="5036956" cy="52322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GB" sz="2800" dirty="0">
                <a:hlinkClick r:id="rId3"/>
              </a:rPr>
              <a:t>https://youtu.be/2v8vlXgGXwE</a:t>
            </a:r>
          </a:p>
        </p:txBody>
      </p:sp>
    </p:spTree>
    <p:extLst>
      <p:ext uri="{BB962C8B-B14F-4D97-AF65-F5344CB8AC3E}">
        <p14:creationId xmlns:p14="http://schemas.microsoft.com/office/powerpoint/2010/main" val="261208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55E1B-FA6F-4E43-9B19-10B0764A20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800"/>
            <a:ext cx="4848946" cy="551146"/>
          </a:xfrm>
        </p:spPr>
        <p:txBody>
          <a:bodyPr lIns="74441" tIns="37221" rIns="74441" bIns="37221" anchor="t"/>
          <a:lstStyle/>
          <a:p>
            <a:r>
              <a:rPr lang="en-GB"/>
              <a:t>Your turn: Fractures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3CF57-EA4D-43A8-9F9A-00CFC609B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E0E7E1-2621-4C68-99C2-70BF6C78EBEA}"/>
              </a:ext>
            </a:extLst>
          </p:cNvPr>
          <p:cNvSpPr/>
          <p:nvPr/>
        </p:nvSpPr>
        <p:spPr>
          <a:xfrm>
            <a:off x="493200" y="1413286"/>
            <a:ext cx="1380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1200" b="1" dirty="0">
                <a:latin typeface="+mj-lt"/>
                <a:ea typeface="ＭＳ Ｐゴシック" panose="020B0600070205080204" pitchFamily="34" charset="-128"/>
              </a:rPr>
              <a:t>Support injured area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706A81-8ED8-4386-B4AF-2A2739CFC316}"/>
              </a:ext>
            </a:extLst>
          </p:cNvPr>
          <p:cNvSpPr/>
          <p:nvPr/>
        </p:nvSpPr>
        <p:spPr>
          <a:xfrm>
            <a:off x="2234841" y="1412163"/>
            <a:ext cx="16615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2"/>
              <a:defRPr/>
            </a:pPr>
            <a:r>
              <a:rPr lang="en-GB" altLang="en-US" sz="1200" b="1" dirty="0">
                <a:ea typeface="ＭＳ Ｐゴシック" panose="020B0600070205080204" pitchFamily="34" charset="-128"/>
              </a:rPr>
              <a:t>Protect injury with padding and try to m move as little as possible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E83D39-A783-45C9-8DD1-B243DD2D2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21241" r="10032"/>
          <a:stretch/>
        </p:blipFill>
        <p:spPr>
          <a:xfrm>
            <a:off x="3742506" y="1215191"/>
            <a:ext cx="1592336" cy="16385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DEACE7C-1015-4805-B6F2-6211B91AE962}"/>
              </a:ext>
            </a:extLst>
          </p:cNvPr>
          <p:cNvSpPr/>
          <p:nvPr/>
        </p:nvSpPr>
        <p:spPr>
          <a:xfrm>
            <a:off x="5569114" y="1408984"/>
            <a:ext cx="18325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3"/>
              <a:defRPr/>
            </a:pPr>
            <a:r>
              <a:rPr lang="en-GB" altLang="en-US" sz="1200" b="1">
                <a:ea typeface="ＭＳ Ｐゴシック" panose="020B0600070205080204" pitchFamily="34" charset="-128"/>
              </a:rPr>
              <a:t>Support the injury with slings or bandages if the casualty allows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C890AA-F328-4C2B-94EE-445D3F822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46" y="781666"/>
            <a:ext cx="2030365" cy="20303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37894-8953-4D6E-BC33-82405D5D3548}"/>
              </a:ext>
            </a:extLst>
          </p:cNvPr>
          <p:cNvSpPr/>
          <p:nvPr/>
        </p:nvSpPr>
        <p:spPr>
          <a:xfrm>
            <a:off x="1490369" y="2925512"/>
            <a:ext cx="2634413" cy="14219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4"/>
              <a:defRPr/>
            </a:pPr>
            <a:r>
              <a:rPr lang="en-GB" altLang="en-US" sz="1200" b="1" dirty="0">
                <a:ea typeface="ＭＳ Ｐゴシック"/>
              </a:rPr>
              <a:t>Call 999/112</a:t>
            </a:r>
            <a:endParaRPr lang="en-US" sz="1200" b="1" dirty="0">
              <a:ea typeface="ＭＳ Ｐゴシック"/>
            </a:endParaRPr>
          </a:p>
          <a:p>
            <a:pPr marL="737870" lvl="1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200" dirty="0">
                <a:ea typeface="ＭＳ Ｐゴシック"/>
              </a:rPr>
              <a:t>Note: an arm injury could be taken to hospital in a car, if the casualty is not in shock. Leg injuries should be taken in an  ambulance</a:t>
            </a:r>
            <a:endParaRPr lang="en-GB" altLang="en-US" sz="1200" dirty="0">
              <a:ea typeface="ＭＳ Ｐゴシック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B70B18-3219-4054-80B2-05EAC2A21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30" y="2775871"/>
            <a:ext cx="1823884" cy="17376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6DEAA7-6180-4172-B50F-B6932A39FD2F}"/>
              </a:ext>
            </a:extLst>
          </p:cNvPr>
          <p:cNvSpPr/>
          <p:nvPr/>
        </p:nvSpPr>
        <p:spPr>
          <a:xfrm>
            <a:off x="4916586" y="2925512"/>
            <a:ext cx="2320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5"/>
              <a:defRPr/>
            </a:pPr>
            <a:r>
              <a:rPr lang="en-GB" altLang="en-US" sz="1200" b="1" dirty="0">
                <a:ea typeface="ＭＳ Ｐゴシック" panose="020B0600070205080204" pitchFamily="34" charset="-128"/>
              </a:rPr>
              <a:t>Treat for shock if needed and monitor casualty until ambulance arrives</a:t>
            </a:r>
          </a:p>
        </p:txBody>
      </p:sp>
    </p:spTree>
    <p:extLst>
      <p:ext uri="{BB962C8B-B14F-4D97-AF65-F5344CB8AC3E}">
        <p14:creationId xmlns:p14="http://schemas.microsoft.com/office/powerpoint/2010/main" val="10039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55E1B-FA6F-4E43-9B19-10B0764A20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199" y="478800"/>
            <a:ext cx="7037154" cy="551146"/>
          </a:xfrm>
        </p:spPr>
        <p:txBody>
          <a:bodyPr lIns="74441" tIns="37221" rIns="74441" bIns="37221" anchor="t"/>
          <a:lstStyle/>
          <a:p>
            <a:r>
              <a:rPr lang="en-GB"/>
              <a:t>Your turn: Sprains and strains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3CF57-EA4D-43A8-9F9A-00CFC609B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1C60A-2462-4180-A3C1-7449E3B2FF07}"/>
              </a:ext>
            </a:extLst>
          </p:cNvPr>
          <p:cNvSpPr/>
          <p:nvPr/>
        </p:nvSpPr>
        <p:spPr>
          <a:xfrm>
            <a:off x="836970" y="1566185"/>
            <a:ext cx="1544812" cy="1486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/>
              <a:defRPr/>
            </a:pPr>
            <a:r>
              <a:rPr lang="en-GB" altLang="en-US" sz="1200" b="1" dirty="0">
                <a:latin typeface="+mj-lt"/>
                <a:ea typeface="ＭＳ Ｐゴシック" panose="020B0600070205080204" pitchFamily="34" charset="-128"/>
              </a:rPr>
              <a:t>Help casualty to sit down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200" dirty="0">
                <a:ea typeface="ＭＳ Ｐゴシック" panose="020B0600070205080204" pitchFamily="34" charset="-128"/>
              </a:rPr>
              <a:t>Support the injured part, preferably raised.</a:t>
            </a:r>
          </a:p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altLang="en-US" sz="1200" b="1" dirty="0">
                <a:latin typeface="+mj-lt"/>
                <a:ea typeface="ＭＳ Ｐゴシック" panose="020B0600070205080204" pitchFamily="34" charset="-128"/>
              </a:rPr>
              <a:t>        (</a:t>
            </a:r>
            <a:r>
              <a:rPr lang="en-GB" altLang="en-US" sz="1200" b="1" dirty="0">
                <a:solidFill>
                  <a:schemeClr val="accent3"/>
                </a:solidFill>
                <a:latin typeface="+mj-lt"/>
                <a:ea typeface="ＭＳ Ｐゴシック" panose="020B0600070205080204" pitchFamily="34" charset="-128"/>
              </a:rPr>
              <a:t>R</a:t>
            </a:r>
            <a:r>
              <a:rPr lang="en-GB" altLang="en-US" sz="1200" b="1" dirty="0">
                <a:latin typeface="+mj-lt"/>
                <a:ea typeface="ＭＳ Ｐゴシック" panose="020B0600070205080204" pitchFamily="34" charset="-128"/>
              </a:rPr>
              <a:t>est)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171E70-8ADF-41C3-8195-2FB5A0B76F49}"/>
              </a:ext>
            </a:extLst>
          </p:cNvPr>
          <p:cNvSpPr/>
          <p:nvPr/>
        </p:nvSpPr>
        <p:spPr>
          <a:xfrm>
            <a:off x="3096611" y="1566184"/>
            <a:ext cx="166159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2"/>
              <a:defRPr/>
            </a:pPr>
            <a:r>
              <a:rPr lang="en-GB" altLang="en-US" sz="1200" b="1" dirty="0">
                <a:ea typeface="ＭＳ Ｐゴシック" panose="020B0600070205080204" pitchFamily="34" charset="-128"/>
              </a:rPr>
              <a:t>Cool the area with a cold compress</a:t>
            </a:r>
          </a:p>
          <a:p>
            <a:pPr lvl="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defRPr/>
            </a:pPr>
            <a:r>
              <a:rPr lang="en-GB" altLang="en-US" sz="1200" b="1" dirty="0">
                <a:ea typeface="ＭＳ Ｐゴシック" panose="020B0600070205080204" pitchFamily="34" charset="-128"/>
              </a:rPr>
              <a:t>        (</a:t>
            </a:r>
            <a:r>
              <a:rPr lang="en-GB" altLang="en-US" sz="1200" b="1" dirty="0">
                <a:solidFill>
                  <a:srgbClr val="009F4D"/>
                </a:solidFill>
                <a:ea typeface="ＭＳ Ｐゴシック" panose="020B0600070205080204" pitchFamily="34" charset="-128"/>
              </a:rPr>
              <a:t>I</a:t>
            </a:r>
            <a:r>
              <a:rPr lang="en-GB" altLang="en-US" sz="1200" b="1" dirty="0">
                <a:ea typeface="ＭＳ Ｐゴシック" panose="020B0600070205080204" pitchFamily="34" charset="-128"/>
              </a:rPr>
              <a:t>CE)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FE09F2-988B-460B-A5E4-0DCF1B155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8"/>
          <a:stretch/>
        </p:blipFill>
        <p:spPr>
          <a:xfrm>
            <a:off x="4219661" y="1118896"/>
            <a:ext cx="2080509" cy="16259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4DD7D81-7A6E-4363-90A3-FFBB4AE11016}"/>
              </a:ext>
            </a:extLst>
          </p:cNvPr>
          <p:cNvSpPr/>
          <p:nvPr/>
        </p:nvSpPr>
        <p:spPr>
          <a:xfrm>
            <a:off x="6596085" y="1566185"/>
            <a:ext cx="202928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3"/>
              <a:defRPr/>
            </a:pPr>
            <a:r>
              <a:rPr lang="en-GB" altLang="en-US" sz="1200" b="1">
                <a:ea typeface="ＭＳ Ｐゴシック" panose="020B0600070205080204" pitchFamily="34" charset="-128"/>
              </a:rPr>
              <a:t>Apply comfortable support to the injured area</a:t>
            </a:r>
          </a:p>
          <a:p>
            <a:pPr lvl="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defRPr/>
            </a:pPr>
            <a:r>
              <a:rPr lang="en-GB" altLang="en-US" sz="1200" b="1">
                <a:ea typeface="ＭＳ Ｐゴシック" panose="020B0600070205080204" pitchFamily="34" charset="-128"/>
              </a:rPr>
              <a:t>        (</a:t>
            </a:r>
            <a:r>
              <a:rPr lang="en-GB" altLang="en-US" sz="1200" b="1">
                <a:solidFill>
                  <a:srgbClr val="009F4D"/>
                </a:solidFill>
                <a:ea typeface="ＭＳ Ｐゴシック" panose="020B0600070205080204" pitchFamily="34" charset="-128"/>
              </a:rPr>
              <a:t>C</a:t>
            </a:r>
            <a:r>
              <a:rPr lang="en-GB" altLang="en-US" sz="1200" b="1">
                <a:ea typeface="ＭＳ Ｐゴシック" panose="020B0600070205080204" pitchFamily="34" charset="-128"/>
              </a:rPr>
              <a:t>omfort)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74BC09-DB57-469D-BBC4-1159666D5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04" y="2563524"/>
            <a:ext cx="2030365" cy="20303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803801F-7D24-4B02-8CBF-DF5F81054B2B}"/>
              </a:ext>
            </a:extLst>
          </p:cNvPr>
          <p:cNvSpPr/>
          <p:nvPr/>
        </p:nvSpPr>
        <p:spPr>
          <a:xfrm>
            <a:off x="1785850" y="3243953"/>
            <a:ext cx="1917905" cy="12741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4"/>
              <a:defRPr/>
            </a:pPr>
            <a:r>
              <a:rPr lang="en-GB" altLang="en-US" sz="1200" b="1" dirty="0">
                <a:ea typeface="ＭＳ Ｐゴシック"/>
              </a:rPr>
              <a:t>Support the injured area in a raised position to help minimise the swelling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defRPr/>
            </a:pPr>
            <a:r>
              <a:rPr lang="en-GB" altLang="en-US" sz="1200" b="1" dirty="0">
                <a:ea typeface="ＭＳ Ｐゴシック"/>
              </a:rPr>
              <a:t>        (</a:t>
            </a:r>
            <a:r>
              <a:rPr lang="en-GB" altLang="en-US" sz="1200" b="1" dirty="0">
                <a:solidFill>
                  <a:srgbClr val="009F4D"/>
                </a:solidFill>
                <a:ea typeface="ＭＳ Ｐゴシック"/>
              </a:rPr>
              <a:t>E</a:t>
            </a:r>
            <a:r>
              <a:rPr lang="en-GB" altLang="en-US" sz="1200" b="1" dirty="0">
                <a:ea typeface="ＭＳ Ｐゴシック"/>
              </a:rPr>
              <a:t>levate)</a:t>
            </a:r>
            <a:endParaRPr lang="en-GB" altLang="en-US" sz="1200" dirty="0">
              <a:ea typeface="ＭＳ Ｐゴシック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68C9AF-590A-4D70-97BA-531A4ADCFBD9}"/>
              </a:ext>
            </a:extLst>
          </p:cNvPr>
          <p:cNvSpPr/>
          <p:nvPr/>
        </p:nvSpPr>
        <p:spPr>
          <a:xfrm>
            <a:off x="5184519" y="3243953"/>
            <a:ext cx="1917905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ct val="20000"/>
              </a:spcAft>
              <a:buClr>
                <a:srgbClr val="007A53"/>
              </a:buClr>
              <a:buFont typeface="+mj-lt"/>
              <a:buAutoNum type="arabicPeriod" startAt="5"/>
              <a:defRPr/>
            </a:pPr>
            <a:r>
              <a:rPr lang="en-GB" altLang="en-US" sz="1200" b="1" dirty="0">
                <a:ea typeface="ＭＳ Ｐゴシック"/>
              </a:rPr>
              <a:t>If severe pain persists, send the casualty to hospital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B8D1AB-D90F-4857-87B7-88DF8A23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82210">
            <a:off x="220191" y="3969641"/>
            <a:ext cx="1143364" cy="109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3FACA-3BF0-4996-AD93-EFFB4971A16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4722154" cy="551146"/>
          </a:xfrm>
        </p:spPr>
        <p:txBody>
          <a:bodyPr/>
          <a:lstStyle/>
          <a:p>
            <a:r>
              <a:rPr lang="en-GB"/>
              <a:t>Types of injury   A46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36964-7BB2-44D9-807E-8A333256C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890277-C4C9-4EE8-8AA0-4C71A537243F}"/>
              </a:ext>
            </a:extLst>
          </p:cNvPr>
          <p:cNvSpPr/>
          <p:nvPr/>
        </p:nvSpPr>
        <p:spPr>
          <a:xfrm>
            <a:off x="1490702" y="1160289"/>
            <a:ext cx="1959428" cy="852928"/>
          </a:xfrm>
          <a:prstGeom prst="roundRect">
            <a:avLst/>
          </a:prstGeom>
          <a:noFill/>
          <a:ln w="28575">
            <a:solidFill>
              <a:srgbClr val="007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</a:rPr>
              <a:t>Bone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B59E2A-A2CE-4342-A47C-D73950353FE7}"/>
              </a:ext>
            </a:extLst>
          </p:cNvPr>
          <p:cNvSpPr/>
          <p:nvPr/>
        </p:nvSpPr>
        <p:spPr>
          <a:xfrm>
            <a:off x="3602530" y="1160289"/>
            <a:ext cx="1959428" cy="852928"/>
          </a:xfrm>
          <a:prstGeom prst="roundRect">
            <a:avLst/>
          </a:prstGeom>
          <a:noFill/>
          <a:ln w="28575">
            <a:solidFill>
              <a:srgbClr val="E1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</a:rPr>
              <a:t>Joint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39DBF1-0E56-40F4-8C2A-7D5A37A7D791}"/>
              </a:ext>
            </a:extLst>
          </p:cNvPr>
          <p:cNvSpPr/>
          <p:nvPr/>
        </p:nvSpPr>
        <p:spPr>
          <a:xfrm>
            <a:off x="5727164" y="1160289"/>
            <a:ext cx="1959428" cy="852928"/>
          </a:xfrm>
          <a:prstGeom prst="roundRect">
            <a:avLst/>
          </a:prstGeom>
          <a:noFill/>
          <a:ln w="28575">
            <a:solidFill>
              <a:srgbClr val="00A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</a:rPr>
              <a:t>Muscle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AF8F21-8D5A-4D55-8760-5100DC2519E9}"/>
              </a:ext>
            </a:extLst>
          </p:cNvPr>
          <p:cNvSpPr/>
          <p:nvPr/>
        </p:nvSpPr>
        <p:spPr>
          <a:xfrm>
            <a:off x="774570" y="2743200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</a:rPr>
              <a:t>Strain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9E038A-61E1-4CC1-9E0E-9934D4EEA7F5}"/>
              </a:ext>
            </a:extLst>
          </p:cNvPr>
          <p:cNvSpPr/>
          <p:nvPr/>
        </p:nvSpPr>
        <p:spPr>
          <a:xfrm>
            <a:off x="2458826" y="3571195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Shin splints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AE1AF8-A333-4123-AC75-1B075A38CC9C}"/>
              </a:ext>
            </a:extLst>
          </p:cNvPr>
          <p:cNvSpPr/>
          <p:nvPr/>
        </p:nvSpPr>
        <p:spPr>
          <a:xfrm>
            <a:off x="610733" y="4353364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Dislocation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5AE75E-5CEB-4086-8E66-517DFE64D09C}"/>
              </a:ext>
            </a:extLst>
          </p:cNvPr>
          <p:cNvSpPr/>
          <p:nvPr/>
        </p:nvSpPr>
        <p:spPr>
          <a:xfrm>
            <a:off x="3867481" y="2332666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Closed fracture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A4EAB66-953A-4CDF-B44A-4C1AA6142D1E}"/>
              </a:ext>
            </a:extLst>
          </p:cNvPr>
          <p:cNvSpPr/>
          <p:nvPr/>
        </p:nvSpPr>
        <p:spPr>
          <a:xfrm>
            <a:off x="3250346" y="4653081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Bruises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C02434-7785-4C13-8366-A191CF94082B}"/>
              </a:ext>
            </a:extLst>
          </p:cNvPr>
          <p:cNvSpPr/>
          <p:nvPr/>
        </p:nvSpPr>
        <p:spPr>
          <a:xfrm>
            <a:off x="4910245" y="3238051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Knee injury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0BABEF6-4E14-4612-BDE4-FDF2C209EF79}"/>
              </a:ext>
            </a:extLst>
          </p:cNvPr>
          <p:cNvSpPr/>
          <p:nvPr/>
        </p:nvSpPr>
        <p:spPr>
          <a:xfrm>
            <a:off x="5567056" y="4299616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Open fracture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65B91B-E341-4BF0-9AE7-D6BA2C32CD52}"/>
              </a:ext>
            </a:extLst>
          </p:cNvPr>
          <p:cNvSpPr/>
          <p:nvPr/>
        </p:nvSpPr>
        <p:spPr>
          <a:xfrm>
            <a:off x="7078225" y="2907639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Sprain</a:t>
            </a:r>
          </a:p>
        </p:txBody>
      </p:sp>
    </p:spTree>
    <p:extLst>
      <p:ext uri="{BB962C8B-B14F-4D97-AF65-F5344CB8AC3E}">
        <p14:creationId xmlns:p14="http://schemas.microsoft.com/office/powerpoint/2010/main" val="32974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456C-E9AE-489A-B138-E6BB1B9B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65" y="285942"/>
            <a:ext cx="3311657" cy="583884"/>
          </a:xfrm>
          <a:solidFill>
            <a:srgbClr val="009F4D"/>
          </a:solidFill>
        </p:spPr>
        <p:txBody>
          <a:bodyPr/>
          <a:lstStyle/>
          <a:p>
            <a:r>
              <a:rPr lang="en-GB"/>
              <a:t>Types of injury  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F16880-C8E6-4A4F-B502-72BF7A458A0E}"/>
              </a:ext>
            </a:extLst>
          </p:cNvPr>
          <p:cNvSpPr/>
          <p:nvPr/>
        </p:nvSpPr>
        <p:spPr>
          <a:xfrm>
            <a:off x="1490702" y="1160289"/>
            <a:ext cx="1959428" cy="852928"/>
          </a:xfrm>
          <a:prstGeom prst="roundRect">
            <a:avLst/>
          </a:prstGeom>
          <a:noFill/>
          <a:ln w="28575">
            <a:solidFill>
              <a:srgbClr val="007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</a:rPr>
              <a:t>Bone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86DBF43-812D-42DE-AE1D-6B0636F78CCF}"/>
              </a:ext>
            </a:extLst>
          </p:cNvPr>
          <p:cNvSpPr/>
          <p:nvPr/>
        </p:nvSpPr>
        <p:spPr>
          <a:xfrm>
            <a:off x="3602530" y="1160289"/>
            <a:ext cx="1959428" cy="852928"/>
          </a:xfrm>
          <a:prstGeom prst="roundRect">
            <a:avLst/>
          </a:prstGeom>
          <a:noFill/>
          <a:ln w="28575">
            <a:solidFill>
              <a:srgbClr val="E1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</a:rPr>
              <a:t>Joint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61F502-CB3E-4516-A2F2-D5B3FA04D271}"/>
              </a:ext>
            </a:extLst>
          </p:cNvPr>
          <p:cNvSpPr/>
          <p:nvPr/>
        </p:nvSpPr>
        <p:spPr>
          <a:xfrm>
            <a:off x="5727164" y="1160289"/>
            <a:ext cx="1959428" cy="852928"/>
          </a:xfrm>
          <a:prstGeom prst="roundRect">
            <a:avLst/>
          </a:prstGeom>
          <a:noFill/>
          <a:ln w="28575">
            <a:solidFill>
              <a:srgbClr val="00A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</a:rPr>
              <a:t>Muscle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FB49499-B14E-4397-8940-705347D18E75}"/>
              </a:ext>
            </a:extLst>
          </p:cNvPr>
          <p:cNvSpPr/>
          <p:nvPr/>
        </p:nvSpPr>
        <p:spPr>
          <a:xfrm>
            <a:off x="774570" y="2743200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</a:rPr>
              <a:t>Strain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5114003-B48F-4F03-BD60-1294C14B0D0E}"/>
              </a:ext>
            </a:extLst>
          </p:cNvPr>
          <p:cNvSpPr/>
          <p:nvPr/>
        </p:nvSpPr>
        <p:spPr>
          <a:xfrm>
            <a:off x="2458826" y="3571195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Shin splints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F77DA1-1CAF-43BF-A2D0-4CFE18388368}"/>
              </a:ext>
            </a:extLst>
          </p:cNvPr>
          <p:cNvSpPr/>
          <p:nvPr/>
        </p:nvSpPr>
        <p:spPr>
          <a:xfrm>
            <a:off x="610733" y="4353364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Dislocation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12A6CAA-99B4-4530-A1DA-D94FB3110022}"/>
              </a:ext>
            </a:extLst>
          </p:cNvPr>
          <p:cNvSpPr/>
          <p:nvPr/>
        </p:nvSpPr>
        <p:spPr>
          <a:xfrm>
            <a:off x="3867481" y="2332666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Closed fracture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74EB649-176C-4CA0-9743-457B4AFB2F58}"/>
              </a:ext>
            </a:extLst>
          </p:cNvPr>
          <p:cNvSpPr/>
          <p:nvPr/>
        </p:nvSpPr>
        <p:spPr>
          <a:xfrm>
            <a:off x="3250346" y="4653081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Bruises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1D6367A-A325-43AA-85A3-A1950898F743}"/>
              </a:ext>
            </a:extLst>
          </p:cNvPr>
          <p:cNvSpPr/>
          <p:nvPr/>
        </p:nvSpPr>
        <p:spPr>
          <a:xfrm>
            <a:off x="4910245" y="3238051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Knee injury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52B676-74F4-439D-A7F9-B76FC4A14B79}"/>
              </a:ext>
            </a:extLst>
          </p:cNvPr>
          <p:cNvSpPr/>
          <p:nvPr/>
        </p:nvSpPr>
        <p:spPr>
          <a:xfrm>
            <a:off x="5567056" y="4299616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Open fracture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B704D6E-32ED-40A2-8810-E7DB43EBDEF3}"/>
              </a:ext>
            </a:extLst>
          </p:cNvPr>
          <p:cNvSpPr/>
          <p:nvPr/>
        </p:nvSpPr>
        <p:spPr>
          <a:xfrm>
            <a:off x="7078225" y="2907639"/>
            <a:ext cx="1659899" cy="706931"/>
          </a:xfrm>
          <a:prstGeom prst="roundRect">
            <a:avLst/>
          </a:prstGeom>
          <a:noFill/>
          <a:ln w="28575"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Sprain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2B5D930-BFCA-493C-84F4-D7E593679CBF}"/>
              </a:ext>
            </a:extLst>
          </p:cNvPr>
          <p:cNvCxnSpPr>
            <a:stCxn id="15" idx="2"/>
            <a:endCxn id="29" idx="1"/>
          </p:cNvCxnSpPr>
          <p:nvPr/>
        </p:nvCxnSpPr>
        <p:spPr>
          <a:xfrm>
            <a:off x="2470416" y="2013217"/>
            <a:ext cx="3096640" cy="26398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29CE63-C5E0-4794-9F48-8D00A122933F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2499573" y="2013217"/>
            <a:ext cx="1367908" cy="6729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2AE90F-A0B2-480A-A984-C0FF796D15AC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58826" y="2024326"/>
            <a:ext cx="1621470" cy="26287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BD130F-36E3-4E5A-A136-2BF041EEB36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2467759" y="2035435"/>
            <a:ext cx="821017" cy="15357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851A9D-30AF-4EAE-8DB8-1A9AE0CC793F}"/>
              </a:ext>
            </a:extLst>
          </p:cNvPr>
          <p:cNvCxnSpPr>
            <a:stCxn id="17" idx="2"/>
            <a:endCxn id="31" idx="0"/>
          </p:cNvCxnSpPr>
          <p:nvPr/>
        </p:nvCxnSpPr>
        <p:spPr>
          <a:xfrm>
            <a:off x="4582244" y="2013217"/>
            <a:ext cx="3325931" cy="8944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057FC9-5C79-493F-848D-FEB82C13C781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4608889" y="2013216"/>
            <a:ext cx="1131306" cy="12248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8CF4957-C8BD-4835-A213-7C6A6FC95D61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4080296" y="2013215"/>
            <a:ext cx="528594" cy="26398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AA9F1E-7714-4013-96B0-EEDCA98C5395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1440683" y="2013215"/>
            <a:ext cx="3159228" cy="23401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C157000-C073-4417-B607-BBC6325C3906}"/>
              </a:ext>
            </a:extLst>
          </p:cNvPr>
          <p:cNvCxnSpPr>
            <a:stCxn id="18" idx="2"/>
            <a:endCxn id="28" idx="0"/>
          </p:cNvCxnSpPr>
          <p:nvPr/>
        </p:nvCxnSpPr>
        <p:spPr>
          <a:xfrm flipH="1">
            <a:off x="5740195" y="2013217"/>
            <a:ext cx="966683" cy="12248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8B5545A-929C-49A6-ABDB-BB8BEE193CF9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4080296" y="2013217"/>
            <a:ext cx="2618650" cy="26398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A7810DF-12D3-4756-94C7-257F8DD44A42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1604520" y="2004428"/>
            <a:ext cx="5084230" cy="7387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ABD3521-5270-412F-9C4C-5D14FBF5A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1290" y="5215924"/>
            <a:ext cx="1575776" cy="309179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7128371" cy="551146"/>
          </a:xfrm>
        </p:spPr>
        <p:txBody>
          <a:bodyPr/>
          <a:lstStyle/>
          <a:p>
            <a:r>
              <a:rPr lang="en-US"/>
              <a:t>Bone, muscle and joint injuries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EEABA-3F2F-48AD-80BC-D63D6737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843" y="1419726"/>
            <a:ext cx="6761747" cy="3064042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521A-DCA0-43CC-A2A5-B5A42E6DC2E4}"/>
              </a:ext>
            </a:extLst>
          </p:cNvPr>
          <p:cNvSpPr txBox="1"/>
          <p:nvPr/>
        </p:nvSpPr>
        <p:spPr>
          <a:xfrm>
            <a:off x="1252843" y="1403683"/>
            <a:ext cx="67617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/>
              <a:t>A short course to learn how to deal with bone,  muscle and joint injuries.</a:t>
            </a:r>
          </a:p>
        </p:txBody>
      </p:sp>
    </p:spTree>
    <p:extLst>
      <p:ext uri="{BB962C8B-B14F-4D97-AF65-F5344CB8AC3E}">
        <p14:creationId xmlns:p14="http://schemas.microsoft.com/office/powerpoint/2010/main" val="20966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446F9-1E49-4338-9D55-B65B1D6B88D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689971" cy="551146"/>
          </a:xfrm>
        </p:spPr>
        <p:txBody>
          <a:bodyPr/>
          <a:lstStyle/>
          <a:p>
            <a:r>
              <a:rPr lang="en-GB"/>
              <a:t>Check your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1CC36-4AE6-43E0-8CB5-8554F00EA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67B9-850B-4F6B-8B4A-70F5A44C5F97}"/>
              </a:ext>
            </a:extLst>
          </p:cNvPr>
          <p:cNvSpPr txBox="1">
            <a:spLocks noChangeAspect="1"/>
          </p:cNvSpPr>
          <p:nvPr/>
        </p:nvSpPr>
        <p:spPr>
          <a:xfrm>
            <a:off x="430176" y="1246996"/>
            <a:ext cx="6611566" cy="3781312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US" sz="2000" b="1"/>
              <a:t>I am able to:</a:t>
            </a:r>
            <a:br>
              <a:rPr lang="en-US" sz="2000" b="1"/>
            </a:b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Identify the difference between a bone, muscle or joint injury</a:t>
            </a:r>
            <a:br>
              <a:rPr lang="en-GB" sz="2000" b="1"/>
            </a:br>
            <a:endParaRPr lang="en-GB" sz="2000" b="1">
              <a:cs typeface="Arial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>
                <a:cs typeface="Times"/>
              </a:rPr>
              <a:t>Help someone that has a bone, muscle or joint injury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 b="1">
              <a:cs typeface="Times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>
                <a:cs typeface="Times"/>
              </a:rPr>
              <a:t>Recognise when I need to call for help when someone has a bone, muscle or joint injury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 b="1">
              <a:cs typeface="Time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A79EF6-AE7F-4A0D-A33F-4DF40F167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73379" y="718504"/>
            <a:ext cx="2297929" cy="3750801"/>
            <a:chOff x="6773379" y="718504"/>
            <a:chExt cx="2297929" cy="37508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5B0BEBE-9D5C-4E35-A44A-F15B06941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79" y="733609"/>
              <a:ext cx="536725" cy="53672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420D1DF-794B-445D-943B-5BD3E0277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776" y="722343"/>
              <a:ext cx="536725" cy="53672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2226B4-6AF0-4046-9E42-4FE15B44F410}"/>
                </a:ext>
              </a:extLst>
            </p:cNvPr>
            <p:cNvSpPr txBox="1"/>
            <p:nvPr/>
          </p:nvSpPr>
          <p:spPr>
            <a:xfrm>
              <a:off x="6773379" y="1240982"/>
              <a:ext cx="229792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/>
                <a:t>YES  UNSURE   NO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C8A8E66-2869-4A59-9ED5-91E15164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77956" y="2054048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BA5147C-6418-49D8-80C2-B8E21FAEA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77956" y="3097887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B0B897-77FC-41B1-B465-C3986B403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77956" y="4158236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220D200-8B14-4B49-A901-33AD064AE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077" y="718504"/>
              <a:ext cx="536725" cy="542359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E2E818A-3863-4886-950B-5C90C0306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08308" y="2055938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BF4A1BE-B6BD-40E4-9178-24ACB06B3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08308" y="3091756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0EA070D-71B4-4984-AB69-B884E8CBB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08308" y="4160126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CEDFA86-3524-4116-B226-20D1BA8E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04825" y="2052256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903F10-EE57-4457-AD7E-661E8C1C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296804" y="3096095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6A3E7EB-2044-4513-B866-80F47C4F3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296804" y="4156444"/>
              <a:ext cx="336625" cy="309179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11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F3B9D-D5A3-4B6B-B3D6-8015C46F1F7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92382" y="335145"/>
            <a:ext cx="6359236" cy="551146"/>
          </a:xfrm>
        </p:spPr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886B6-9D4F-42FE-B0B2-DA9EE8F43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2EA3E0-6CFA-48BD-9253-A38CA65B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0" y="1116012"/>
            <a:ext cx="79502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CA8391-864D-40D3-94F5-9F99EDE13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8211" y="4572000"/>
            <a:ext cx="2109536" cy="96948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6F827-3965-467B-A132-BA155EEBE01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312984" cy="551146"/>
          </a:xfrm>
        </p:spPr>
        <p:txBody>
          <a:bodyPr/>
          <a:lstStyle/>
          <a:p>
            <a:r>
              <a:rPr lang="en-GB" dirty="0"/>
              <a:t>Activity   A45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22DA5D-5623-42C4-9AF8-0537609C83D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9941"/>
            <a:ext cx="6574918" cy="551146"/>
          </a:xfrm>
        </p:spPr>
        <p:txBody>
          <a:bodyPr/>
          <a:lstStyle/>
          <a:p>
            <a:r>
              <a:rPr lang="en-GB"/>
              <a:t>The musculoskeletal system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25AC7-AD3B-49C5-8E9D-33FD7FBAF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935868-1A2E-4843-82D5-728E71C5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6610"/>
            <a:ext cx="2719137" cy="385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C08FE7-BC5E-45A9-B6C2-CEA30B28421C}"/>
              </a:ext>
            </a:extLst>
          </p:cNvPr>
          <p:cNvSpPr/>
          <p:nvPr/>
        </p:nvSpPr>
        <p:spPr>
          <a:xfrm>
            <a:off x="2600077" y="1716084"/>
            <a:ext cx="6313335" cy="24622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200" b="1"/>
              <a:t>In pairs/small groups, create and label your own skeleton</a:t>
            </a:r>
          </a:p>
          <a:p>
            <a:pPr algn="ctr"/>
            <a:r>
              <a:rPr lang="en-GB" sz="2200" b="1">
                <a:solidFill>
                  <a:srgbClr val="007A53"/>
                </a:solidFill>
              </a:rPr>
              <a:t>S&amp;C: </a:t>
            </a:r>
            <a:r>
              <a:rPr lang="en-GB" sz="2200" b="1"/>
              <a:t>Add labels to the skeleton to name some of the bones/muscles in our body without looking at the answers Use the </a:t>
            </a:r>
            <a:r>
              <a:rPr lang="en-GB" sz="2200" b="1">
                <a:solidFill>
                  <a:srgbClr val="007A53"/>
                </a:solidFill>
              </a:rPr>
              <a:t>downloadable worksheet </a:t>
            </a:r>
            <a:r>
              <a:rPr lang="en-GB" sz="2200" b="1"/>
              <a:t>which can be found on the St John Ambulance website.</a:t>
            </a:r>
            <a:endParaRPr lang="en-GB" sz="22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3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03A1579-ABE4-4113-A361-CB5EDFDB9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85" y="1339620"/>
            <a:ext cx="3383142" cy="32784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EADAF-392B-4AC0-B10C-F622211920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5193554" cy="551146"/>
          </a:xfrm>
        </p:spPr>
        <p:txBody>
          <a:bodyPr/>
          <a:lstStyle/>
          <a:p>
            <a:r>
              <a:rPr lang="en-GB"/>
              <a:t>Types of fracture   A47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C26EC-ADA0-482C-91EB-06F55D9DF6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92CE1E-83F1-4C11-A684-2FAD580FB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1629" y="1258540"/>
            <a:ext cx="2604496" cy="3118803"/>
            <a:chOff x="491629" y="1258540"/>
            <a:chExt cx="2604496" cy="31188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FDD214-28D3-4F28-B4D1-37373A10E031}"/>
                </a:ext>
              </a:extLst>
            </p:cNvPr>
            <p:cNvSpPr/>
            <p:nvPr/>
          </p:nvSpPr>
          <p:spPr>
            <a:xfrm>
              <a:off x="491630" y="1258540"/>
              <a:ext cx="2604495" cy="3118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88"/>
                </a:spcAft>
                <a:buClr>
                  <a:schemeClr val="tx2"/>
                </a:buClr>
                <a:buSzPct val="100000"/>
              </a:pPr>
              <a:r>
                <a:rPr lang="en-GB" sz="2000" b="1"/>
                <a:t>Closed fracture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Skin around the fracture is intact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Bones may be unstable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There may be internal bleeding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Casualty may develop shock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7889AC-ABFF-4996-92CA-DF9B8A1469C4}"/>
                </a:ext>
              </a:extLst>
            </p:cNvPr>
            <p:cNvSpPr/>
            <p:nvPr/>
          </p:nvSpPr>
          <p:spPr>
            <a:xfrm>
              <a:off x="491629" y="1274582"/>
              <a:ext cx="2604495" cy="3054682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804DC0-7807-42DC-8B30-A5D1844A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03439" y="1563339"/>
            <a:ext cx="2623627" cy="3426579"/>
            <a:chOff x="6203439" y="1274582"/>
            <a:chExt cx="2623627" cy="342657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44483A-5250-4555-82B7-6943D187FBBF}"/>
                </a:ext>
              </a:extLst>
            </p:cNvPr>
            <p:cNvSpPr/>
            <p:nvPr/>
          </p:nvSpPr>
          <p:spPr>
            <a:xfrm>
              <a:off x="6222570" y="1274582"/>
              <a:ext cx="2604496" cy="3054682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4794A6-F3F7-4FD3-9ADE-8F56773985D2}"/>
                </a:ext>
              </a:extLst>
            </p:cNvPr>
            <p:cNvSpPr/>
            <p:nvPr/>
          </p:nvSpPr>
          <p:spPr>
            <a:xfrm>
              <a:off x="6203439" y="1274582"/>
              <a:ext cx="2604495" cy="3426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88"/>
                </a:spcAft>
                <a:buClr>
                  <a:schemeClr val="tx2"/>
                </a:buClr>
                <a:buSzPct val="100000"/>
              </a:pPr>
              <a:r>
                <a:rPr lang="en-GB" sz="2000" b="1"/>
                <a:t>Open fracture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Broken end of the bone may pierce through the skin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There may be a wound at the fracture site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US" sz="2000"/>
                <a:t>There is a risk of infection</a:t>
              </a:r>
            </a:p>
            <a:p>
              <a:pPr>
                <a:spcAft>
                  <a:spcPts val="488"/>
                </a:spcAft>
                <a:buClr>
                  <a:schemeClr val="tx2"/>
                </a:buClr>
                <a:buSzPct val="100000"/>
              </a:pPr>
              <a:endParaRPr lang="en-US" sz="2000" b="1"/>
            </a:p>
          </p:txBody>
        </p:sp>
      </p:grpSp>
    </p:spTree>
    <p:extLst>
      <p:ext uri="{BB962C8B-B14F-4D97-AF65-F5344CB8AC3E}">
        <p14:creationId xmlns:p14="http://schemas.microsoft.com/office/powerpoint/2010/main" val="33698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55E1B-FA6F-4E43-9B19-10B0764A20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800"/>
            <a:ext cx="4708498" cy="539314"/>
          </a:xfrm>
        </p:spPr>
        <p:txBody>
          <a:bodyPr lIns="74441" tIns="37221" rIns="74441" bIns="37221" anchor="t"/>
          <a:lstStyle/>
          <a:p>
            <a:r>
              <a:rPr lang="en-GB"/>
              <a:t>Your turn: Fractures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3040B8-C790-4645-BE16-DF658944F46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19633"/>
            <a:ext cx="4969346" cy="551146"/>
          </a:xfrm>
        </p:spPr>
        <p:txBody>
          <a:bodyPr lIns="74441" tIns="37221" rIns="74441" bIns="37221" anchor="t"/>
          <a:lstStyle/>
          <a:p>
            <a:r>
              <a:rPr lang="en-GB">
                <a:cs typeface="Arial"/>
              </a:rPr>
              <a:t>Complete the steps...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3CF57-EA4D-43A8-9F9A-00CFC609B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E83D39-A783-45C9-8DD1-B243DD2D2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21241" r="10032"/>
          <a:stretch/>
        </p:blipFill>
        <p:spPr>
          <a:xfrm>
            <a:off x="4266096" y="1722007"/>
            <a:ext cx="1437742" cy="147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C890AA-F328-4C2B-94EE-445D3F822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83" y="1294145"/>
            <a:ext cx="1873432" cy="1873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B70B18-3219-4054-80B2-05EAC2A21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67" y="3002582"/>
            <a:ext cx="1737620" cy="17376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0ADF5B7-6F30-457F-B81C-E4730C755B13}"/>
              </a:ext>
            </a:extLst>
          </p:cNvPr>
          <p:cNvGrpSpPr/>
          <p:nvPr/>
        </p:nvGrpSpPr>
        <p:grpSpPr>
          <a:xfrm>
            <a:off x="409651" y="1967169"/>
            <a:ext cx="1763535" cy="1035414"/>
            <a:chOff x="375466" y="1735133"/>
            <a:chExt cx="1763535" cy="103541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0D1EAFA-4589-43E2-8DED-4A233F237A43}"/>
                </a:ext>
              </a:extLst>
            </p:cNvPr>
            <p:cNvSpPr txBox="1"/>
            <p:nvPr/>
          </p:nvSpPr>
          <p:spPr>
            <a:xfrm>
              <a:off x="375466" y="1735133"/>
              <a:ext cx="50062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007A53"/>
                  </a:solidFill>
                </a:rPr>
                <a:t>1.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7068025-61EC-42C5-BFBD-E4C0CF8F2AC9}"/>
                </a:ext>
              </a:extLst>
            </p:cNvPr>
            <p:cNvGrpSpPr/>
            <p:nvPr/>
          </p:nvGrpSpPr>
          <p:grpSpPr>
            <a:xfrm>
              <a:off x="701259" y="2001106"/>
              <a:ext cx="1437742" cy="769441"/>
              <a:chOff x="701259" y="2001106"/>
              <a:chExt cx="1437742" cy="769441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947A08A-44EC-4587-988A-97216FA7BF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368CDCB-6740-4A0A-BE02-C517849ECA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CB029EE-54B7-4355-AE76-58BC33891C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ADFE4E2-882B-4802-B7BA-E9185FF680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AFAFC24-2CD2-438F-87F9-2902312402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3655AA-2953-4D0C-BE09-62A2C3CA42F1}"/>
              </a:ext>
            </a:extLst>
          </p:cNvPr>
          <p:cNvGrpSpPr/>
          <p:nvPr/>
        </p:nvGrpSpPr>
        <p:grpSpPr>
          <a:xfrm>
            <a:off x="2360635" y="1979569"/>
            <a:ext cx="1818063" cy="1035865"/>
            <a:chOff x="2526768" y="1753061"/>
            <a:chExt cx="1818063" cy="10358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F7FCE5-013E-4559-B441-0A8D96C32CE7}"/>
                </a:ext>
              </a:extLst>
            </p:cNvPr>
            <p:cNvSpPr txBox="1"/>
            <p:nvPr/>
          </p:nvSpPr>
          <p:spPr>
            <a:xfrm>
              <a:off x="2526768" y="1753061"/>
              <a:ext cx="50062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007A53"/>
                  </a:solidFill>
                </a:rPr>
                <a:t>2.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17F7CA3-0AC9-4103-915E-EAFF2629DF54}"/>
                </a:ext>
              </a:extLst>
            </p:cNvPr>
            <p:cNvGrpSpPr/>
            <p:nvPr/>
          </p:nvGrpSpPr>
          <p:grpSpPr>
            <a:xfrm>
              <a:off x="2907089" y="2019485"/>
              <a:ext cx="1437742" cy="769441"/>
              <a:chOff x="701259" y="2001106"/>
              <a:chExt cx="1437742" cy="76944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3668E3D-1129-43E3-965D-0ADFCC73B1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4418B61-A37E-4899-9EFF-0B6BDFAEAA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86F63B8-AD52-428C-B9D4-9FDCD16C22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0E290DD-D5FB-48ED-B328-0937C31AD9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B2276D5-EE0B-40AC-9C27-E702A327D1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2184AC-0E5D-45BF-97AA-6F36FB54BA1D}"/>
              </a:ext>
            </a:extLst>
          </p:cNvPr>
          <p:cNvGrpSpPr/>
          <p:nvPr/>
        </p:nvGrpSpPr>
        <p:grpSpPr>
          <a:xfrm>
            <a:off x="5655646" y="2000430"/>
            <a:ext cx="1773478" cy="1014050"/>
            <a:chOff x="6199448" y="1753061"/>
            <a:chExt cx="1773478" cy="101405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2F6AD8-BC52-4699-9698-7507057C1EF7}"/>
                </a:ext>
              </a:extLst>
            </p:cNvPr>
            <p:cNvSpPr txBox="1"/>
            <p:nvPr/>
          </p:nvSpPr>
          <p:spPr>
            <a:xfrm>
              <a:off x="6199448" y="1753061"/>
              <a:ext cx="77136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007A53"/>
                  </a:solidFill>
                </a:rPr>
                <a:t>3.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8946B96-2FB0-472C-96FB-A58007F26784}"/>
                </a:ext>
              </a:extLst>
            </p:cNvPr>
            <p:cNvGrpSpPr/>
            <p:nvPr/>
          </p:nvGrpSpPr>
          <p:grpSpPr>
            <a:xfrm>
              <a:off x="6535184" y="1997670"/>
              <a:ext cx="1437742" cy="769441"/>
              <a:chOff x="701259" y="2001106"/>
              <a:chExt cx="1437742" cy="76944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7109EB2-A728-423E-A5E8-288E4F0B9E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C41763B-DEB8-4DE1-BBEF-449E39BB09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C954FA5-43B6-465D-9701-5B25F79032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3F46A68-B219-448B-BDCE-F80E06243C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11ACEFD-1AD0-44E0-80F7-17F84215BB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14D20E-19D9-405D-85BA-5EBF7305B081}"/>
              </a:ext>
            </a:extLst>
          </p:cNvPr>
          <p:cNvGrpSpPr/>
          <p:nvPr/>
        </p:nvGrpSpPr>
        <p:grpSpPr>
          <a:xfrm>
            <a:off x="1776648" y="3673178"/>
            <a:ext cx="2320727" cy="1013913"/>
            <a:chOff x="948940" y="3512347"/>
            <a:chExt cx="2320727" cy="101391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C37894-8953-4D6E-BC33-82405D5D3548}"/>
                </a:ext>
              </a:extLst>
            </p:cNvPr>
            <p:cNvSpPr/>
            <p:nvPr/>
          </p:nvSpPr>
          <p:spPr>
            <a:xfrm>
              <a:off x="948940" y="3512347"/>
              <a:ext cx="2320727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spcBef>
                  <a:spcPct val="20000"/>
                </a:spcBef>
                <a:spcAft>
                  <a:spcPct val="20000"/>
                </a:spcAft>
                <a:buClr>
                  <a:srgbClr val="007A53"/>
                </a:buClr>
                <a:defRPr/>
              </a:pPr>
              <a:r>
                <a:rPr lang="en-GB" altLang="en-US" sz="1400" b="1" dirty="0">
                  <a:solidFill>
                    <a:srgbClr val="007A53"/>
                  </a:solidFill>
                  <a:ea typeface="ＭＳ Ｐゴシック"/>
                </a:rPr>
                <a:t>4.  </a:t>
              </a:r>
              <a:endParaRPr lang="en-US" sz="1400" b="1" dirty="0">
                <a:solidFill>
                  <a:srgbClr val="007A53"/>
                </a:solidFill>
                <a:ea typeface="ＭＳ Ｐゴシック"/>
                <a:cs typeface="Arial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818C70E-8825-4DE8-AF65-2738E1D3DDC9}"/>
                </a:ext>
              </a:extLst>
            </p:cNvPr>
            <p:cNvGrpSpPr/>
            <p:nvPr/>
          </p:nvGrpSpPr>
          <p:grpSpPr>
            <a:xfrm>
              <a:off x="1263322" y="3756819"/>
              <a:ext cx="1437742" cy="769441"/>
              <a:chOff x="701259" y="2001106"/>
              <a:chExt cx="1437742" cy="769441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67F0704-7345-4B7B-A71E-BF3B1AF774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0BD7899-8847-4F71-BC4B-8FC7D113D2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1B8CBA0-3B06-43D9-BC17-1BB79984FA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A5F28BF-03CA-4D7C-A8A0-5AC18C878E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E04A21D-1FC6-4814-80B3-4A1F629884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AE48CD5-CFEE-47E5-B6FE-4C6D89D8D4BC}"/>
              </a:ext>
            </a:extLst>
          </p:cNvPr>
          <p:cNvGrpSpPr/>
          <p:nvPr/>
        </p:nvGrpSpPr>
        <p:grpSpPr>
          <a:xfrm>
            <a:off x="4609754" y="3619843"/>
            <a:ext cx="2320727" cy="1013200"/>
            <a:chOff x="4344831" y="3628472"/>
            <a:chExt cx="2320727" cy="1013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6DEAA7-6180-4172-B50F-B6932A39FD2F}"/>
                </a:ext>
              </a:extLst>
            </p:cNvPr>
            <p:cNvSpPr/>
            <p:nvPr/>
          </p:nvSpPr>
          <p:spPr>
            <a:xfrm>
              <a:off x="4344831" y="3628472"/>
              <a:ext cx="2320727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spcBef>
                  <a:spcPct val="20000"/>
                </a:spcBef>
                <a:spcAft>
                  <a:spcPct val="20000"/>
                </a:spcAft>
                <a:buClr>
                  <a:srgbClr val="007A53"/>
                </a:buClr>
                <a:defRPr/>
              </a:pPr>
              <a:r>
                <a:rPr lang="en-GB" altLang="en-US" sz="1400" b="1" dirty="0">
                  <a:solidFill>
                    <a:srgbClr val="007A53"/>
                  </a:solidFill>
                  <a:ea typeface="ＭＳ Ｐゴシック"/>
                </a:rPr>
                <a:t>5. </a:t>
              </a:r>
              <a:endParaRPr lang="en-GB" altLang="en-US" sz="1400" b="1" dirty="0">
                <a:solidFill>
                  <a:srgbClr val="007A53"/>
                </a:solidFill>
                <a:ea typeface="ＭＳ Ｐゴシック"/>
                <a:cs typeface="Arial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81F2030-CECC-47A0-B6A8-F683AD1F91D9}"/>
                </a:ext>
              </a:extLst>
            </p:cNvPr>
            <p:cNvGrpSpPr/>
            <p:nvPr/>
          </p:nvGrpSpPr>
          <p:grpSpPr>
            <a:xfrm>
              <a:off x="4656019" y="3872231"/>
              <a:ext cx="1437742" cy="769441"/>
              <a:chOff x="701259" y="2001106"/>
              <a:chExt cx="1437742" cy="76944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CD07975-3BE7-40BC-A0A4-2B6ED9ADD9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1007CEB-5447-471B-9C44-4941A684DF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140DC74-1383-4BC1-ACF2-03AD065D4D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8392C77-AE1A-4FC5-9E52-F41A2CE80C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6C17CA9-5DF1-4A59-991F-2F8C504376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4197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55E1B-FA6F-4E43-9B19-10B0764A20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800"/>
            <a:ext cx="6705618" cy="561360"/>
          </a:xfrm>
        </p:spPr>
        <p:txBody>
          <a:bodyPr lIns="74441" tIns="37221" rIns="74441" bIns="37221" anchor="t"/>
          <a:lstStyle/>
          <a:p>
            <a:r>
              <a:rPr lang="en-GB" sz="3600"/>
              <a:t>Your turn: </a:t>
            </a:r>
            <a:r>
              <a:rPr lang="en-GB" sz="3600">
                <a:ea typeface="+mj-lt"/>
                <a:cs typeface="+mj-lt"/>
              </a:rPr>
              <a:t>Sprains and </a:t>
            </a:r>
            <a:r>
              <a:rPr lang="en-GB" sz="3600" dirty="0">
                <a:ea typeface="+mj-lt"/>
                <a:cs typeface="+mj-lt"/>
              </a:rPr>
              <a:t>strains</a:t>
            </a:r>
            <a:endParaRPr lang="en-GB" sz="3600" b="0" dirty="0">
              <a:ea typeface="+mj-lt"/>
              <a:cs typeface="+mj-lt"/>
            </a:endParaRPr>
          </a:p>
          <a:p>
            <a:endParaRPr lang="en-GB" sz="3600" dirty="0">
              <a:cs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3040B8-C790-4645-BE16-DF658944F46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998126"/>
            <a:ext cx="4962104" cy="556253"/>
          </a:xfrm>
        </p:spPr>
        <p:txBody>
          <a:bodyPr lIns="74441" tIns="37221" rIns="74441" bIns="37221" anchor="t"/>
          <a:lstStyle/>
          <a:p>
            <a:r>
              <a:rPr lang="en-GB">
                <a:cs typeface="Arial"/>
              </a:rPr>
              <a:t>Complete the steps...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3CF57-EA4D-43A8-9F9A-00CFC609B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FE09F2-988B-460B-A5E4-0DCF1B155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8"/>
          <a:stretch/>
        </p:blipFill>
        <p:spPr>
          <a:xfrm>
            <a:off x="4505361" y="1640458"/>
            <a:ext cx="2080509" cy="16259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74BC09-DB57-469D-BBC4-1159666D5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03" y="2971232"/>
            <a:ext cx="2030365" cy="20303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B8D1AB-D90F-4857-87B7-88DF8A23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78496">
            <a:off x="196135" y="3864198"/>
            <a:ext cx="1193038" cy="11446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9723988-8225-4958-B9A4-AF1143FD842A}"/>
              </a:ext>
            </a:extLst>
          </p:cNvPr>
          <p:cNvGrpSpPr/>
          <p:nvPr/>
        </p:nvGrpSpPr>
        <p:grpSpPr>
          <a:xfrm>
            <a:off x="958291" y="1933018"/>
            <a:ext cx="1763535" cy="1035414"/>
            <a:chOff x="375466" y="1735133"/>
            <a:chExt cx="1763535" cy="103541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55E3FF-817B-46D0-BD15-F3C6DEA2F87E}"/>
                </a:ext>
              </a:extLst>
            </p:cNvPr>
            <p:cNvSpPr txBox="1"/>
            <p:nvPr/>
          </p:nvSpPr>
          <p:spPr>
            <a:xfrm>
              <a:off x="375466" y="1735133"/>
              <a:ext cx="50062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007A53"/>
                  </a:solidFill>
                </a:rPr>
                <a:t>1.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C803895-754C-4401-A447-696D2B9E749C}"/>
                </a:ext>
              </a:extLst>
            </p:cNvPr>
            <p:cNvGrpSpPr/>
            <p:nvPr/>
          </p:nvGrpSpPr>
          <p:grpSpPr>
            <a:xfrm>
              <a:off x="701259" y="2001106"/>
              <a:ext cx="1437742" cy="769441"/>
              <a:chOff x="701259" y="2001106"/>
              <a:chExt cx="1437742" cy="76944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EC9BBFD-F96D-4604-82DD-FD05B0CC25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2FC2900-8751-46C8-9A99-43D829C831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BDCF5B1-B418-4AC5-A053-00E3C8FCC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271552-65F2-443A-AF2E-B2B8876537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FCACC1B-8E74-4AF8-A59F-8B27DC95F2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3008C2C-81C9-49C0-AB09-936124355CC8}"/>
              </a:ext>
            </a:extLst>
          </p:cNvPr>
          <p:cNvGrpSpPr/>
          <p:nvPr/>
        </p:nvGrpSpPr>
        <p:grpSpPr>
          <a:xfrm>
            <a:off x="2909275" y="1945418"/>
            <a:ext cx="1818063" cy="1035865"/>
            <a:chOff x="2526768" y="1753061"/>
            <a:chExt cx="1818063" cy="10358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EA8FCA-0F2C-4ED3-A6F1-5A4864F98496}"/>
                </a:ext>
              </a:extLst>
            </p:cNvPr>
            <p:cNvSpPr txBox="1"/>
            <p:nvPr/>
          </p:nvSpPr>
          <p:spPr>
            <a:xfrm>
              <a:off x="2526768" y="1753061"/>
              <a:ext cx="500622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007A53"/>
                  </a:solidFill>
                </a:rPr>
                <a:t>2.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67BA866-9986-4A16-80C0-D73141DF796A}"/>
                </a:ext>
              </a:extLst>
            </p:cNvPr>
            <p:cNvGrpSpPr/>
            <p:nvPr/>
          </p:nvGrpSpPr>
          <p:grpSpPr>
            <a:xfrm>
              <a:off x="2907089" y="2019485"/>
              <a:ext cx="1437742" cy="769441"/>
              <a:chOff x="701259" y="2001106"/>
              <a:chExt cx="1437742" cy="769441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7C55BD1-4872-4FD0-A422-98071973B9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66BD071-9AA0-46FD-B039-F3091A1197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9ECE87A-5CC1-4C44-9D8E-2E0093F2C6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0909A7F-BDD4-40A9-8272-0B006A3D86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3D15231-E47B-4D50-9E97-15B38391CC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BA98E9-4DE1-420D-B13B-45C8D11237D7}"/>
              </a:ext>
            </a:extLst>
          </p:cNvPr>
          <p:cNvGrpSpPr/>
          <p:nvPr/>
        </p:nvGrpSpPr>
        <p:grpSpPr>
          <a:xfrm>
            <a:off x="6323553" y="1966279"/>
            <a:ext cx="1773478" cy="1014050"/>
            <a:chOff x="6199448" y="1753061"/>
            <a:chExt cx="1773478" cy="10140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FD0F81-6DD9-4DB2-9108-31D916F4FCEC}"/>
                </a:ext>
              </a:extLst>
            </p:cNvPr>
            <p:cNvSpPr txBox="1"/>
            <p:nvPr/>
          </p:nvSpPr>
          <p:spPr>
            <a:xfrm>
              <a:off x="6199448" y="1753061"/>
              <a:ext cx="77136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b="1" dirty="0">
                  <a:solidFill>
                    <a:srgbClr val="007A53"/>
                  </a:solidFill>
                </a:rPr>
                <a:t>3.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229F77-BFED-44C7-813D-D4B91CEACAEB}"/>
                </a:ext>
              </a:extLst>
            </p:cNvPr>
            <p:cNvGrpSpPr/>
            <p:nvPr/>
          </p:nvGrpSpPr>
          <p:grpSpPr>
            <a:xfrm>
              <a:off x="6535184" y="1997670"/>
              <a:ext cx="1437742" cy="769441"/>
              <a:chOff x="701259" y="2001106"/>
              <a:chExt cx="1437742" cy="76944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653D27B-8332-4CE5-8208-D5ED0A3CAC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3FB0E83-B869-402F-9A30-5B95B4FBFB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D7F7C7-8FCE-482C-9545-93A1B21989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6E2B933-C2D3-481A-A98D-C8B241DCFE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5AA2762-A003-42A6-8550-C99A7329FD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AD6790-9460-4451-8D78-F8D954FF37A8}"/>
              </a:ext>
            </a:extLst>
          </p:cNvPr>
          <p:cNvGrpSpPr/>
          <p:nvPr/>
        </p:nvGrpSpPr>
        <p:grpSpPr>
          <a:xfrm>
            <a:off x="2292107" y="3522270"/>
            <a:ext cx="2320727" cy="1013913"/>
            <a:chOff x="948940" y="3512347"/>
            <a:chExt cx="2320727" cy="101391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05E0FF2-9781-4322-8E26-EB8DCFFAFB4C}"/>
                </a:ext>
              </a:extLst>
            </p:cNvPr>
            <p:cNvSpPr/>
            <p:nvPr/>
          </p:nvSpPr>
          <p:spPr>
            <a:xfrm>
              <a:off x="948940" y="3512347"/>
              <a:ext cx="2320727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spcBef>
                  <a:spcPct val="20000"/>
                </a:spcBef>
                <a:spcAft>
                  <a:spcPct val="20000"/>
                </a:spcAft>
                <a:buClr>
                  <a:srgbClr val="007A53"/>
                </a:buClr>
                <a:defRPr/>
              </a:pPr>
              <a:r>
                <a:rPr lang="en-GB" altLang="en-US" sz="1400" b="1" dirty="0">
                  <a:solidFill>
                    <a:srgbClr val="007A53"/>
                  </a:solidFill>
                  <a:ea typeface="ＭＳ Ｐゴシック"/>
                </a:rPr>
                <a:t>4.  </a:t>
              </a:r>
              <a:endParaRPr lang="en-US" sz="1400" b="1" dirty="0">
                <a:solidFill>
                  <a:srgbClr val="007A53"/>
                </a:solidFill>
                <a:ea typeface="ＭＳ Ｐゴシック"/>
                <a:cs typeface="Arial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6C84482-2774-4DAA-8211-080AD04EEEEC}"/>
                </a:ext>
              </a:extLst>
            </p:cNvPr>
            <p:cNvGrpSpPr/>
            <p:nvPr/>
          </p:nvGrpSpPr>
          <p:grpSpPr>
            <a:xfrm>
              <a:off x="1263322" y="3756819"/>
              <a:ext cx="1437742" cy="769441"/>
              <a:chOff x="701259" y="2001106"/>
              <a:chExt cx="1437742" cy="769441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0BCC11A-1FB9-4CBF-8E52-C0673F1AB9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50929B2-59BC-4B14-B99A-5B37DCB2E2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4ABD543-CF5A-4BB4-891E-BEFF0C3E3D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3628F29-C51B-47A3-992B-D4E81BBDBB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082CF074-8B37-445D-AA2D-4A1E015935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E85B15F-42B5-4239-87E9-40F4D0C604BF}"/>
              </a:ext>
            </a:extLst>
          </p:cNvPr>
          <p:cNvGrpSpPr/>
          <p:nvPr/>
        </p:nvGrpSpPr>
        <p:grpSpPr>
          <a:xfrm>
            <a:off x="5498925" y="3468935"/>
            <a:ext cx="2320727" cy="1013200"/>
            <a:chOff x="4344831" y="3628472"/>
            <a:chExt cx="2320727" cy="10132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C59A7D3-34F4-40DF-9476-FEDB595D1B2F}"/>
                </a:ext>
              </a:extLst>
            </p:cNvPr>
            <p:cNvSpPr/>
            <p:nvPr/>
          </p:nvSpPr>
          <p:spPr>
            <a:xfrm>
              <a:off x="4344831" y="3628472"/>
              <a:ext cx="2320727" cy="30777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spcBef>
                  <a:spcPct val="20000"/>
                </a:spcBef>
                <a:spcAft>
                  <a:spcPct val="20000"/>
                </a:spcAft>
                <a:buClr>
                  <a:srgbClr val="007A53"/>
                </a:buClr>
                <a:defRPr/>
              </a:pPr>
              <a:r>
                <a:rPr lang="en-GB" altLang="en-US" sz="1400" b="1" dirty="0">
                  <a:solidFill>
                    <a:srgbClr val="007A53"/>
                  </a:solidFill>
                  <a:ea typeface="ＭＳ Ｐゴシック"/>
                </a:rPr>
                <a:t>5. </a:t>
              </a:r>
              <a:endParaRPr lang="en-GB" altLang="en-US" sz="1400" b="1" dirty="0">
                <a:solidFill>
                  <a:srgbClr val="007A53"/>
                </a:solidFill>
                <a:ea typeface="ＭＳ Ｐゴシック"/>
                <a:cs typeface="Arial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EE85271-522B-4471-801D-B0FB70C5A363}"/>
                </a:ext>
              </a:extLst>
            </p:cNvPr>
            <p:cNvGrpSpPr/>
            <p:nvPr/>
          </p:nvGrpSpPr>
          <p:grpSpPr>
            <a:xfrm>
              <a:off x="4656019" y="3872231"/>
              <a:ext cx="1437742" cy="769441"/>
              <a:chOff x="701259" y="2001106"/>
              <a:chExt cx="1437742" cy="769441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F36BEA6-4CC7-450C-8647-109644A379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00110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3EB34D5-FD01-4A76-8384-B920AA65D0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189158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4572168-3183-43DE-B95C-DBD58C434E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377210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5AEBD48-ABBA-4FB8-992D-4B94AF57B0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575197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9ACAE88-C98D-468C-B506-98A99B67AE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259" y="2770546"/>
                <a:ext cx="1437742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846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505487" cy="551146"/>
          </a:xfrm>
        </p:spPr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1BFFA-C000-42D8-B32D-9865F53FC1D9}"/>
              </a:ext>
            </a:extLst>
          </p:cNvPr>
          <p:cNvSpPr txBox="1">
            <a:spLocks noChangeAspect="1"/>
          </p:cNvSpPr>
          <p:nvPr/>
        </p:nvSpPr>
        <p:spPr>
          <a:xfrm>
            <a:off x="529143" y="1274620"/>
            <a:ext cx="7709355" cy="3165759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endParaRPr lang="en-US" sz="2000" b="1" dirty="0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 dirty="0"/>
              <a:t>identify the difference between a bone, muscle and joint injury</a:t>
            </a:r>
            <a:endParaRPr lang="en-US" dirty="0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 dirty="0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 dirty="0"/>
              <a:t>give first aid to a casualty who has a bone, muscle or joint injury</a:t>
            </a:r>
            <a:endParaRPr lang="en-US" sz="2000" b="1" dirty="0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 dirty="0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 dirty="0"/>
              <a:t>recognise when I need to call for help for a casualty who has a bone, muscle or joint injury</a:t>
            </a:r>
            <a:endParaRPr lang="en-US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221A-F575-416F-AA85-327C571C1E6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6759661" cy="551146"/>
          </a:xfrm>
        </p:spPr>
        <p:txBody>
          <a:bodyPr/>
          <a:lstStyle/>
          <a:p>
            <a:r>
              <a:rPr lang="en-GB" dirty="0"/>
              <a:t>The musculoskeletal system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F2C11-7B9E-4B81-8817-1A15F5492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FCBDB-FA26-47C6-95BC-2A7AA5BDF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3943" y="1140995"/>
            <a:ext cx="2211466" cy="132146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2CF675-0625-4C1A-AEFD-68CDA0B3E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3942" y="2592806"/>
            <a:ext cx="2211466" cy="132146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4807AC-0A39-4180-9F26-AE47E00AD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2309" y="4019151"/>
            <a:ext cx="2211466" cy="132146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8DE82D-2415-4500-9FC6-205734A2C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4114" y="1140995"/>
            <a:ext cx="2211466" cy="132146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D520E-A420-4BC4-81C6-57A789CB0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4113" y="2592806"/>
            <a:ext cx="2211466" cy="132146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98D9FE-9F3D-41CD-9C0F-9F8ED9340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2480" y="4019151"/>
            <a:ext cx="2211466" cy="1321468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278C1-4A49-4AB4-8454-93D61CE78E6E}"/>
              </a:ext>
            </a:extLst>
          </p:cNvPr>
          <p:cNvSpPr txBox="1"/>
          <p:nvPr/>
        </p:nvSpPr>
        <p:spPr>
          <a:xfrm>
            <a:off x="1395170" y="1208120"/>
            <a:ext cx="2211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/>
              <a:t>The skeleton supports, moves, protects and makes blood cells.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84F3F3-735C-4168-96DC-7EB2A3945954}"/>
              </a:ext>
            </a:extLst>
          </p:cNvPr>
          <p:cNvSpPr txBox="1"/>
          <p:nvPr/>
        </p:nvSpPr>
        <p:spPr>
          <a:xfrm>
            <a:off x="1395170" y="2779142"/>
            <a:ext cx="2211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/>
              <a:t>Our muscles are attached to our bones via tendons.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A8B27B-BBAA-4C13-9B48-8AEA969FD8AC}"/>
              </a:ext>
            </a:extLst>
          </p:cNvPr>
          <p:cNvSpPr txBox="1"/>
          <p:nvPr/>
        </p:nvSpPr>
        <p:spPr>
          <a:xfrm>
            <a:off x="1372309" y="4100610"/>
            <a:ext cx="2211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/>
              <a:t>The types of joints within our body are hinge, fixed and ball and socket.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DBB36A-2BAD-4AB3-AEE8-EB799867C0F9}"/>
              </a:ext>
            </a:extLst>
          </p:cNvPr>
          <p:cNvSpPr txBox="1"/>
          <p:nvPr/>
        </p:nvSpPr>
        <p:spPr>
          <a:xfrm>
            <a:off x="3702887" y="1208120"/>
            <a:ext cx="2211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/>
              <a:t>Our muscles are controlled via signals from the brain.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2B47D6-23CD-4318-B541-F1EC2593356A}"/>
              </a:ext>
            </a:extLst>
          </p:cNvPr>
          <p:cNvSpPr txBox="1"/>
          <p:nvPr/>
        </p:nvSpPr>
        <p:spPr>
          <a:xfrm>
            <a:off x="3702887" y="2790873"/>
            <a:ext cx="2211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/>
              <a:t>The human skeleton consists of </a:t>
            </a:r>
            <a:r>
              <a:rPr lang="en-GB" sz="1800" b="1"/>
              <a:t>206</a:t>
            </a:r>
            <a:r>
              <a:rPr lang="en-GB" sz="1800"/>
              <a:t> bones.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CF8DA2-4F1C-4BF7-9AD0-7F2F56858A80}"/>
              </a:ext>
            </a:extLst>
          </p:cNvPr>
          <p:cNvSpPr txBox="1"/>
          <p:nvPr/>
        </p:nvSpPr>
        <p:spPr>
          <a:xfrm>
            <a:off x="3647943" y="4056797"/>
            <a:ext cx="235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/>
              <a:t>S&amp;C: </a:t>
            </a:r>
            <a:r>
              <a:rPr lang="en-GB" sz="1800"/>
              <a:t>The tissue that connects two bones together is called a L_ _ _ _ _ _ _.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2E4B16-C1FA-4447-A867-A66B61F43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26" y="501317"/>
            <a:ext cx="2123574" cy="424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9FF2-4F73-4D7B-8262-77A1338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6729792" cy="578497"/>
          </a:xfrm>
          <a:solidFill>
            <a:srgbClr val="009F4D"/>
          </a:solidFill>
        </p:spPr>
        <p:txBody>
          <a:bodyPr/>
          <a:lstStyle/>
          <a:p>
            <a:r>
              <a:rPr lang="en-GB" sz="3700" dirty="0"/>
              <a:t>The musculoskeletal system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C477E-0AF7-480E-B29A-721AF350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210" y="1515288"/>
            <a:ext cx="5314102" cy="1238349"/>
          </a:xfrm>
        </p:spPr>
        <p:txBody>
          <a:bodyPr lIns="78806" tIns="39404" rIns="78806" bIns="39404" anchor="t"/>
          <a:lstStyle/>
          <a:p>
            <a:pPr>
              <a:buNone/>
            </a:pPr>
            <a:r>
              <a:rPr lang="en-GB" sz="2100" b="1" dirty="0">
                <a:solidFill>
                  <a:schemeClr val="tx1"/>
                </a:solidFill>
                <a:ea typeface="MS PGothic"/>
              </a:rPr>
              <a:t>In pairs/small groups see if you can name some bones of the bones in a human skeleton.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34C25-9D94-4307-A33E-1BD9EC56DBEB}"/>
              </a:ext>
            </a:extLst>
          </p:cNvPr>
          <p:cNvSpPr txBox="1"/>
          <p:nvPr/>
        </p:nvSpPr>
        <p:spPr>
          <a:xfrm>
            <a:off x="2973210" y="2636531"/>
            <a:ext cx="3313756" cy="32483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11" b="1" dirty="0">
                <a:solidFill>
                  <a:schemeClr val="accent4"/>
                </a:solidFill>
                <a:latin typeface="+mj-lt"/>
                <a:cs typeface="Whitney Bold"/>
              </a:rPr>
              <a:t>S&amp;C: </a:t>
            </a:r>
            <a:r>
              <a:rPr lang="en-US" sz="1511" b="1" dirty="0">
                <a:solidFill>
                  <a:schemeClr val="bg1"/>
                </a:solidFill>
                <a:latin typeface="+mj-lt"/>
                <a:cs typeface="Whitney Bold"/>
              </a:rPr>
              <a:t>Can you name any others? </a:t>
            </a:r>
            <a:endParaRPr lang="en-US" sz="1511" b="1" dirty="0">
              <a:solidFill>
                <a:schemeClr val="bg1"/>
              </a:solidFill>
              <a:latin typeface="+mj-lt"/>
              <a:cs typeface="Whitney Black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55EFD6-DF66-48B3-8F98-AD6404F5F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53" y="1121869"/>
            <a:ext cx="1886883" cy="42986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2F9E6A-D0A9-4C56-9CE9-9B69E6902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73210" y="1517806"/>
            <a:ext cx="4772296" cy="1033293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2B712DF-81F5-49C3-97E8-9DA593E08EED}"/>
              </a:ext>
            </a:extLst>
          </p:cNvPr>
          <p:cNvSpPr txBox="1">
            <a:spLocks/>
          </p:cNvSpPr>
          <p:nvPr/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None/>
              <a:defRPr lang="en-US" sz="1000" b="1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marL="271126" indent="-27112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7136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342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1549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3755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10399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9FF2-4F73-4D7B-8262-77A1338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6630662" cy="583884"/>
          </a:xfrm>
          <a:solidFill>
            <a:srgbClr val="009F4D"/>
          </a:solidFill>
        </p:spPr>
        <p:txBody>
          <a:bodyPr/>
          <a:lstStyle/>
          <a:p>
            <a:r>
              <a:rPr lang="en-GB" sz="3700"/>
              <a:t>The musculoskeletal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49CC8-6928-4CC1-8399-800B63BF4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597" y="1061723"/>
            <a:ext cx="5548841" cy="4485555"/>
          </a:xfrm>
          <a:prstGeom prst="rect">
            <a:avLst/>
          </a:prstGeom>
        </p:spPr>
      </p:pic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A1D50EE4-77E7-4BFF-9585-ABC98AD9EAA7}"/>
              </a:ext>
            </a:extLst>
          </p:cNvPr>
          <p:cNvSpPr txBox="1">
            <a:spLocks/>
          </p:cNvSpPr>
          <p:nvPr/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None/>
              <a:defRPr lang="en-US" sz="1000" b="1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marL="271126" indent="-27112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7136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342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1549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3755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5670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9FF2-4F73-4D7B-8262-77A1338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6624219" cy="583884"/>
          </a:xfrm>
          <a:solidFill>
            <a:srgbClr val="009F4D"/>
          </a:solidFill>
        </p:spPr>
        <p:txBody>
          <a:bodyPr/>
          <a:lstStyle/>
          <a:p>
            <a:r>
              <a:rPr lang="en-GB" sz="3700" dirty="0"/>
              <a:t>The musculoskeletal system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6F932-AFC2-4E7D-BFE0-67DFF165FA10}"/>
              </a:ext>
            </a:extLst>
          </p:cNvPr>
          <p:cNvSpPr/>
          <p:nvPr/>
        </p:nvSpPr>
        <p:spPr>
          <a:xfrm>
            <a:off x="4069859" y="1423846"/>
            <a:ext cx="4359526" cy="10691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2100" b="1" dirty="0">
                <a:ea typeface="MS PGothic"/>
              </a:rPr>
              <a:t>In pairs/small groups identify some of the muscles found in the human body.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F6300-8E84-4F04-B6DE-DDE2D52A6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74"/>
          <a:stretch/>
        </p:blipFill>
        <p:spPr>
          <a:xfrm>
            <a:off x="935514" y="1062684"/>
            <a:ext cx="3003716" cy="44390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115363D-078B-461F-88AA-E137545A1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69859" y="1441770"/>
            <a:ext cx="4007998" cy="1033293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76FAC5E-23EB-429E-8DEA-7CF80A539A25}"/>
              </a:ext>
            </a:extLst>
          </p:cNvPr>
          <p:cNvSpPr txBox="1">
            <a:spLocks/>
          </p:cNvSpPr>
          <p:nvPr/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None/>
              <a:defRPr lang="en-US" sz="1000" b="1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marL="271126" indent="-27112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7136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342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1549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3755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3574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9FF2-4F73-4D7B-8262-77A1338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5981433" cy="583884"/>
          </a:xfrm>
          <a:solidFill>
            <a:srgbClr val="009F4D"/>
          </a:solidFill>
        </p:spPr>
        <p:txBody>
          <a:bodyPr/>
          <a:lstStyle/>
          <a:p>
            <a:r>
              <a:rPr lang="en-GB" dirty="0"/>
              <a:t>The musculoskeletal system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DE78F-1111-4097-B1B5-1A1FFC73C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367" y="1062684"/>
            <a:ext cx="4554393" cy="4466081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3D90879-9256-4E22-BFDB-A7227546E83F}"/>
              </a:ext>
            </a:extLst>
          </p:cNvPr>
          <p:cNvSpPr txBox="1">
            <a:spLocks/>
          </p:cNvSpPr>
          <p:nvPr/>
        </p:nvSpPr>
        <p:spPr>
          <a:xfrm>
            <a:off x="7237435" y="5229779"/>
            <a:ext cx="1575776" cy="309179"/>
          </a:xfrm>
          <a:prstGeom prst="rect">
            <a:avLst/>
          </a:prstGeom>
        </p:spPr>
        <p:txBody>
          <a:bodyPr/>
          <a:lstStyle>
            <a:lvl1pPr marL="0" indent="0" algn="ctr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None/>
              <a:defRPr lang="en-US" sz="1000" b="1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marL="271126" indent="-27112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06" indent="-345506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7136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342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1549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3755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/>
              <a:t>KS4 – Bone, muscle and joint injuries </a:t>
            </a:r>
          </a:p>
        </p:txBody>
      </p:sp>
    </p:spTree>
    <p:extLst>
      <p:ext uri="{BB962C8B-B14F-4D97-AF65-F5344CB8AC3E}">
        <p14:creationId xmlns:p14="http://schemas.microsoft.com/office/powerpoint/2010/main" val="26850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6F827-3965-467B-A132-BA155EEBE01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312984" cy="551146"/>
          </a:xfrm>
        </p:spPr>
        <p:txBody>
          <a:bodyPr/>
          <a:lstStyle/>
          <a:p>
            <a:r>
              <a:rPr lang="en-GB"/>
              <a:t>Activity   A45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22DA5D-5623-42C4-9AF8-0537609C83D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1029941"/>
            <a:ext cx="6574918" cy="551146"/>
          </a:xfrm>
        </p:spPr>
        <p:txBody>
          <a:bodyPr/>
          <a:lstStyle/>
          <a:p>
            <a:r>
              <a:rPr lang="en-GB"/>
              <a:t>The musculoskeletal system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25AC7-AD3B-49C5-8E9D-33FD7FBAF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C08FE7-BC5E-45A9-B6C2-CEA30B28421C}"/>
              </a:ext>
            </a:extLst>
          </p:cNvPr>
          <p:cNvSpPr/>
          <p:nvPr/>
        </p:nvSpPr>
        <p:spPr>
          <a:xfrm>
            <a:off x="2600077" y="1716084"/>
            <a:ext cx="6313335" cy="24622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2200" b="1"/>
              <a:t>In pairs/small groups, create and label your own skeleton</a:t>
            </a:r>
          </a:p>
          <a:p>
            <a:pPr algn="ctr"/>
            <a:r>
              <a:rPr lang="en-GB" sz="2200" b="1">
                <a:solidFill>
                  <a:srgbClr val="007A53"/>
                </a:solidFill>
              </a:rPr>
              <a:t>S&amp;C: </a:t>
            </a:r>
            <a:r>
              <a:rPr lang="en-GB" sz="2200" b="1"/>
              <a:t>Add labels to the skeleton to name some of the bones/muscles in our body without looking at the answers Use the </a:t>
            </a:r>
            <a:r>
              <a:rPr lang="en-GB" sz="2200" b="1">
                <a:solidFill>
                  <a:srgbClr val="007A53"/>
                </a:solidFill>
              </a:rPr>
              <a:t>downloadable worksheet </a:t>
            </a:r>
            <a:r>
              <a:rPr lang="en-GB" sz="2200" b="1"/>
              <a:t>which can be found on the St John Ambulance website.</a:t>
            </a:r>
            <a:endParaRPr lang="en-GB" sz="2200" b="1">
              <a:cs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935868-1A2E-4843-82D5-728E71C5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6610"/>
            <a:ext cx="2719137" cy="385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9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PT Powerpoint template 2nd proof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E7744060-883E-40EB-8CD4-2F0D750F790C}" vid="{C083200A-9F88-419F-88A7-B799583B6A13}"/>
    </a:ext>
  </a:extLst>
</a:theme>
</file>

<file path=ppt/theme/theme2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B8B06A127E8488F7413CC292EB859" ma:contentTypeVersion="10" ma:contentTypeDescription="Create a new document." ma:contentTypeScope="" ma:versionID="17678fa05086c2f86340eabdba665dbe">
  <xsd:schema xmlns:xsd="http://www.w3.org/2001/XMLSchema" xmlns:xs="http://www.w3.org/2001/XMLSchema" xmlns:p="http://schemas.microsoft.com/office/2006/metadata/properties" xmlns:ns2="315f969d-7967-4bff-902a-d46647ceb5a4" xmlns:ns3="73b22f68-4a70-4eb7-bf89-938dce806f38" targetNamespace="http://schemas.microsoft.com/office/2006/metadata/properties" ma:root="true" ma:fieldsID="3505c4554952c4f69351aaa49d733423" ns2:_="" ns3:_="">
    <xsd:import namespace="315f969d-7967-4bff-902a-d46647ceb5a4"/>
    <xsd:import namespace="73b22f68-4a70-4eb7-bf89-938dce806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f969d-7967-4bff-902a-d46647ceb5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22f68-4a70-4eb7-bf89-938dce806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3b22f68-4a70-4eb7-bf89-938dce806f38">
      <UserInfo>
        <DisplayName>David Nicklen</DisplayName>
        <AccountId>20</AccountId>
        <AccountType/>
      </UserInfo>
      <UserInfo>
        <DisplayName>Karen Wain</DisplayName>
        <AccountId>129</AccountId>
        <AccountType/>
      </UserInfo>
      <UserInfo>
        <DisplayName>Isabelle Darque</DisplayName>
        <AccountId>249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2CB704F-DC21-43E9-AB3B-CE8EB41D85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D5BB7E-1C85-46F0-B820-0A3988FA03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5f969d-7967-4bff-902a-d46647ceb5a4"/>
    <ds:schemaRef ds:uri="73b22f68-4a70-4eb7-bf89-938dce806f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C7CDF4-C59E-48F1-B094-FA169A49F4E4}">
  <ds:schemaRefs>
    <ds:schemaRef ds:uri="http://schemas.microsoft.com/office/2006/documentManagement/types"/>
    <ds:schemaRef ds:uri="315f969d-7967-4bff-902a-d46647ceb5a4"/>
    <ds:schemaRef ds:uri="73b22f68-4a70-4eb7-bf89-938dce806f38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WPT Powerpoint template 2nd proof</Template>
  <TotalTime>103</TotalTime>
  <Words>1138</Words>
  <Application>Microsoft Office PowerPoint</Application>
  <PresentationFormat>On-screen Show (16:10)</PresentationFormat>
  <Paragraphs>187</Paragraphs>
  <Slides>25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23</vt:i4>
      </vt:variant>
    </vt:vector>
  </HeadingPairs>
  <TitlesOfParts>
    <vt:vector size="59" baseType="lpstr">
      <vt:lpstr>Times</vt:lpstr>
      <vt:lpstr>MS PGothic</vt:lpstr>
      <vt:lpstr>Wingdings 3</vt:lpstr>
      <vt:lpstr>Whitney Bold</vt:lpstr>
      <vt:lpstr>Calibri</vt:lpstr>
      <vt:lpstr>MS PGothic</vt:lpstr>
      <vt:lpstr>Arial (heading)</vt:lpstr>
      <vt:lpstr>Arial</vt:lpstr>
      <vt:lpstr>Lucida Grande</vt:lpstr>
      <vt:lpstr>Whitney Black</vt:lpstr>
      <vt:lpstr>WPT Powerpoint template 2nd proof</vt:lpstr>
      <vt:lpstr>PowerPoint Presentation</vt:lpstr>
      <vt:lpstr>PowerPoint Presentation</vt:lpstr>
      <vt:lpstr>PowerPoint Presentation</vt:lpstr>
      <vt:lpstr>PowerPoint Presentation</vt:lpstr>
      <vt:lpstr>The musculoskeletal system    </vt:lpstr>
      <vt:lpstr>The musculoskeletal system</vt:lpstr>
      <vt:lpstr>The musculoskeletal system   </vt:lpstr>
      <vt:lpstr>The musculoskeletal system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– fractures    </vt:lpstr>
      <vt:lpstr>PowerPoint Presentation</vt:lpstr>
      <vt:lpstr>PowerPoint Presentation</vt:lpstr>
      <vt:lpstr>PowerPoint Presentation</vt:lpstr>
      <vt:lpstr>Types of injury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Recognition assessment</vt:lpstr>
      <vt:lpstr>Course admin</vt:lpstr>
      <vt:lpstr>Role of the first aider</vt:lpstr>
      <vt:lpstr>Primary survey</vt:lpstr>
      <vt:lpstr>Unresponsive breathing</vt:lpstr>
      <vt:lpstr>Shock</vt:lpstr>
      <vt:lpstr>Fainting</vt:lpstr>
      <vt:lpstr>Burns</vt:lpstr>
      <vt:lpstr>Poisoning</vt:lpstr>
      <vt:lpstr>Eye Injury</vt:lpstr>
      <vt:lpstr>Bleeding</vt:lpstr>
      <vt:lpstr>Choking</vt:lpstr>
      <vt:lpstr>Asthma</vt:lpstr>
      <vt:lpstr>Low blood sugar</vt:lpstr>
      <vt:lpstr>Allergic reaction</vt:lpstr>
      <vt:lpstr>Hyperventilation</vt:lpstr>
      <vt:lpstr>Stroke</vt:lpstr>
      <vt:lpstr>Head injury</vt:lpstr>
      <vt:lpstr>Seizure</vt:lpstr>
      <vt:lpstr>Bone, muscle, joint and Spine</vt:lpstr>
      <vt:lpstr>Chest pian</vt:lpstr>
      <vt:lpstr>Unresponsive not breathing</vt:lpstr>
      <vt:lpstr>Heat and cold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Bliss Dutton</dc:creator>
  <cp:lastModifiedBy>Isabelle Darque</cp:lastModifiedBy>
  <cp:revision>20</cp:revision>
  <dcterms:created xsi:type="dcterms:W3CDTF">2018-11-28T11:53:47Z</dcterms:created>
  <dcterms:modified xsi:type="dcterms:W3CDTF">2019-10-22T10:54:04Z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0x010100413B8B06A127E8488F7413CC292EB859</vt:lpwstr>
  </property>
  <property fmtid="{D5CDD505-2E9C-101B-9397-08002B2CF9AE}" pid="3" name="Order">
    <vt:r8>40264300</vt:r8>
  </property>
  <property fmtid="{D5CDD505-2E9C-101B-9397-08002B2CF9AE}" pid="4" name="ComplianceAssetId">
    <vt:lpwstr/>
  </property>
</Properties>
</file>