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7" r:id="rId5"/>
    <p:sldId id="264" r:id="rId6"/>
    <p:sldId id="268" r:id="rId7"/>
    <p:sldId id="287" r:id="rId8"/>
    <p:sldId id="280" r:id="rId9"/>
    <p:sldId id="289" r:id="rId10"/>
    <p:sldId id="288" r:id="rId11"/>
    <p:sldId id="266" r:id="rId1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7E64"/>
    <a:srgbClr val="248DBA"/>
    <a:srgbClr val="3F81A3"/>
    <a:srgbClr val="E21163"/>
    <a:srgbClr val="EC9A1F"/>
    <a:srgbClr val="00652C"/>
    <a:srgbClr val="72AF18"/>
    <a:srgbClr val="0F70B7"/>
    <a:srgbClr val="E71873"/>
    <a:srgbClr val="FEE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36" autoAdjust="0"/>
    <p:restoredTop sz="74397" autoAdjust="0"/>
  </p:normalViewPr>
  <p:slideViewPr>
    <p:cSldViewPr>
      <p:cViewPr varScale="1">
        <p:scale>
          <a:sx n="50" d="100"/>
          <a:sy n="50" d="100"/>
        </p:scale>
        <p:origin x="196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di Latronico" userId="3d66a984-58a3-4b31-aae2-57859bd50a1b" providerId="ADAL" clId="{566808A8-FA00-49F3-A937-9E8F11100264}"/>
    <pc:docChg chg="modSld">
      <pc:chgData name="Heidi Latronico" userId="3d66a984-58a3-4b31-aae2-57859bd50a1b" providerId="ADAL" clId="{566808A8-FA00-49F3-A937-9E8F11100264}" dt="2020-04-02T12:46:44.638" v="0" actId="20577"/>
      <pc:docMkLst>
        <pc:docMk/>
      </pc:docMkLst>
      <pc:sldChg chg="modNotesTx">
        <pc:chgData name="Heidi Latronico" userId="3d66a984-58a3-4b31-aae2-57859bd50a1b" providerId="ADAL" clId="{566808A8-FA00-49F3-A937-9E8F11100264}" dt="2020-04-02T12:46:44.638" v="0" actId="20577"/>
        <pc:sldMkLst>
          <pc:docMk/>
          <pc:sldMk cId="1689576034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BD738-357B-4444-BAB1-793D3AFD93C4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DD39F7-7559-4DD2-9B70-A80E59EAAD9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65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615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thinks they know what healthy eating is?</a:t>
            </a:r>
          </a:p>
          <a:p>
            <a:r>
              <a:rPr lang="en-GB" dirty="0"/>
              <a:t>Don’t answer now , just have a think about it as we go through the assembly</a:t>
            </a:r>
          </a:p>
          <a:p>
            <a:r>
              <a:rPr lang="en-GB" dirty="0"/>
              <a:t>Is it just…..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67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Who has seen this before? </a:t>
            </a:r>
          </a:p>
          <a:p>
            <a:r>
              <a:rPr lang="en-GB" dirty="0"/>
              <a:t>Do you know what it is or what it means?</a:t>
            </a:r>
          </a:p>
          <a:p>
            <a:r>
              <a:rPr lang="en-GB" dirty="0"/>
              <a:t>Green – 39% fruit &amp; veg</a:t>
            </a:r>
          </a:p>
          <a:p>
            <a:r>
              <a:rPr lang="en-GB" dirty="0"/>
              <a:t>Yellow – 37% carbs</a:t>
            </a:r>
          </a:p>
          <a:p>
            <a:r>
              <a:rPr lang="en-GB" dirty="0"/>
              <a:t>Pink – 12% protein</a:t>
            </a:r>
          </a:p>
          <a:p>
            <a:r>
              <a:rPr lang="en-GB" dirty="0"/>
              <a:t>Blue – 8% Dairy</a:t>
            </a:r>
          </a:p>
          <a:p>
            <a:r>
              <a:rPr lang="en-GB" dirty="0"/>
              <a:t>Per day - everything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22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But we are missing some things! –</a:t>
            </a:r>
          </a:p>
          <a:p>
            <a:r>
              <a:rPr lang="en-GB" dirty="0"/>
              <a:t>Purple – very little oils, spreads</a:t>
            </a:r>
          </a:p>
          <a:p>
            <a:r>
              <a:rPr lang="en-GB" dirty="0"/>
              <a:t>Other foods – little &amp; rarely</a:t>
            </a:r>
          </a:p>
          <a:p>
            <a:r>
              <a:rPr lang="en-GB" dirty="0"/>
              <a:t>Drinks – water is the best thing you can drink but if you have fruit drinks as well these should be no more than 150ml a day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54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are you already eating healthily? You might think so but are your portion sizes correct?</a:t>
            </a:r>
          </a:p>
          <a:p>
            <a:r>
              <a:rPr lang="en-GB" dirty="0"/>
              <a:t>How do you know if you are eating too much of any one thing?</a:t>
            </a:r>
          </a:p>
          <a:p>
            <a:r>
              <a:rPr lang="en-GB" dirty="0"/>
              <a:t>Its hard to measure 39% on a plate so we use our hands</a:t>
            </a:r>
          </a:p>
          <a:p>
            <a:r>
              <a:rPr lang="en-GB" dirty="0"/>
              <a:t>Everyone is a different size and our hands are no different as they are the right size for our bodies</a:t>
            </a:r>
          </a:p>
          <a:p>
            <a:r>
              <a:rPr lang="en-GB" dirty="0"/>
              <a:t>So does anyone know how many potions of ???? We should have per 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668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Did you know that there are different parts to your tongue and that these parts all taste different flavours of our food?</a:t>
            </a:r>
          </a:p>
          <a:p>
            <a:r>
              <a:rPr lang="en-GB" dirty="0"/>
              <a:t>What do you think the main/Front/Tip/Sides/Back part of your tongue tastes?</a:t>
            </a:r>
          </a:p>
          <a:p>
            <a:r>
              <a:rPr lang="en-GB" dirty="0"/>
              <a:t>Did you know that you have to try each food at least 5 times on different occasions to know whether you like it or not? The reason for this is that when you taste something for the first time it can be a shock to your taste buds so they have to get used to it before your brain can process if you like it or not!</a:t>
            </a:r>
          </a:p>
          <a:p>
            <a:r>
              <a:rPr lang="en-GB" dirty="0"/>
              <a:t>Another things to remember is that our taste buds change as we get older – so something you might not like now you might like when you older and visa a versa!</a:t>
            </a:r>
          </a:p>
          <a:p>
            <a:r>
              <a:rPr lang="en-GB" dirty="0"/>
              <a:t>So constantly trying and tasting food is really important!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50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 what do we think? Is it just……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444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So food is really important, having a healthy balanced diet will </a:t>
            </a:r>
          </a:p>
          <a:p>
            <a:r>
              <a:rPr lang="en-GB" dirty="0"/>
              <a:t>Enable you to concentrate at school</a:t>
            </a:r>
          </a:p>
          <a:p>
            <a:r>
              <a:rPr lang="en-GB" dirty="0"/>
              <a:t>Help your body develop correctly </a:t>
            </a:r>
          </a:p>
          <a:p>
            <a:r>
              <a:rPr lang="en-GB" dirty="0"/>
              <a:t>Give you energy</a:t>
            </a:r>
          </a:p>
          <a:p>
            <a:endParaRPr lang="en-GB" dirty="0"/>
          </a:p>
          <a:p>
            <a:r>
              <a:rPr lang="en-GB" dirty="0"/>
              <a:t>But it is only one part of a healthy lifestyle so are you choosing the right choices in other areas as well?</a:t>
            </a:r>
          </a:p>
          <a:p>
            <a:r>
              <a:rPr lang="en-GB" dirty="0"/>
              <a:t>Playing outside</a:t>
            </a:r>
          </a:p>
          <a:p>
            <a:r>
              <a:rPr lang="en-GB" dirty="0"/>
              <a:t>Walking and cycling</a:t>
            </a:r>
          </a:p>
          <a:p>
            <a:r>
              <a:rPr lang="en-GB" dirty="0"/>
              <a:t>Extra sports</a:t>
            </a:r>
          </a:p>
          <a:p>
            <a:endParaRPr lang="en-GB" dirty="0"/>
          </a:p>
          <a:p>
            <a:r>
              <a:rPr lang="en-GB" dirty="0"/>
              <a:t>Maybe you can make some little changes which will make a big difference </a:t>
            </a:r>
            <a:r>
              <a:rPr lang="en-GB"/>
              <a:t>to you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DD39F7-7559-4DD2-9B70-A80E59EAAD9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28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9811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16BE9-2FD1-49C7-9DDA-91D24D0778F6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2199-9D07-4560-AF07-B90FED8B283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11562"/>
            <a:ext cx="9144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www.pect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5" y="5949280"/>
            <a:ext cx="1960799" cy="636886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107504" y="5661248"/>
            <a:ext cx="8928992" cy="0"/>
          </a:xfrm>
          <a:prstGeom prst="line">
            <a:avLst/>
          </a:prstGeom>
          <a:ln w="12700" cap="rnd">
            <a:solidFill>
              <a:srgbClr val="6D6D6D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 userDrawn="1"/>
        </p:nvSpPr>
        <p:spPr>
          <a:xfrm>
            <a:off x="6588224" y="6052279"/>
            <a:ext cx="1831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rgbClr val="5FAC94"/>
                </a:solidFill>
              </a:rPr>
              <a:t>www.pect.org.uk</a:t>
            </a:r>
          </a:p>
        </p:txBody>
      </p:sp>
    </p:spTree>
    <p:extLst>
      <p:ext uri="{BB962C8B-B14F-4D97-AF65-F5344CB8AC3E}">
        <p14:creationId xmlns:p14="http://schemas.microsoft.com/office/powerpoint/2010/main" val="98215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16BE9-2FD1-49C7-9DDA-91D24D0778F6}" type="datetimeFigureOut">
              <a:rPr lang="en-GB" smtClean="0"/>
              <a:t>11/05/2020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62199-9D07-4560-AF07-B90FED8B283F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2" descr="C:\Users\Lfanthorpe\Desktop\Pic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9157013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92541"/>
            <a:ext cx="4882896" cy="6827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36" y="561109"/>
            <a:ext cx="3988023" cy="129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1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A542C3C-DAEA-4B64-84B4-CF128872D883}"/>
              </a:ext>
            </a:extLst>
          </p:cNvPr>
          <p:cNvSpPr txBox="1"/>
          <p:nvPr/>
        </p:nvSpPr>
        <p:spPr>
          <a:xfrm>
            <a:off x="5436096" y="1657166"/>
            <a:ext cx="324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527E64"/>
                </a:solidFill>
              </a:rPr>
              <a:t>Healthy Eating – What Does It Mean? </a:t>
            </a:r>
            <a:endParaRPr lang="en-GB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A picture containing bedroom, room&#10;&#10;Description automatically generated">
            <a:extLst>
              <a:ext uri="{FF2B5EF4-FFF2-40B4-BE49-F238E27FC236}">
                <a16:creationId xmlns:a16="http://schemas.microsoft.com/office/drawing/2014/main" xmlns="" id="{CA7F6449-4930-4B1E-8573-B8EE1F8104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2" y="980728"/>
            <a:ext cx="5040560" cy="4153644"/>
          </a:xfrm>
          <a:prstGeom prst="rect">
            <a:avLst/>
          </a:prstGeom>
        </p:spPr>
      </p:pic>
      <p:pic>
        <p:nvPicPr>
          <p:cNvPr id="11" name="officeArt object">
            <a:extLst>
              <a:ext uri="{FF2B5EF4-FFF2-40B4-BE49-F238E27FC236}">
                <a16:creationId xmlns:a16="http://schemas.microsoft.com/office/drawing/2014/main" xmlns="" id="{9342CD8A-2EC3-4C2A-96FA-D43EE7B7E63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932226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0E65860B-C3AA-434C-BB35-AE61B3EF1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8424936" cy="5940088"/>
          </a:xfrm>
        </p:spPr>
        <p:txBody>
          <a:bodyPr>
            <a:spAutoFit/>
          </a:bodyPr>
          <a:lstStyle/>
          <a:p>
            <a:pPr algn="l"/>
            <a:endParaRPr lang="en-GB" sz="2000" b="1" dirty="0">
              <a:solidFill>
                <a:srgbClr val="B24674"/>
              </a:solidFill>
            </a:endParaRPr>
          </a:p>
          <a:p>
            <a:pPr algn="l"/>
            <a:endParaRPr lang="en-GB" sz="2000" b="1" dirty="0">
              <a:solidFill>
                <a:srgbClr val="B24674"/>
              </a:solidFill>
            </a:endParaRPr>
          </a:p>
          <a:p>
            <a:pPr algn="r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it just eating fruit</a:t>
            </a:r>
          </a:p>
          <a:p>
            <a:pPr algn="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vegetables?</a:t>
            </a: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it about not </a:t>
            </a:r>
          </a:p>
          <a:p>
            <a:pPr algn="l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eating chocolate?</a:t>
            </a: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i="1" dirty="0">
              <a:solidFill>
                <a:srgbClr val="5FAC94"/>
              </a:solidFill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xmlns="" id="{D891BB25-5466-4BCA-9876-9B87FA44D792}"/>
              </a:ext>
            </a:extLst>
          </p:cNvPr>
          <p:cNvSpPr txBox="1">
            <a:spLocks/>
          </p:cNvSpPr>
          <p:nvPr/>
        </p:nvSpPr>
        <p:spPr>
          <a:xfrm>
            <a:off x="359532" y="188640"/>
            <a:ext cx="8424936" cy="51621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b="1" dirty="0">
                <a:solidFill>
                  <a:srgbClr val="527E64"/>
                </a:solidFill>
              </a:rPr>
              <a:t>Do You Know What Healthy Eating Means?</a:t>
            </a:r>
          </a:p>
          <a:p>
            <a:pPr algn="l"/>
            <a:endParaRPr lang="en-GB" sz="2400" b="1" dirty="0">
              <a:solidFill>
                <a:srgbClr val="5FAC94"/>
              </a:solidFill>
            </a:endParaRP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71A73C88-81B3-45EB-BC32-B01C6024E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6317" r="51660" b="22157"/>
          <a:stretch/>
        </p:blipFill>
        <p:spPr>
          <a:xfrm>
            <a:off x="4241919" y="957013"/>
            <a:ext cx="2273596" cy="2743085"/>
          </a:xfrm>
          <a:prstGeom prst="rect">
            <a:avLst/>
          </a:prstGeom>
        </p:spPr>
      </p:pic>
      <p:pic>
        <p:nvPicPr>
          <p:cNvPr id="8" name="officeArt object">
            <a:extLst>
              <a:ext uri="{FF2B5EF4-FFF2-40B4-BE49-F238E27FC236}">
                <a16:creationId xmlns:a16="http://schemas.microsoft.com/office/drawing/2014/main" xmlns="" id="{A31DB11E-434B-4F57-9171-A963120D58C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9BD52A0B-29CC-411F-A454-B62FB7E5D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24797" r="5568" b="3677"/>
          <a:stretch/>
        </p:blipFill>
        <p:spPr>
          <a:xfrm>
            <a:off x="2290412" y="2964533"/>
            <a:ext cx="2273596" cy="27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71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0E65860B-C3AA-434C-BB35-AE61B3EF1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32" y="188640"/>
            <a:ext cx="8424936" cy="5162128"/>
          </a:xfrm>
        </p:spPr>
        <p:txBody>
          <a:bodyPr/>
          <a:lstStyle/>
          <a:p>
            <a:r>
              <a:rPr lang="en-GB" sz="3000" b="1" dirty="0">
                <a:solidFill>
                  <a:srgbClr val="527E64"/>
                </a:solidFill>
              </a:rPr>
              <a:t>Eatwell Guide</a:t>
            </a:r>
          </a:p>
          <a:p>
            <a:pPr algn="l"/>
            <a:endParaRPr lang="en-GB" sz="2400" b="1" dirty="0">
              <a:solidFill>
                <a:srgbClr val="5FAC94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0A0F424-3A97-48FA-9223-9B1E855CFB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784" y="780680"/>
            <a:ext cx="7392432" cy="52966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D21F78-8247-4CAD-A821-5A0C9B8B4C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901" b="1300"/>
          <a:stretch/>
        </p:blipFill>
        <p:spPr>
          <a:xfrm>
            <a:off x="986843" y="794570"/>
            <a:ext cx="3600401" cy="47134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0B9E253-5E52-43A1-9E93-FA2114F597B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12713" y="637292"/>
            <a:ext cx="3805282" cy="47134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50C395-1F1B-4212-9508-CBAB55470D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90" t="15350" r="2430"/>
          <a:stretch/>
        </p:blipFill>
        <p:spPr>
          <a:xfrm>
            <a:off x="2432334" y="3418698"/>
            <a:ext cx="2671162" cy="2658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7E046C-F63C-4ACC-9004-C6F90E5C95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104" t="11586" r="4430" b="2751"/>
          <a:stretch/>
        </p:blipFill>
        <p:spPr>
          <a:xfrm>
            <a:off x="4412713" y="3397571"/>
            <a:ext cx="2418006" cy="26658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F5B95C7-A567-4BA2-B68C-5B8601CA7F3E}"/>
              </a:ext>
            </a:extLst>
          </p:cNvPr>
          <p:cNvGrpSpPr/>
          <p:nvPr/>
        </p:nvGrpSpPr>
        <p:grpSpPr>
          <a:xfrm>
            <a:off x="133560" y="319394"/>
            <a:ext cx="2072802" cy="1030560"/>
            <a:chOff x="133560" y="319394"/>
            <a:chExt cx="2072802" cy="1030560"/>
          </a:xfrm>
        </p:grpSpPr>
        <p:sp>
          <p:nvSpPr>
            <p:cNvPr id="19" name="Speech Bubble: Oval 18">
              <a:extLst>
                <a:ext uri="{FF2B5EF4-FFF2-40B4-BE49-F238E27FC236}">
                  <a16:creationId xmlns:a16="http://schemas.microsoft.com/office/drawing/2014/main" xmlns="" id="{24214CAC-2005-4D53-A9B9-C557C5F304E4}"/>
                </a:ext>
              </a:extLst>
            </p:cNvPr>
            <p:cNvSpPr/>
            <p:nvPr/>
          </p:nvSpPr>
          <p:spPr>
            <a:xfrm>
              <a:off x="133560" y="319394"/>
              <a:ext cx="2072802" cy="1030560"/>
            </a:xfrm>
            <a:prstGeom prst="wedgeEllipseCallout">
              <a:avLst>
                <a:gd name="adj1" fmla="val 31108"/>
                <a:gd name="adj2" fmla="val 78243"/>
              </a:avLst>
            </a:prstGeom>
            <a:noFill/>
            <a:ln>
              <a:solidFill>
                <a:srgbClr val="0C8E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F1069993-8697-4A52-B461-3C6232B4A771}"/>
                </a:ext>
              </a:extLst>
            </p:cNvPr>
            <p:cNvSpPr txBox="1"/>
            <p:nvPr/>
          </p:nvSpPr>
          <p:spPr>
            <a:xfrm>
              <a:off x="487408" y="471404"/>
              <a:ext cx="13651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Fruit &amp; Vegetables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C84B344-4BBE-4CB0-93D4-329B51B68577}"/>
              </a:ext>
            </a:extLst>
          </p:cNvPr>
          <p:cNvGrpSpPr/>
          <p:nvPr/>
        </p:nvGrpSpPr>
        <p:grpSpPr>
          <a:xfrm>
            <a:off x="6830719" y="353631"/>
            <a:ext cx="2072802" cy="1109199"/>
            <a:chOff x="6830719" y="353631"/>
            <a:chExt cx="2072802" cy="1109199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xmlns="" id="{5A601F85-DA07-4E91-B32E-6A7F4140536D}"/>
                </a:ext>
              </a:extLst>
            </p:cNvPr>
            <p:cNvSpPr/>
            <p:nvPr/>
          </p:nvSpPr>
          <p:spPr>
            <a:xfrm>
              <a:off x="6830719" y="353631"/>
              <a:ext cx="2072802" cy="1030560"/>
            </a:xfrm>
            <a:prstGeom prst="wedgeEllipseCallout">
              <a:avLst>
                <a:gd name="adj1" fmla="val -28660"/>
                <a:gd name="adj2" fmla="val 76812"/>
              </a:avLst>
            </a:prstGeom>
            <a:noFill/>
            <a:ln>
              <a:solidFill>
                <a:srgbClr val="FEE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FBD2DF5-FE08-4EF2-97EB-12A3E48A0E04}"/>
                </a:ext>
              </a:extLst>
            </p:cNvPr>
            <p:cNvSpPr txBox="1"/>
            <p:nvPr/>
          </p:nvSpPr>
          <p:spPr>
            <a:xfrm>
              <a:off x="7007643" y="447167"/>
              <a:ext cx="1718954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Carbohydrates or Starchy Foods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66B97B4-93A0-4EC9-8EC6-68C59A646942}"/>
              </a:ext>
            </a:extLst>
          </p:cNvPr>
          <p:cNvGrpSpPr/>
          <p:nvPr/>
        </p:nvGrpSpPr>
        <p:grpSpPr>
          <a:xfrm>
            <a:off x="111059" y="4783283"/>
            <a:ext cx="1602211" cy="756667"/>
            <a:chOff x="133560" y="319394"/>
            <a:chExt cx="2072802" cy="1030560"/>
          </a:xfrm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xmlns="" id="{3EF92E29-D41D-4520-95DC-B199DDD60CAD}"/>
                </a:ext>
              </a:extLst>
            </p:cNvPr>
            <p:cNvSpPr/>
            <p:nvPr/>
          </p:nvSpPr>
          <p:spPr>
            <a:xfrm>
              <a:off x="133560" y="319394"/>
              <a:ext cx="2072802" cy="1030560"/>
            </a:xfrm>
            <a:prstGeom prst="wedgeEllipseCallout">
              <a:avLst>
                <a:gd name="adj1" fmla="val 88861"/>
                <a:gd name="adj2" fmla="val 57172"/>
              </a:avLst>
            </a:prstGeom>
            <a:noFill/>
            <a:ln>
              <a:solidFill>
                <a:srgbClr val="E718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9BAB897-9A07-45F1-A15C-485103F84DFE}"/>
                </a:ext>
              </a:extLst>
            </p:cNvPr>
            <p:cNvSpPr txBox="1"/>
            <p:nvPr/>
          </p:nvSpPr>
          <p:spPr>
            <a:xfrm>
              <a:off x="455014" y="580167"/>
              <a:ext cx="1446478" cy="544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Proteins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8E8D46FD-DAAD-4430-8E0A-56A37EA37024}"/>
              </a:ext>
            </a:extLst>
          </p:cNvPr>
          <p:cNvGrpSpPr/>
          <p:nvPr/>
        </p:nvGrpSpPr>
        <p:grpSpPr>
          <a:xfrm>
            <a:off x="7330561" y="4572750"/>
            <a:ext cx="1718954" cy="699946"/>
            <a:chOff x="8618167" y="4245624"/>
            <a:chExt cx="1718954" cy="699946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xmlns="" id="{4AC786EC-9CD2-4325-8844-9BE52CDB4E37}"/>
                </a:ext>
              </a:extLst>
            </p:cNvPr>
            <p:cNvSpPr/>
            <p:nvPr/>
          </p:nvSpPr>
          <p:spPr>
            <a:xfrm>
              <a:off x="8618167" y="4245624"/>
              <a:ext cx="1718954" cy="699946"/>
            </a:xfrm>
            <a:prstGeom prst="wedgeEllipseCallout">
              <a:avLst>
                <a:gd name="adj1" fmla="val -82588"/>
                <a:gd name="adj2" fmla="val 110763"/>
              </a:avLst>
            </a:prstGeom>
            <a:noFill/>
            <a:ln>
              <a:solidFill>
                <a:srgbClr val="0F70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494ECF3A-7F0B-4005-9674-BBA7136CF365}"/>
                </a:ext>
              </a:extLst>
            </p:cNvPr>
            <p:cNvSpPr txBox="1"/>
            <p:nvPr/>
          </p:nvSpPr>
          <p:spPr>
            <a:xfrm>
              <a:off x="8795091" y="4383600"/>
              <a:ext cx="136510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Dairy</a:t>
              </a:r>
            </a:p>
          </p:txBody>
        </p:sp>
      </p:grpSp>
      <p:pic>
        <p:nvPicPr>
          <p:cNvPr id="29" name="officeArt object">
            <a:extLst>
              <a:ext uri="{FF2B5EF4-FFF2-40B4-BE49-F238E27FC236}">
                <a16:creationId xmlns:a16="http://schemas.microsoft.com/office/drawing/2014/main" xmlns="" id="{D2EF9FCE-0C1E-4EC2-A9D4-6D6BA2389037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3263497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0E65860B-C3AA-434C-BB35-AE61B3EF1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532" y="188640"/>
            <a:ext cx="8424936" cy="5162128"/>
          </a:xfrm>
        </p:spPr>
        <p:txBody>
          <a:bodyPr/>
          <a:lstStyle/>
          <a:p>
            <a:r>
              <a:rPr lang="en-GB" sz="3000" b="1" dirty="0">
                <a:solidFill>
                  <a:srgbClr val="527E64"/>
                </a:solidFill>
              </a:rPr>
              <a:t>Eatwell Guide</a:t>
            </a:r>
          </a:p>
          <a:p>
            <a:pPr algn="l"/>
            <a:endParaRPr lang="en-GB" sz="2400" b="1" dirty="0">
              <a:solidFill>
                <a:srgbClr val="5FAC94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5397B7-E88A-4181-A165-EDFB4E87D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061" t="4850" r="10505" b="2751"/>
          <a:stretch/>
        </p:blipFill>
        <p:spPr>
          <a:xfrm>
            <a:off x="6876256" y="265607"/>
            <a:ext cx="1417742" cy="3096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23667E0-5F24-4D50-BC3D-6AEA1275BE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012" r="4167" b="13762"/>
          <a:stretch/>
        </p:blipFill>
        <p:spPr>
          <a:xfrm>
            <a:off x="6364956" y="3495483"/>
            <a:ext cx="2454018" cy="18856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79A763-86A6-4CBE-952A-1FB8CECBE3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7280" y="456883"/>
            <a:ext cx="6005424" cy="4924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3C8D80B-D097-451B-A68E-E0B0D7559B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594" t="16401" r="10679" b="19887"/>
          <a:stretch/>
        </p:blipFill>
        <p:spPr>
          <a:xfrm>
            <a:off x="4572000" y="4216730"/>
            <a:ext cx="1441703" cy="1394927"/>
          </a:xfrm>
          <a:prstGeom prst="rect">
            <a:avLst/>
          </a:prstGeom>
        </p:spPr>
      </p:pic>
      <p:pic>
        <p:nvPicPr>
          <p:cNvPr id="8" name="officeArt object">
            <a:extLst>
              <a:ext uri="{FF2B5EF4-FFF2-40B4-BE49-F238E27FC236}">
                <a16:creationId xmlns:a16="http://schemas.microsoft.com/office/drawing/2014/main" xmlns="" id="{942FA955-A7BE-4691-88F5-BD6C35DEC663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731941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D8A81CF-7170-478B-831C-726382CA4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3" t="1814" r="16356" b="4677"/>
          <a:stretch/>
        </p:blipFill>
        <p:spPr>
          <a:xfrm>
            <a:off x="160486" y="905901"/>
            <a:ext cx="3907502" cy="3934477"/>
          </a:xfrm>
          <a:prstGeom prst="ellipse">
            <a:avLst/>
          </a:prstGeom>
        </p:spPr>
      </p:pic>
      <p:sp>
        <p:nvSpPr>
          <p:cNvPr id="8" name="Subtitle 1">
            <a:extLst>
              <a:ext uri="{FF2B5EF4-FFF2-40B4-BE49-F238E27FC236}">
                <a16:creationId xmlns:a16="http://schemas.microsoft.com/office/drawing/2014/main" xmlns="" id="{297AB068-94BC-43D8-8A8E-4E573A0DA77A}"/>
              </a:ext>
            </a:extLst>
          </p:cNvPr>
          <p:cNvSpPr txBox="1">
            <a:spLocks/>
          </p:cNvSpPr>
          <p:nvPr/>
        </p:nvSpPr>
        <p:spPr>
          <a:xfrm>
            <a:off x="359532" y="188640"/>
            <a:ext cx="8424936" cy="51621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b="1" dirty="0">
                <a:solidFill>
                  <a:srgbClr val="527E64"/>
                </a:solidFill>
              </a:rPr>
              <a:t>Portion Size</a:t>
            </a:r>
          </a:p>
          <a:p>
            <a:pPr algn="l"/>
            <a:endParaRPr lang="en-GB" sz="2400" b="1" dirty="0">
              <a:solidFill>
                <a:srgbClr val="5FAC94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D4FBD46D-D688-45ED-9C72-0383831B161C}"/>
              </a:ext>
            </a:extLst>
          </p:cNvPr>
          <p:cNvGrpSpPr/>
          <p:nvPr/>
        </p:nvGrpSpPr>
        <p:grpSpPr>
          <a:xfrm>
            <a:off x="6307518" y="693644"/>
            <a:ext cx="2592288" cy="1627176"/>
            <a:chOff x="6307518" y="693644"/>
            <a:chExt cx="2592288" cy="162717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9BC49EA-3EE7-4BA0-AC8B-4C41A8761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07518" y="693644"/>
              <a:ext cx="2304256" cy="162717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4E1E3C0-7C52-4AF8-B9BC-B308C9CDB160}"/>
                </a:ext>
              </a:extLst>
            </p:cNvPr>
            <p:cNvSpPr txBox="1"/>
            <p:nvPr/>
          </p:nvSpPr>
          <p:spPr>
            <a:xfrm>
              <a:off x="7603662" y="765312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Fistful</a:t>
              </a:r>
            </a:p>
          </p:txBody>
        </p:sp>
      </p:grpSp>
      <p:sp>
        <p:nvSpPr>
          <p:cNvPr id="12" name="Arrow: Down 11">
            <a:extLst>
              <a:ext uri="{FF2B5EF4-FFF2-40B4-BE49-F238E27FC236}">
                <a16:creationId xmlns:a16="http://schemas.microsoft.com/office/drawing/2014/main" xmlns="" id="{0C3E6345-1497-424C-8229-B95CCDAC3802}"/>
              </a:ext>
            </a:extLst>
          </p:cNvPr>
          <p:cNvSpPr/>
          <p:nvPr/>
        </p:nvSpPr>
        <p:spPr>
          <a:xfrm rot="5400000">
            <a:off x="3801804" y="-999465"/>
            <a:ext cx="521918" cy="4489509"/>
          </a:xfrm>
          <a:prstGeom prst="downArrow">
            <a:avLst/>
          </a:prstGeom>
          <a:solidFill>
            <a:srgbClr val="72AF18"/>
          </a:solidFill>
          <a:ln>
            <a:solidFill>
              <a:srgbClr val="006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9592844A-574A-4CC8-93DD-18E6D16D7272}"/>
              </a:ext>
            </a:extLst>
          </p:cNvPr>
          <p:cNvSpPr txBox="1"/>
          <p:nvPr/>
        </p:nvSpPr>
        <p:spPr>
          <a:xfrm>
            <a:off x="1301397" y="3979715"/>
            <a:ext cx="108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2-3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E60BA1F-91B0-4EDC-B708-F1E407768469}"/>
              </a:ext>
            </a:extLst>
          </p:cNvPr>
          <p:cNvGrpSpPr/>
          <p:nvPr/>
        </p:nvGrpSpPr>
        <p:grpSpPr>
          <a:xfrm>
            <a:off x="3243515" y="2305999"/>
            <a:ext cx="4270453" cy="1171739"/>
            <a:chOff x="3243515" y="2305999"/>
            <a:chExt cx="4270453" cy="1171739"/>
          </a:xfrm>
        </p:grpSpPr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xmlns="" id="{DB747305-4551-49DD-A5C4-DD63DF88F0FF}"/>
                </a:ext>
              </a:extLst>
            </p:cNvPr>
            <p:cNvSpPr/>
            <p:nvPr/>
          </p:nvSpPr>
          <p:spPr>
            <a:xfrm rot="5400000">
              <a:off x="3997995" y="1807555"/>
              <a:ext cx="521918" cy="2030877"/>
            </a:xfrm>
            <a:prstGeom prst="downArrow">
              <a:avLst/>
            </a:prstGeom>
            <a:solidFill>
              <a:srgbClr val="EC9A1F"/>
            </a:solidFill>
            <a:ln>
              <a:solidFill>
                <a:srgbClr val="0065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0A76B5C4-92FD-4DB2-9B9E-66D1B63BE26B}"/>
                </a:ext>
              </a:extLst>
            </p:cNvPr>
            <p:cNvGrpSpPr/>
            <p:nvPr/>
          </p:nvGrpSpPr>
          <p:grpSpPr>
            <a:xfrm>
              <a:off x="5422196" y="2305999"/>
              <a:ext cx="2091772" cy="1171739"/>
              <a:chOff x="5422196" y="2305999"/>
              <a:chExt cx="2091772" cy="117173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xmlns="" id="{7243C2A0-A76D-49FF-8956-69D5A73B30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r="4114"/>
              <a:stretch/>
            </p:blipFill>
            <p:spPr>
              <a:xfrm>
                <a:off x="5422196" y="2305999"/>
                <a:ext cx="2091772" cy="1171739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3E4714CE-4C89-43CF-AFC5-7F4BC0E29B38}"/>
                  </a:ext>
                </a:extLst>
              </p:cNvPr>
              <p:cNvSpPr txBox="1"/>
              <p:nvPr/>
            </p:nvSpPr>
            <p:spPr>
              <a:xfrm>
                <a:off x="5864887" y="2305999"/>
                <a:ext cx="129614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j-lt"/>
                  </a:rPr>
                  <a:t>Cupful</a:t>
                </a:r>
              </a:p>
            </p:txBody>
          </p:sp>
        </p:grp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xmlns="" id="{BAC2A71F-A13E-48D3-B7BC-A235C48C8BA4}"/>
              </a:ext>
            </a:extLst>
          </p:cNvPr>
          <p:cNvSpPr/>
          <p:nvPr/>
        </p:nvSpPr>
        <p:spPr>
          <a:xfrm rot="6788409">
            <a:off x="2664477" y="3962514"/>
            <a:ext cx="521918" cy="2030877"/>
          </a:xfrm>
          <a:prstGeom prst="downArrow">
            <a:avLst/>
          </a:prstGeom>
          <a:solidFill>
            <a:srgbClr val="E21163"/>
          </a:solidFill>
          <a:ln>
            <a:solidFill>
              <a:srgbClr val="006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4326A61C-1491-4DBE-AD24-13A1DE18E763}"/>
              </a:ext>
            </a:extLst>
          </p:cNvPr>
          <p:cNvGrpSpPr/>
          <p:nvPr/>
        </p:nvGrpSpPr>
        <p:grpSpPr>
          <a:xfrm>
            <a:off x="5958715" y="3807503"/>
            <a:ext cx="2775064" cy="1543265"/>
            <a:chOff x="5478702" y="3738830"/>
            <a:chExt cx="2775064" cy="154326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C103D2B-1AF0-48DC-A077-AABCA079B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881710" y="3738830"/>
              <a:ext cx="2372056" cy="154326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55D36CD-B39B-4623-98AB-12254374EFAB}"/>
                </a:ext>
              </a:extLst>
            </p:cNvPr>
            <p:cNvSpPr txBox="1"/>
            <p:nvPr/>
          </p:nvSpPr>
          <p:spPr>
            <a:xfrm>
              <a:off x="5478702" y="4555336"/>
              <a:ext cx="12961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Finger &amp; Thumb</a:t>
              </a:r>
            </a:p>
          </p:txBody>
        </p:sp>
      </p:grpSp>
      <p:sp>
        <p:nvSpPr>
          <p:cNvPr id="29" name="Arrow: Down 28">
            <a:extLst>
              <a:ext uri="{FF2B5EF4-FFF2-40B4-BE49-F238E27FC236}">
                <a16:creationId xmlns:a16="http://schemas.microsoft.com/office/drawing/2014/main" xmlns="" id="{9E478AB0-F10B-4185-917D-8F763229313E}"/>
              </a:ext>
            </a:extLst>
          </p:cNvPr>
          <p:cNvSpPr/>
          <p:nvPr/>
        </p:nvSpPr>
        <p:spPr>
          <a:xfrm rot="5400000">
            <a:off x="4668821" y="2142720"/>
            <a:ext cx="521918" cy="3460903"/>
          </a:xfrm>
          <a:prstGeom prst="downArrow">
            <a:avLst/>
          </a:prstGeom>
          <a:solidFill>
            <a:srgbClr val="248DBA"/>
          </a:solidFill>
          <a:ln>
            <a:solidFill>
              <a:srgbClr val="006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BB57CF5-6A8D-4B29-B6DA-00EE64CB0B90}"/>
              </a:ext>
            </a:extLst>
          </p:cNvPr>
          <p:cNvGrpSpPr/>
          <p:nvPr/>
        </p:nvGrpSpPr>
        <p:grpSpPr>
          <a:xfrm>
            <a:off x="3320836" y="3629397"/>
            <a:ext cx="2947050" cy="2184730"/>
            <a:chOff x="6461702" y="3506117"/>
            <a:chExt cx="2947050" cy="21847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B47CCC3-43C5-47AF-8F75-73F3B646F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6461702" y="3506117"/>
              <a:ext cx="2030876" cy="218473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03CD2D05-FE4F-4186-8BD4-6CC166E84D35}"/>
                </a:ext>
              </a:extLst>
            </p:cNvPr>
            <p:cNvSpPr txBox="1"/>
            <p:nvPr/>
          </p:nvSpPr>
          <p:spPr>
            <a:xfrm>
              <a:off x="8112608" y="5109559"/>
              <a:ext cx="1296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Palmful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FCD430D-9489-4980-A3A3-55ADD6FCDDA0}"/>
              </a:ext>
            </a:extLst>
          </p:cNvPr>
          <p:cNvSpPr txBox="1"/>
          <p:nvPr/>
        </p:nvSpPr>
        <p:spPr>
          <a:xfrm>
            <a:off x="542586" y="2415761"/>
            <a:ext cx="108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5+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67F0EF8-8ED0-42CE-9CA4-438A36B7094E}"/>
              </a:ext>
            </a:extLst>
          </p:cNvPr>
          <p:cNvSpPr txBox="1"/>
          <p:nvPr/>
        </p:nvSpPr>
        <p:spPr>
          <a:xfrm>
            <a:off x="2252350" y="1281180"/>
            <a:ext cx="134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3-4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C02F6EE-15B4-4C4F-A868-3D9CAC2CED07}"/>
              </a:ext>
            </a:extLst>
          </p:cNvPr>
          <p:cNvSpPr txBox="1"/>
          <p:nvPr/>
        </p:nvSpPr>
        <p:spPr>
          <a:xfrm>
            <a:off x="2310825" y="3871249"/>
            <a:ext cx="1087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2-3</a:t>
            </a:r>
          </a:p>
        </p:txBody>
      </p:sp>
      <p:pic>
        <p:nvPicPr>
          <p:cNvPr id="36" name="officeArt object">
            <a:extLst>
              <a:ext uri="{FF2B5EF4-FFF2-40B4-BE49-F238E27FC236}">
                <a16:creationId xmlns:a16="http://schemas.microsoft.com/office/drawing/2014/main" xmlns="" id="{FFA2588F-09C5-4875-A0E1-699E6A51B0E2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608223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4" grpId="0"/>
      <p:bldP spid="24" grpId="0" animBg="1"/>
      <p:bldP spid="29" grpId="0" animBg="1"/>
      <p:bldP spid="32" grpId="0"/>
      <p:bldP spid="33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fficeArt object">
            <a:extLst>
              <a:ext uri="{FF2B5EF4-FFF2-40B4-BE49-F238E27FC236}">
                <a16:creationId xmlns:a16="http://schemas.microsoft.com/office/drawing/2014/main" xmlns="" id="{C0EBC92B-B79C-45E6-842E-7F24FFCA046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Subtitle 1">
            <a:extLst>
              <a:ext uri="{FF2B5EF4-FFF2-40B4-BE49-F238E27FC236}">
                <a16:creationId xmlns:a16="http://schemas.microsoft.com/office/drawing/2014/main" xmlns="" id="{70B808F2-BBCC-4F46-96A1-4645BE6CD9DE}"/>
              </a:ext>
            </a:extLst>
          </p:cNvPr>
          <p:cNvSpPr txBox="1">
            <a:spLocks/>
          </p:cNvSpPr>
          <p:nvPr/>
        </p:nvSpPr>
        <p:spPr>
          <a:xfrm>
            <a:off x="359532" y="188640"/>
            <a:ext cx="8424936" cy="7920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b="1" dirty="0">
                <a:solidFill>
                  <a:srgbClr val="527E64"/>
                </a:solidFill>
              </a:rPr>
              <a:t>Taste &amp; Flavour</a:t>
            </a:r>
          </a:p>
          <a:p>
            <a:pPr algn="l"/>
            <a:endParaRPr lang="en-GB" sz="2400" b="1" dirty="0">
              <a:solidFill>
                <a:srgbClr val="5FAC94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CBEC870-5B7D-458B-9D9F-04DDCCF172C1}"/>
              </a:ext>
            </a:extLst>
          </p:cNvPr>
          <p:cNvGrpSpPr/>
          <p:nvPr/>
        </p:nvGrpSpPr>
        <p:grpSpPr>
          <a:xfrm>
            <a:off x="779277" y="3148678"/>
            <a:ext cx="1882077" cy="1252791"/>
            <a:chOff x="594174" y="3148678"/>
            <a:chExt cx="1882077" cy="1252791"/>
          </a:xfrm>
        </p:grpSpPr>
        <p:pic>
          <p:nvPicPr>
            <p:cNvPr id="11" name="Picture 2" descr="See the source image">
              <a:extLst>
                <a:ext uri="{FF2B5EF4-FFF2-40B4-BE49-F238E27FC236}">
                  <a16:creationId xmlns:a16="http://schemas.microsoft.com/office/drawing/2014/main" xmlns="" id="{70E942DF-96F3-493D-88E7-BB2748B16D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55100" r="77126" b="19313"/>
            <a:stretch/>
          </p:blipFill>
          <p:spPr bwMode="auto">
            <a:xfrm>
              <a:off x="594174" y="3148678"/>
              <a:ext cx="1882077" cy="10527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7A88CE64-1656-477D-A01F-2C9A174D4235}"/>
                </a:ext>
              </a:extLst>
            </p:cNvPr>
            <p:cNvSpPr txBox="1"/>
            <p:nvPr/>
          </p:nvSpPr>
          <p:spPr>
            <a:xfrm>
              <a:off x="808583" y="4001359"/>
              <a:ext cx="1496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Savoury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50D760C-75A0-4807-A4C3-F914DCCD80D7}"/>
              </a:ext>
            </a:extLst>
          </p:cNvPr>
          <p:cNvGrpSpPr/>
          <p:nvPr/>
        </p:nvGrpSpPr>
        <p:grpSpPr>
          <a:xfrm>
            <a:off x="2376663" y="3148678"/>
            <a:ext cx="1762335" cy="1254317"/>
            <a:chOff x="2305328" y="3148678"/>
            <a:chExt cx="1762335" cy="1254317"/>
          </a:xfrm>
        </p:grpSpPr>
        <p:pic>
          <p:nvPicPr>
            <p:cNvPr id="14" name="Picture 2" descr="See the source image">
              <a:extLst>
                <a:ext uri="{FF2B5EF4-FFF2-40B4-BE49-F238E27FC236}">
                  <a16:creationId xmlns:a16="http://schemas.microsoft.com/office/drawing/2014/main" xmlns="" id="{7432554F-F0B1-486C-BD99-025AED3F7E7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7" t="55100" r="57786" b="19313"/>
            <a:stretch/>
          </p:blipFill>
          <p:spPr bwMode="auto">
            <a:xfrm>
              <a:off x="2305328" y="3148678"/>
              <a:ext cx="1762335" cy="10527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DC0556D-4D1E-4D3B-9F9E-6A6615BA54B3}"/>
                </a:ext>
              </a:extLst>
            </p:cNvPr>
            <p:cNvSpPr txBox="1"/>
            <p:nvPr/>
          </p:nvSpPr>
          <p:spPr>
            <a:xfrm>
              <a:off x="2439013" y="4002885"/>
              <a:ext cx="1496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Sweet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1B79D74-9232-4FBD-AA8B-533B096F8C82}"/>
              </a:ext>
            </a:extLst>
          </p:cNvPr>
          <p:cNvGrpSpPr/>
          <p:nvPr/>
        </p:nvGrpSpPr>
        <p:grpSpPr>
          <a:xfrm>
            <a:off x="4031200" y="3148678"/>
            <a:ext cx="1569669" cy="1254317"/>
            <a:chOff x="3994738" y="3148678"/>
            <a:chExt cx="1569669" cy="1254317"/>
          </a:xfrm>
        </p:grpSpPr>
        <p:pic>
          <p:nvPicPr>
            <p:cNvPr id="15" name="Picture 2" descr="See the source image">
              <a:extLst>
                <a:ext uri="{FF2B5EF4-FFF2-40B4-BE49-F238E27FC236}">
                  <a16:creationId xmlns:a16="http://schemas.microsoft.com/office/drawing/2014/main" xmlns="" id="{B6FCFD89-CC37-4789-854D-7763AAB73F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14" t="55100" r="39597" b="19313"/>
            <a:stretch/>
          </p:blipFill>
          <p:spPr bwMode="auto">
            <a:xfrm>
              <a:off x="4067663" y="3148678"/>
              <a:ext cx="1496744" cy="10527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9A7593FF-C66F-4E19-9033-DC3186582930}"/>
                </a:ext>
              </a:extLst>
            </p:cNvPr>
            <p:cNvSpPr txBox="1"/>
            <p:nvPr/>
          </p:nvSpPr>
          <p:spPr>
            <a:xfrm>
              <a:off x="3994738" y="4002885"/>
              <a:ext cx="1496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Salty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7594307-A027-494F-9A65-9F13B5FB0BB2}"/>
              </a:ext>
            </a:extLst>
          </p:cNvPr>
          <p:cNvGrpSpPr/>
          <p:nvPr/>
        </p:nvGrpSpPr>
        <p:grpSpPr>
          <a:xfrm>
            <a:off x="5594959" y="3148678"/>
            <a:ext cx="1591413" cy="1254317"/>
            <a:chOff x="5564406" y="3148678"/>
            <a:chExt cx="1591413" cy="1254317"/>
          </a:xfrm>
        </p:grpSpPr>
        <p:pic>
          <p:nvPicPr>
            <p:cNvPr id="16" name="Picture 2" descr="See the source image">
              <a:extLst>
                <a:ext uri="{FF2B5EF4-FFF2-40B4-BE49-F238E27FC236}">
                  <a16:creationId xmlns:a16="http://schemas.microsoft.com/office/drawing/2014/main" xmlns="" id="{E5346B44-1414-4B83-AAC7-7A61B6F758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03" t="55100" r="20257" b="19313"/>
            <a:stretch/>
          </p:blipFill>
          <p:spPr bwMode="auto">
            <a:xfrm>
              <a:off x="5564406" y="3148678"/>
              <a:ext cx="1591413" cy="10527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88D24FF9-75EA-4CD4-AAC5-AD395512FE43}"/>
                </a:ext>
              </a:extLst>
            </p:cNvPr>
            <p:cNvSpPr txBox="1"/>
            <p:nvPr/>
          </p:nvSpPr>
          <p:spPr>
            <a:xfrm>
              <a:off x="5638371" y="4002885"/>
              <a:ext cx="1496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Sour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56E7B239-4E50-41A3-BE87-84CFC61C59B2}"/>
              </a:ext>
            </a:extLst>
          </p:cNvPr>
          <p:cNvGrpSpPr/>
          <p:nvPr/>
        </p:nvGrpSpPr>
        <p:grpSpPr>
          <a:xfrm>
            <a:off x="7092278" y="3148678"/>
            <a:ext cx="1728193" cy="1254317"/>
            <a:chOff x="7092278" y="3148678"/>
            <a:chExt cx="1728193" cy="1254317"/>
          </a:xfrm>
        </p:grpSpPr>
        <p:pic>
          <p:nvPicPr>
            <p:cNvPr id="17" name="Picture 2" descr="See the source image">
              <a:extLst>
                <a:ext uri="{FF2B5EF4-FFF2-40B4-BE49-F238E27FC236}">
                  <a16:creationId xmlns:a16="http://schemas.microsoft.com/office/drawing/2014/main" xmlns="" id="{EB140CC6-19E9-4B25-8BAA-9361DA6E38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70" t="55100" r="28" b="19313"/>
            <a:stretch/>
          </p:blipFill>
          <p:spPr bwMode="auto">
            <a:xfrm>
              <a:off x="7092278" y="3148678"/>
              <a:ext cx="1728193" cy="1052736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85F2E2FC-456A-484B-9131-3CF8AE1DD2CD}"/>
                </a:ext>
              </a:extLst>
            </p:cNvPr>
            <p:cNvSpPr txBox="1"/>
            <p:nvPr/>
          </p:nvSpPr>
          <p:spPr>
            <a:xfrm>
              <a:off x="7209079" y="4002885"/>
              <a:ext cx="14967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Bitter</a:t>
              </a:r>
            </a:p>
          </p:txBody>
        </p:sp>
      </p:grpSp>
      <p:pic>
        <p:nvPicPr>
          <p:cNvPr id="24" name="Picture 2" descr="See the source image">
            <a:extLst>
              <a:ext uri="{FF2B5EF4-FFF2-40B4-BE49-F238E27FC236}">
                <a16:creationId xmlns:a16="http://schemas.microsoft.com/office/drawing/2014/main" xmlns="" id="{A0EF16D9-750D-478F-82F0-3662FAA58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76" b="43802"/>
          <a:stretch/>
        </p:blipFill>
        <p:spPr bwMode="auto">
          <a:xfrm>
            <a:off x="708971" y="731489"/>
            <a:ext cx="8214128" cy="231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6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xmlns="" id="{0E65860B-C3AA-434C-BB35-AE61B3EF1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8424936" cy="5940088"/>
          </a:xfrm>
        </p:spPr>
        <p:txBody>
          <a:bodyPr>
            <a:spAutoFit/>
          </a:bodyPr>
          <a:lstStyle/>
          <a:p>
            <a:pPr algn="l"/>
            <a:endParaRPr lang="en-GB" sz="2000" b="1" dirty="0">
              <a:solidFill>
                <a:srgbClr val="B24674"/>
              </a:solidFill>
            </a:endParaRPr>
          </a:p>
          <a:p>
            <a:pPr algn="l"/>
            <a:endParaRPr lang="en-GB" sz="2000" b="1" dirty="0">
              <a:solidFill>
                <a:srgbClr val="B24674"/>
              </a:solidFill>
            </a:endParaRPr>
          </a:p>
          <a:p>
            <a:pPr algn="r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it just eating fruit</a:t>
            </a:r>
          </a:p>
          <a:p>
            <a:pPr algn="r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vegetables?</a:t>
            </a: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 it about not </a:t>
            </a:r>
          </a:p>
          <a:p>
            <a:pPr algn="l"/>
            <a:r>
              <a:rPr lang="en-GB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eating chocolate?</a:t>
            </a:r>
          </a:p>
          <a:p>
            <a:pPr algn="l"/>
            <a:endParaRPr lang="en-GB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en-GB" sz="2000" i="1" dirty="0">
              <a:solidFill>
                <a:srgbClr val="5FAC94"/>
              </a:solidFill>
            </a:endParaRPr>
          </a:p>
        </p:txBody>
      </p:sp>
      <p:sp>
        <p:nvSpPr>
          <p:cNvPr id="6" name="Subtitle 1">
            <a:extLst>
              <a:ext uri="{FF2B5EF4-FFF2-40B4-BE49-F238E27FC236}">
                <a16:creationId xmlns:a16="http://schemas.microsoft.com/office/drawing/2014/main" xmlns="" id="{D891BB25-5466-4BCA-9876-9B87FA44D792}"/>
              </a:ext>
            </a:extLst>
          </p:cNvPr>
          <p:cNvSpPr txBox="1">
            <a:spLocks/>
          </p:cNvSpPr>
          <p:nvPr/>
        </p:nvSpPr>
        <p:spPr>
          <a:xfrm>
            <a:off x="359532" y="188640"/>
            <a:ext cx="8424936" cy="516212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b="1" dirty="0">
                <a:solidFill>
                  <a:srgbClr val="527E64"/>
                </a:solidFill>
              </a:rPr>
              <a:t>Do You Know What Healthy Eating Means?</a:t>
            </a:r>
          </a:p>
          <a:p>
            <a:pPr algn="l"/>
            <a:endParaRPr lang="en-GB" sz="2400" b="1" dirty="0">
              <a:solidFill>
                <a:srgbClr val="5FAC94"/>
              </a:solidFill>
            </a:endParaRP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71A73C88-81B3-45EB-BC32-B01C6024ED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6317" r="51660" b="22157"/>
          <a:stretch/>
        </p:blipFill>
        <p:spPr>
          <a:xfrm>
            <a:off x="4241919" y="957013"/>
            <a:ext cx="2273596" cy="2743085"/>
          </a:xfrm>
          <a:prstGeom prst="rect">
            <a:avLst/>
          </a:prstGeom>
        </p:spPr>
      </p:pic>
      <p:pic>
        <p:nvPicPr>
          <p:cNvPr id="8" name="officeArt object">
            <a:extLst>
              <a:ext uri="{FF2B5EF4-FFF2-40B4-BE49-F238E27FC236}">
                <a16:creationId xmlns:a16="http://schemas.microsoft.com/office/drawing/2014/main" xmlns="" id="{A31DB11E-434B-4F57-9171-A963120D58C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xmlns="" id="{9BD52A0B-29CC-411F-A454-B62FB7E5D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3" t="24797" r="5568" b="3677"/>
          <a:stretch/>
        </p:blipFill>
        <p:spPr>
          <a:xfrm>
            <a:off x="2290412" y="2964533"/>
            <a:ext cx="2273596" cy="274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xmlns="" id="{E573BF0F-193F-47E7-BD4B-391A28EAAD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52120" y="1617064"/>
            <a:ext cx="3096344" cy="2677656"/>
          </a:xfrm>
        </p:spPr>
        <p:txBody>
          <a:bodyPr wrap="square">
            <a:spAutoFit/>
          </a:bodyPr>
          <a:lstStyle/>
          <a:p>
            <a:pPr algn="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Healthy eating is only </a:t>
            </a:r>
          </a:p>
          <a:p>
            <a:pPr algn="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part of a</a:t>
            </a:r>
          </a:p>
          <a:p>
            <a:pPr algn="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healthy lifestyle – </a:t>
            </a:r>
          </a:p>
          <a:p>
            <a:pPr algn="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are you making the </a:t>
            </a:r>
          </a:p>
          <a:p>
            <a:pPr algn="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right choices in </a:t>
            </a:r>
          </a:p>
          <a:p>
            <a:pPr algn="r"/>
            <a:r>
              <a:rPr lang="en-GB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other things as well?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EA532-A2BC-43A2-AF16-0054A9FC8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11642" r="5869" b="19168"/>
          <a:stretch/>
        </p:blipFill>
        <p:spPr>
          <a:xfrm>
            <a:off x="395536" y="980728"/>
            <a:ext cx="4689131" cy="3950328"/>
          </a:xfrm>
          <a:prstGeom prst="rect">
            <a:avLst/>
          </a:prstGeom>
        </p:spPr>
      </p:pic>
      <p:pic>
        <p:nvPicPr>
          <p:cNvPr id="6" name="officeArt object">
            <a:extLst>
              <a:ext uri="{FF2B5EF4-FFF2-40B4-BE49-F238E27FC236}">
                <a16:creationId xmlns:a16="http://schemas.microsoft.com/office/drawing/2014/main" xmlns="" id="{322BA35F-C1E5-4BFB-8429-DB3F64410B5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485556" y="5739866"/>
            <a:ext cx="2334916" cy="105273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68957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22fc914-bb92-4d56-9298-b600d6bd4ff9">
      <UserInfo>
        <DisplayName>Kari-ann Whitbread</DisplayName>
        <AccountId>90</AccountId>
        <AccountType/>
      </UserInfo>
      <UserInfo>
        <DisplayName>Carly Leonard</DisplayName>
        <AccountId>88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52BAE41ABCF5468AEDC576F5286EEC" ma:contentTypeVersion="12" ma:contentTypeDescription="Create a new document." ma:contentTypeScope="" ma:versionID="1a35e47af01c6b3fa7279302d90c953a">
  <xsd:schema xmlns:xsd="http://www.w3.org/2001/XMLSchema" xmlns:xs="http://www.w3.org/2001/XMLSchema" xmlns:p="http://schemas.microsoft.com/office/2006/metadata/properties" xmlns:ns2="d22fc914-bb92-4d56-9298-b600d6bd4ff9" xmlns:ns3="4185045e-bc6b-41c0-afbe-2c2d00225176" targetNamespace="http://schemas.microsoft.com/office/2006/metadata/properties" ma:root="true" ma:fieldsID="727f6c810a9e6dd11dd9ff84954bbc7f" ns2:_="" ns3:_="">
    <xsd:import namespace="d22fc914-bb92-4d56-9298-b600d6bd4ff9"/>
    <xsd:import namespace="4185045e-bc6b-41c0-afbe-2c2d0022517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2fc914-bb92-4d56-9298-b600d6bd4ff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85045e-bc6b-41c0-afbe-2c2d002251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92D4D0-CBEC-43D4-B01A-9FD8CD56CD74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4185045e-bc6b-41c0-afbe-2c2d00225176"/>
    <ds:schemaRef ds:uri="d22fc914-bb92-4d56-9298-b600d6bd4ff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D918B39-B1BC-4C86-9069-2034534386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BEF476-21C3-45E7-B282-DFE762C701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2fc914-bb92-4d56-9298-b600d6bd4ff9"/>
    <ds:schemaRef ds:uri="4185045e-bc6b-41c0-afbe-2c2d0022517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2756</TotalTime>
  <Words>551</Words>
  <Application>Microsoft Office PowerPoint</Application>
  <PresentationFormat>On-screen Show (4:3)</PresentationFormat>
  <Paragraphs>102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lfanthorpe</dc:creator>
  <cp:lastModifiedBy>Joanne Howling</cp:lastModifiedBy>
  <cp:revision>76</cp:revision>
  <cp:lastPrinted>2019-11-19T12:31:10Z</cp:lastPrinted>
  <dcterms:created xsi:type="dcterms:W3CDTF">2017-11-30T11:26:49Z</dcterms:created>
  <dcterms:modified xsi:type="dcterms:W3CDTF">2020-05-11T15:15:36Z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0x0101008252BAE41ABCF5468AEDC576F5286EEC</vt:lpwstr>
  </property>
  <property fmtid="{D5CDD505-2E9C-101B-9397-08002B2CF9AE}" pid="3" name="AuthorIds_UIVersion_1024">
    <vt:lpwstr>92</vt:lpwstr>
  </property>
</Properties>
</file>