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2" r:id="rId4"/>
    <p:sldId id="266" r:id="rId5"/>
    <p:sldId id="267" r:id="rId6"/>
    <p:sldId id="269" r:id="rId7"/>
    <p:sldId id="271" r:id="rId8"/>
    <p:sldId id="279" r:id="rId9"/>
    <p:sldId id="260" r:id="rId10"/>
    <p:sldId id="261" r:id="rId11"/>
    <p:sldId id="263" r:id="rId12"/>
    <p:sldId id="276" r:id="rId13"/>
    <p:sldId id="258" r:id="rId14"/>
    <p:sldId id="280" r:id="rId15"/>
    <p:sldId id="265" r:id="rId16"/>
    <p:sldId id="281" r:id="rId17"/>
    <p:sldId id="282" r:id="rId18"/>
    <p:sldId id="283" r:id="rId19"/>
    <p:sldId id="278" r:id="rId20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League Spartan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41" autoAdjust="0"/>
    <p:restoredTop sz="94043" autoAdjust="0"/>
  </p:normalViewPr>
  <p:slideViewPr>
    <p:cSldViewPr>
      <p:cViewPr varScale="1">
        <p:scale>
          <a:sx n="27" d="100"/>
          <a:sy n="27" d="100"/>
        </p:scale>
        <p:origin x="7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07.09.2020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07.09.2020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Intro self and programme.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Definition: websites and applications that enable users to create and share content or to participate in social networking.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7742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Positive/Negative Response</a:t>
            </a:r>
          </a:p>
          <a:p>
            <a:r>
              <a:rPr lang="en-GB" dirty="0"/>
              <a:t>Inc. </a:t>
            </a:r>
            <a:r>
              <a:rPr lang="en-GB" dirty="0" err="1"/>
              <a:t>Anx</a:t>
            </a:r>
            <a:r>
              <a:rPr lang="en-GB" dirty="0"/>
              <a:t>, need for approval/validation from others,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379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07.09.2020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Intro self and programme.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2125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12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8.png"/><Relationship Id="rId5" Type="http://schemas.openxmlformats.org/officeDocument/2006/relationships/image" Target="../media/image4.png"/><Relationship Id="rId10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9.png"/><Relationship Id="rId7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4.png"/><Relationship Id="rId5" Type="http://schemas.openxmlformats.org/officeDocument/2006/relationships/image" Target="../media/image4.png"/><Relationship Id="rId10" Type="http://schemas.openxmlformats.org/officeDocument/2006/relationships/image" Target="../media/image43.png"/><Relationship Id="rId4" Type="http://schemas.openxmlformats.org/officeDocument/2006/relationships/image" Target="../media/image2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6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9.png"/><Relationship Id="rId7" Type="http://schemas.openxmlformats.org/officeDocument/2006/relationships/image" Target="../media/image15.jpeg"/><Relationship Id="rId12" Type="http://schemas.openxmlformats.org/officeDocument/2006/relationships/image" Target="../media/image2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9.jpeg"/><Relationship Id="rId5" Type="http://schemas.openxmlformats.org/officeDocument/2006/relationships/image" Target="../media/image4.png"/><Relationship Id="rId10" Type="http://schemas.openxmlformats.org/officeDocument/2006/relationships/image" Target="../media/image18.jpeg"/><Relationship Id="rId4" Type="http://schemas.openxmlformats.org/officeDocument/2006/relationships/image" Target="../media/image2.pn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9.png"/><Relationship Id="rId7" Type="http://schemas.openxmlformats.org/officeDocument/2006/relationships/image" Target="../media/image15.jpeg"/><Relationship Id="rId12" Type="http://schemas.openxmlformats.org/officeDocument/2006/relationships/image" Target="../media/image2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9.jpeg"/><Relationship Id="rId5" Type="http://schemas.openxmlformats.org/officeDocument/2006/relationships/image" Target="../media/image4.png"/><Relationship Id="rId10" Type="http://schemas.openxmlformats.org/officeDocument/2006/relationships/image" Target="../media/image18.jpeg"/><Relationship Id="rId4" Type="http://schemas.openxmlformats.org/officeDocument/2006/relationships/image" Target="../media/image2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5.png"/><Relationship Id="rId5" Type="http://schemas.openxmlformats.org/officeDocument/2006/relationships/image" Target="../media/image4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2.png"/><Relationship Id="rId5" Type="http://schemas.openxmlformats.org/officeDocument/2006/relationships/image" Target="../media/image4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-4006584" y="4006584"/>
            <a:ext cx="10287000" cy="22738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23185" y="6215563"/>
            <a:ext cx="3819989" cy="38199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alphaModFix amt="31000"/>
          </a:blip>
          <a:srcRect/>
          <a:stretch>
            <a:fillRect/>
          </a:stretch>
        </p:blipFill>
        <p:spPr>
          <a:xfrm>
            <a:off x="5738729" y="815231"/>
            <a:ext cx="10633655" cy="92203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15972" y="83554"/>
            <a:ext cx="5634415" cy="398634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759893" y="9133650"/>
            <a:ext cx="2147618" cy="11533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789070" y="7691900"/>
            <a:ext cx="2089263" cy="120086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227089" y="2996260"/>
            <a:ext cx="10818025" cy="368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500"/>
              </a:lnSpc>
            </a:pPr>
            <a:r>
              <a:rPr lang="en-US" sz="10000" spc="-500">
                <a:solidFill>
                  <a:srgbClr val="000000"/>
                </a:solidFill>
                <a:latin typeface="League Spartan"/>
              </a:rPr>
              <a:t>Mental Health, Wellbeing &amp; Resilience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9"/>
          <a:srcRect b="65130"/>
          <a:stretch/>
        </p:blipFill>
        <p:spPr>
          <a:xfrm rot="5400000">
            <a:off x="-1658426" y="1335528"/>
            <a:ext cx="4751680" cy="143483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9"/>
          <a:srcRect b="65130"/>
          <a:stretch/>
        </p:blipFill>
        <p:spPr>
          <a:xfrm rot="5400000">
            <a:off x="-1658426" y="4426084"/>
            <a:ext cx="4751680" cy="143483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9"/>
          <a:srcRect b="65130"/>
          <a:stretch/>
        </p:blipFill>
        <p:spPr>
          <a:xfrm rot="5400000">
            <a:off x="-1658426" y="7408142"/>
            <a:ext cx="4751680" cy="14348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09954" y="-180242"/>
            <a:ext cx="19329888" cy="2839676"/>
            <a:chOff x="0" y="0"/>
            <a:chExt cx="4495392" cy="660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95392" cy="660400"/>
            </a:xfrm>
            <a:custGeom>
              <a:avLst/>
              <a:gdLst/>
              <a:ahLst/>
              <a:cxnLst/>
              <a:rect l="l" t="t" r="r" b="b"/>
              <a:pathLst>
                <a:path w="4495392" h="660400">
                  <a:moveTo>
                    <a:pt x="437093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70932" y="0"/>
                  </a:lnTo>
                  <a:cubicBezTo>
                    <a:pt x="4439512" y="0"/>
                    <a:pt x="4495392" y="55880"/>
                    <a:pt x="4495392" y="124460"/>
                  </a:cubicBezTo>
                  <a:lnTo>
                    <a:pt x="4495392" y="535940"/>
                  </a:lnTo>
                  <a:cubicBezTo>
                    <a:pt x="4495392" y="604520"/>
                    <a:pt x="4439512" y="660400"/>
                    <a:pt x="4370932" y="660400"/>
                  </a:cubicBezTo>
                  <a:close/>
                </a:path>
              </a:pathLst>
            </a:custGeom>
            <a:solidFill>
              <a:srgbClr val="C7D0D8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15387892" y="2197378"/>
            <a:ext cx="2965433" cy="22375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805284" y="2197378"/>
            <a:ext cx="2965433" cy="22375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16651418" y="4024723"/>
            <a:ext cx="2965433" cy="223755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529895" y="0"/>
            <a:ext cx="2823430" cy="28234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80564"/>
            <a:ext cx="1881486" cy="13311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56126" y="1644202"/>
            <a:ext cx="1345147" cy="722394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0" y="9803673"/>
            <a:ext cx="18353325" cy="483327"/>
            <a:chOff x="0" y="0"/>
            <a:chExt cx="6208409" cy="16349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208409" cy="163496"/>
            </a:xfrm>
            <a:custGeom>
              <a:avLst/>
              <a:gdLst/>
              <a:ahLst/>
              <a:cxnLst/>
              <a:rect l="l" t="t" r="r" b="b"/>
              <a:pathLst>
                <a:path w="6208409" h="163496">
                  <a:moveTo>
                    <a:pt x="0" y="0"/>
                  </a:moveTo>
                  <a:lnTo>
                    <a:pt x="6208409" y="0"/>
                  </a:lnTo>
                  <a:lnTo>
                    <a:pt x="6208409" y="163496"/>
                  </a:lnTo>
                  <a:lnTo>
                    <a:pt x="0" y="163496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28700" y="5143500"/>
            <a:ext cx="3122455" cy="273277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372404" y="5532327"/>
            <a:ext cx="2435046" cy="2131152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5024136" y="3068545"/>
            <a:ext cx="3122455" cy="2732772"/>
            <a:chOff x="0" y="0"/>
            <a:chExt cx="4163273" cy="3643696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0" y="0"/>
              <a:ext cx="4163273" cy="3643696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458272" y="518436"/>
              <a:ext cx="3246728" cy="2841536"/>
            </a:xfrm>
            <a:prstGeom prst="rect">
              <a:avLst/>
            </a:prstGeom>
          </p:spPr>
        </p:pic>
      </p:grpSp>
      <p:grpSp>
        <p:nvGrpSpPr>
          <p:cNvPr id="17" name="Group 17"/>
          <p:cNvGrpSpPr/>
          <p:nvPr/>
        </p:nvGrpSpPr>
        <p:grpSpPr>
          <a:xfrm>
            <a:off x="5024136" y="6509886"/>
            <a:ext cx="3122455" cy="2732772"/>
            <a:chOff x="0" y="0"/>
            <a:chExt cx="4163273" cy="3643696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0" y="0"/>
              <a:ext cx="4163273" cy="3643696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458272" y="518436"/>
              <a:ext cx="3246728" cy="2841536"/>
            </a:xfrm>
            <a:prstGeom prst="rect">
              <a:avLst/>
            </a:prstGeom>
          </p:spPr>
        </p:pic>
      </p:grpSp>
      <p:grpSp>
        <p:nvGrpSpPr>
          <p:cNvPr id="20" name="Group 20"/>
          <p:cNvGrpSpPr/>
          <p:nvPr/>
        </p:nvGrpSpPr>
        <p:grpSpPr>
          <a:xfrm>
            <a:off x="12915326" y="4895891"/>
            <a:ext cx="3122455" cy="2732772"/>
            <a:chOff x="0" y="0"/>
            <a:chExt cx="4163273" cy="3643696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0" y="0"/>
              <a:ext cx="4163273" cy="3643696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458272" y="518436"/>
              <a:ext cx="3246728" cy="2841536"/>
            </a:xfrm>
            <a:prstGeom prst="rect">
              <a:avLst/>
            </a:prstGeom>
          </p:spPr>
        </p:pic>
      </p:grpSp>
      <p:grpSp>
        <p:nvGrpSpPr>
          <p:cNvPr id="23" name="Group 23"/>
          <p:cNvGrpSpPr/>
          <p:nvPr/>
        </p:nvGrpSpPr>
        <p:grpSpPr>
          <a:xfrm>
            <a:off x="9041947" y="3068545"/>
            <a:ext cx="3122455" cy="2732772"/>
            <a:chOff x="0" y="0"/>
            <a:chExt cx="4163273" cy="3643696"/>
          </a:xfrm>
        </p:grpSpPr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0" y="0"/>
              <a:ext cx="4163273" cy="3643696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458272" y="518436"/>
              <a:ext cx="3246728" cy="2841536"/>
            </a:xfrm>
            <a:prstGeom prst="rect">
              <a:avLst/>
            </a:prstGeom>
          </p:spPr>
        </p:pic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041947" y="6509886"/>
            <a:ext cx="3122455" cy="273277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385651" y="6898713"/>
            <a:ext cx="2435046" cy="2131152"/>
          </a:xfrm>
          <a:prstGeom prst="rect">
            <a:avLst/>
          </a:prstGeom>
        </p:spPr>
      </p:pic>
      <p:grpSp>
        <p:nvGrpSpPr>
          <p:cNvPr id="28" name="Group 28"/>
          <p:cNvGrpSpPr/>
          <p:nvPr/>
        </p:nvGrpSpPr>
        <p:grpSpPr>
          <a:xfrm rot="-3424419">
            <a:off x="9982167" y="7654150"/>
            <a:ext cx="1224865" cy="1269359"/>
            <a:chOff x="0" y="0"/>
            <a:chExt cx="1633154" cy="1692479"/>
          </a:xfrm>
        </p:grpSpPr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0" y="0"/>
              <a:ext cx="1633154" cy="1673313"/>
            </a:xfrm>
            <a:prstGeom prst="rect">
              <a:avLst/>
            </a:prstGeom>
          </p:spPr>
        </p:pic>
        <p:grpSp>
          <p:nvGrpSpPr>
            <p:cNvPr id="30" name="Group 30"/>
            <p:cNvGrpSpPr/>
            <p:nvPr/>
          </p:nvGrpSpPr>
          <p:grpSpPr>
            <a:xfrm>
              <a:off x="675291" y="1361961"/>
              <a:ext cx="330517" cy="330517"/>
              <a:chOff x="0" y="0"/>
              <a:chExt cx="1913890" cy="191389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32" name="TextBox 32"/>
          <p:cNvSpPr txBox="1"/>
          <p:nvPr/>
        </p:nvSpPr>
        <p:spPr>
          <a:xfrm>
            <a:off x="3490132" y="624315"/>
            <a:ext cx="10510851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0"/>
              </a:lnSpc>
            </a:pPr>
            <a:r>
              <a:rPr lang="en-US" sz="7000" spc="-350">
                <a:solidFill>
                  <a:srgbClr val="000000"/>
                </a:solidFill>
                <a:latin typeface="League Spartan"/>
              </a:rPr>
              <a:t>SIGNS OF POOR MENTAL HEALTH 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10327052" y="4024723"/>
            <a:ext cx="573196" cy="1499232"/>
            <a:chOff x="0" y="0"/>
            <a:chExt cx="764261" cy="1998976"/>
          </a:xfrm>
        </p:grpSpPr>
        <p:grpSp>
          <p:nvGrpSpPr>
            <p:cNvPr id="34" name="Group 34"/>
            <p:cNvGrpSpPr/>
            <p:nvPr/>
          </p:nvGrpSpPr>
          <p:grpSpPr>
            <a:xfrm>
              <a:off x="269065" y="0"/>
              <a:ext cx="226131" cy="1998976"/>
              <a:chOff x="0" y="0"/>
              <a:chExt cx="169492" cy="149829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169492" cy="1498290"/>
              </a:xfrm>
              <a:custGeom>
                <a:avLst/>
                <a:gdLst/>
                <a:ahLst/>
                <a:cxnLst/>
                <a:rect l="l" t="t" r="r" b="b"/>
                <a:pathLst>
                  <a:path w="169492" h="1498290">
                    <a:moveTo>
                      <a:pt x="0" y="0"/>
                    </a:moveTo>
                    <a:lnTo>
                      <a:pt x="169492" y="0"/>
                    </a:lnTo>
                    <a:lnTo>
                      <a:pt x="169492" y="1498290"/>
                    </a:lnTo>
                    <a:lnTo>
                      <a:pt x="0" y="1498290"/>
                    </a:lnTo>
                    <a:close/>
                  </a:path>
                </a:pathLst>
              </a:custGeom>
              <a:solidFill>
                <a:srgbClr val="040505"/>
              </a:solidFill>
            </p:spPr>
          </p:sp>
        </p:grpSp>
        <p:grpSp>
          <p:nvGrpSpPr>
            <p:cNvPr id="36" name="Group 36"/>
            <p:cNvGrpSpPr/>
            <p:nvPr/>
          </p:nvGrpSpPr>
          <p:grpSpPr>
            <a:xfrm rot="-5400000">
              <a:off x="265399" y="164814"/>
              <a:ext cx="233464" cy="764261"/>
              <a:chOff x="0" y="0"/>
              <a:chExt cx="807700" cy="264406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07700" cy="2644066"/>
              </a:xfrm>
              <a:custGeom>
                <a:avLst/>
                <a:gdLst/>
                <a:ahLst/>
                <a:cxnLst/>
                <a:rect l="l" t="t" r="r" b="b"/>
                <a:pathLst>
                  <a:path w="807700" h="2644066">
                    <a:moveTo>
                      <a:pt x="0" y="0"/>
                    </a:moveTo>
                    <a:lnTo>
                      <a:pt x="807700" y="0"/>
                    </a:lnTo>
                    <a:lnTo>
                      <a:pt x="807700" y="2644066"/>
                    </a:lnTo>
                    <a:lnTo>
                      <a:pt x="0" y="2644066"/>
                    </a:lnTo>
                    <a:close/>
                  </a:path>
                </a:pathLst>
              </a:custGeom>
              <a:solidFill>
                <a:srgbClr val="040505"/>
              </a:solidFill>
            </p:spPr>
          </p:sp>
        </p:grpSp>
      </p:grpSp>
      <p:pic>
        <p:nvPicPr>
          <p:cNvPr id="38" name="Picture 3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6110268" y="7582051"/>
            <a:ext cx="834265" cy="1337743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5984594" y="4256616"/>
            <a:ext cx="1220994" cy="1220994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-259913" y="9942149"/>
            <a:ext cx="5284049" cy="26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000" spc="-100">
                <a:solidFill>
                  <a:srgbClr val="000000"/>
                </a:solidFill>
                <a:latin typeface="League Spartan"/>
              </a:rPr>
              <a:t>Cambridge United Community Trust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2164401" y="9942149"/>
            <a:ext cx="6042054" cy="26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000" spc="-100">
                <a:solidFill>
                  <a:srgbClr val="000000"/>
                </a:solidFill>
                <a:latin typeface="League Spartan"/>
              </a:rPr>
              <a:t>Recognising the signs of mental health concerns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76503" y="8019431"/>
            <a:ext cx="3046077" cy="501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000" spc="-100">
                <a:solidFill>
                  <a:srgbClr val="000000"/>
                </a:solidFill>
                <a:latin typeface="League Spartan"/>
              </a:rPr>
              <a:t>Feelings of hopelessness &amp; pessimism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100513" y="5894118"/>
            <a:ext cx="3046077" cy="501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000" spc="-100">
                <a:solidFill>
                  <a:srgbClr val="000000"/>
                </a:solidFill>
                <a:latin typeface="League Spartan"/>
              </a:rPr>
              <a:t>Persistent sad, anxious or empty mood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8926923" y="5894118"/>
            <a:ext cx="3352501" cy="501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000" spc="-100">
                <a:solidFill>
                  <a:srgbClr val="000000"/>
                </a:solidFill>
                <a:latin typeface="League Spartan"/>
              </a:rPr>
              <a:t>Thoughts of death </a:t>
            </a:r>
          </a:p>
          <a:p>
            <a:pPr algn="ctr">
              <a:lnSpc>
                <a:spcPts val="1900"/>
              </a:lnSpc>
            </a:pPr>
            <a:r>
              <a:rPr lang="en-US" sz="2000" spc="-100">
                <a:solidFill>
                  <a:srgbClr val="000000"/>
                </a:solidFill>
                <a:latin typeface="League Spartan"/>
              </a:rPr>
              <a:t>or suicide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57663" y="9372600"/>
            <a:ext cx="3046077" cy="26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000" spc="-100">
                <a:solidFill>
                  <a:srgbClr val="000000"/>
                </a:solidFill>
                <a:latin typeface="League Spartan"/>
              </a:rPr>
              <a:t>Restlessness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9080136" y="9372600"/>
            <a:ext cx="3046077" cy="26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000" spc="-100">
                <a:solidFill>
                  <a:srgbClr val="000000"/>
                </a:solidFill>
                <a:latin typeface="League Spartan"/>
              </a:rPr>
              <a:t>Insomnia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2866977" y="7730222"/>
            <a:ext cx="3352501" cy="501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000" spc="-100">
                <a:solidFill>
                  <a:srgbClr val="000000"/>
                </a:solidFill>
                <a:latin typeface="League Spartan"/>
              </a:rPr>
              <a:t>Feelings of guilt &amp; emptiness</a:t>
            </a:r>
          </a:p>
        </p:txBody>
      </p:sp>
    </p:spTree>
    <p:extLst>
      <p:ext uri="{BB962C8B-B14F-4D97-AF65-F5344CB8AC3E}">
        <p14:creationId xmlns:p14="http://schemas.microsoft.com/office/powerpoint/2010/main" val="2577992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09954" y="-180242"/>
            <a:ext cx="19329888" cy="2839676"/>
            <a:chOff x="0" y="0"/>
            <a:chExt cx="4495392" cy="660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95392" cy="660400"/>
            </a:xfrm>
            <a:custGeom>
              <a:avLst/>
              <a:gdLst/>
              <a:ahLst/>
              <a:cxnLst/>
              <a:rect l="l" t="t" r="r" b="b"/>
              <a:pathLst>
                <a:path w="4495392" h="660400">
                  <a:moveTo>
                    <a:pt x="437093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70932" y="0"/>
                  </a:lnTo>
                  <a:cubicBezTo>
                    <a:pt x="4439512" y="0"/>
                    <a:pt x="4495392" y="55880"/>
                    <a:pt x="4495392" y="124460"/>
                  </a:cubicBezTo>
                  <a:lnTo>
                    <a:pt x="4495392" y="535940"/>
                  </a:lnTo>
                  <a:cubicBezTo>
                    <a:pt x="4495392" y="604520"/>
                    <a:pt x="4439512" y="660400"/>
                    <a:pt x="4370932" y="660400"/>
                  </a:cubicBezTo>
                  <a:close/>
                </a:path>
              </a:pathLst>
            </a:custGeom>
            <a:solidFill>
              <a:srgbClr val="C7D0D8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15387892" y="2197378"/>
            <a:ext cx="2965433" cy="22375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805284" y="2197378"/>
            <a:ext cx="2965433" cy="22375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16651418" y="4024723"/>
            <a:ext cx="2965433" cy="223755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529895" y="0"/>
            <a:ext cx="2823430" cy="28234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80564"/>
            <a:ext cx="1881486" cy="13311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56126" y="1644202"/>
            <a:ext cx="1345147" cy="72239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820741" y="2005399"/>
            <a:ext cx="2512464" cy="343884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991875" y="2005399"/>
            <a:ext cx="1899685" cy="29461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88436" y="5623670"/>
            <a:ext cx="1625676" cy="319891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3308454" y="5873682"/>
            <a:ext cx="4501671" cy="302273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>
            <a:alphaModFix amt="52000"/>
          </a:blip>
          <a:srcRect/>
          <a:stretch>
            <a:fillRect/>
          </a:stretch>
        </p:blipFill>
        <p:spPr>
          <a:xfrm>
            <a:off x="3542815" y="4172315"/>
            <a:ext cx="9119823" cy="6596921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3827417" y="5754688"/>
            <a:ext cx="8722068" cy="325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5"/>
              </a:lnSpc>
            </a:pPr>
            <a:r>
              <a:rPr lang="en-US" sz="6700" spc="-335" dirty="0">
                <a:solidFill>
                  <a:srgbClr val="040505"/>
                </a:solidFill>
                <a:latin typeface="League Spartan"/>
              </a:rPr>
              <a:t>Here are 4 </a:t>
            </a:r>
          </a:p>
          <a:p>
            <a:pPr algn="ctr">
              <a:lnSpc>
                <a:spcPts val="6365"/>
              </a:lnSpc>
            </a:pPr>
            <a:r>
              <a:rPr lang="en-US" sz="6700" spc="-335" dirty="0">
                <a:solidFill>
                  <a:srgbClr val="040505"/>
                </a:solidFill>
                <a:latin typeface="League Spartan"/>
              </a:rPr>
              <a:t>groups of people we are going to think about today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745853" y="1043415"/>
            <a:ext cx="11587352" cy="898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0"/>
              </a:lnSpc>
            </a:pPr>
            <a:r>
              <a:rPr lang="en-US" sz="7000" spc="-350">
                <a:solidFill>
                  <a:srgbClr val="000000"/>
                </a:solidFill>
                <a:latin typeface="League Spartan"/>
              </a:rPr>
              <a:t>GROUPS AT RISK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0" y="9803673"/>
            <a:ext cx="18353325" cy="483327"/>
            <a:chOff x="0" y="0"/>
            <a:chExt cx="6208409" cy="16349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08409" cy="163496"/>
            </a:xfrm>
            <a:custGeom>
              <a:avLst/>
              <a:gdLst/>
              <a:ahLst/>
              <a:cxnLst/>
              <a:rect l="l" t="t" r="r" b="b"/>
              <a:pathLst>
                <a:path w="6208409" h="163496">
                  <a:moveTo>
                    <a:pt x="0" y="0"/>
                  </a:moveTo>
                  <a:lnTo>
                    <a:pt x="6208409" y="0"/>
                  </a:lnTo>
                  <a:lnTo>
                    <a:pt x="6208409" y="163496"/>
                  </a:lnTo>
                  <a:lnTo>
                    <a:pt x="0" y="163496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-259913" y="9942149"/>
            <a:ext cx="5284049" cy="26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000" spc="-100">
                <a:solidFill>
                  <a:srgbClr val="000000"/>
                </a:solidFill>
                <a:latin typeface="League Spartan"/>
              </a:rPr>
              <a:t>Cambridge United Community Trust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164401" y="9942149"/>
            <a:ext cx="6042054" cy="26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000" spc="-100">
                <a:solidFill>
                  <a:srgbClr val="000000"/>
                </a:solidFill>
                <a:latin typeface="League Spartan"/>
              </a:rPr>
              <a:t>Recognising the signs of mental health concerns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90601" y="4269832"/>
            <a:ext cx="1701274" cy="40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0"/>
              </a:lnSpc>
            </a:pPr>
            <a:r>
              <a:rPr lang="en-US" sz="3200" spc="-160">
                <a:solidFill>
                  <a:srgbClr val="000000"/>
                </a:solidFill>
                <a:latin typeface="League Spartan"/>
              </a:rPr>
              <a:t>Males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119467" y="2960555"/>
            <a:ext cx="1701274" cy="78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0"/>
              </a:lnSpc>
            </a:pPr>
            <a:r>
              <a:rPr lang="en-US" sz="3200" spc="-160">
                <a:solidFill>
                  <a:srgbClr val="000000"/>
                </a:solidFill>
                <a:latin typeface="League Spartan"/>
              </a:rPr>
              <a:t>Young People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956725" y="9197975"/>
            <a:ext cx="5146340" cy="40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0"/>
              </a:lnSpc>
            </a:pPr>
            <a:r>
              <a:rPr lang="en-US" sz="3200" spc="-160">
                <a:solidFill>
                  <a:srgbClr val="000000"/>
                </a:solidFill>
                <a:latin typeface="League Spartan"/>
              </a:rPr>
              <a:t>LGBTQ+ Community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12838" y="9093200"/>
            <a:ext cx="1701274" cy="40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0"/>
              </a:lnSpc>
            </a:pPr>
            <a:r>
              <a:rPr lang="en-US" sz="3200" spc="-160">
                <a:solidFill>
                  <a:srgbClr val="000000"/>
                </a:solidFill>
                <a:latin typeface="League Spartan"/>
              </a:rPr>
              <a:t>Athletes</a:t>
            </a:r>
          </a:p>
        </p:txBody>
      </p:sp>
    </p:spTree>
    <p:extLst>
      <p:ext uri="{BB962C8B-B14F-4D97-AF65-F5344CB8AC3E}">
        <p14:creationId xmlns:p14="http://schemas.microsoft.com/office/powerpoint/2010/main" val="1238613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579F0E2-7091-A545-B2C2-928579E13B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857" l="28608" r="79620">
                        <a14:foregroundMark x1="37342" y1="74286" x2="38228" y2="95143"/>
                        <a14:foregroundMark x1="38228" y1="95143" x2="65063" y2="99714"/>
                        <a14:foregroundMark x1="65063" y1="99714" x2="71266" y2="98857"/>
                        <a14:foregroundMark x1="71266" y1="98857" x2="71519" y2="75143"/>
                        <a14:foregroundMark x1="58228" y1="72571" x2="58734" y2="77714"/>
                        <a14:foregroundMark x1="61646" y1="90286" x2="60633" y2="98571"/>
                        <a14:foregroundMark x1="41646" y1="31429" x2="48228" y2="23143"/>
                        <a14:foregroundMark x1="48228" y1="23143" x2="51139" y2="33429"/>
                        <a14:foregroundMark x1="51139" y1="33429" x2="50759" y2="34286"/>
                        <a14:foregroundMark x1="47595" y1="22571" x2="50127" y2="19143"/>
                        <a14:foregroundMark x1="60127" y1="26857" x2="68481" y2="30000"/>
                        <a14:foregroundMark x1="68481" y1="30000" x2="73544" y2="50286"/>
                        <a14:foregroundMark x1="47848" y1="28000" x2="48228" y2="24857"/>
                        <a14:foregroundMark x1="46835" y1="30000" x2="45190" y2="30286"/>
                        <a14:foregroundMark x1="47215" y1="75143" x2="47215" y2="76286"/>
                        <a14:foregroundMark x1="67468" y1="74571" x2="68354" y2="80571"/>
                        <a14:foregroundMark x1="60633" y1="76286" x2="61772" y2="76286"/>
                        <a14:foregroundMark x1="40000" y1="78571" x2="40759" y2="77714"/>
                      </a14:backgroundRemoval>
                    </a14:imgEffect>
                  </a14:imgLayer>
                </a14:imgProps>
              </a:ext>
            </a:extLst>
          </a:blip>
          <a:srcRect l="22300" r="13999"/>
          <a:stretch/>
        </p:blipFill>
        <p:spPr>
          <a:xfrm>
            <a:off x="7245046" y="2210652"/>
            <a:ext cx="11119154" cy="7733448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2" name="Group 2"/>
          <p:cNvGrpSpPr/>
          <p:nvPr/>
        </p:nvGrpSpPr>
        <p:grpSpPr>
          <a:xfrm>
            <a:off x="-509954" y="-180242"/>
            <a:ext cx="19329888" cy="2839676"/>
            <a:chOff x="0" y="0"/>
            <a:chExt cx="4495392" cy="660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95392" cy="660400"/>
            </a:xfrm>
            <a:custGeom>
              <a:avLst/>
              <a:gdLst/>
              <a:ahLst/>
              <a:cxnLst/>
              <a:rect l="l" t="t" r="r" b="b"/>
              <a:pathLst>
                <a:path w="4495392" h="660400">
                  <a:moveTo>
                    <a:pt x="437093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70932" y="0"/>
                  </a:lnTo>
                  <a:cubicBezTo>
                    <a:pt x="4439512" y="0"/>
                    <a:pt x="4495392" y="55880"/>
                    <a:pt x="4495392" y="124460"/>
                  </a:cubicBezTo>
                  <a:lnTo>
                    <a:pt x="4495392" y="535940"/>
                  </a:lnTo>
                  <a:cubicBezTo>
                    <a:pt x="4495392" y="604520"/>
                    <a:pt x="4439512" y="660400"/>
                    <a:pt x="4370932" y="660400"/>
                  </a:cubicBezTo>
                  <a:close/>
                </a:path>
              </a:pathLst>
            </a:custGeom>
            <a:solidFill>
              <a:srgbClr val="C7D0D8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800000">
            <a:off x="15387892" y="2197378"/>
            <a:ext cx="2965433" cy="22375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805284" y="2197378"/>
            <a:ext cx="2965433" cy="22375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800000">
            <a:off x="16651418" y="4024723"/>
            <a:ext cx="2965433" cy="223755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529895" y="0"/>
            <a:ext cx="2823430" cy="28234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0" y="80564"/>
            <a:ext cx="1881486" cy="13311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56126" y="1644202"/>
            <a:ext cx="1345147" cy="72239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781924" y="607712"/>
            <a:ext cx="7691383" cy="1772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0"/>
              </a:lnSpc>
            </a:pPr>
            <a:r>
              <a:rPr lang="en-US" sz="7000" spc="-350" dirty="0">
                <a:solidFill>
                  <a:srgbClr val="000000"/>
                </a:solidFill>
                <a:latin typeface="League Spartan"/>
              </a:rPr>
              <a:t>TRAITS OF PROFESSIONALS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0" y="9803673"/>
            <a:ext cx="18353325" cy="483327"/>
            <a:chOff x="0" y="0"/>
            <a:chExt cx="6208409" cy="16349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08409" cy="163496"/>
            </a:xfrm>
            <a:custGeom>
              <a:avLst/>
              <a:gdLst/>
              <a:ahLst/>
              <a:cxnLst/>
              <a:rect l="l" t="t" r="r" b="b"/>
              <a:pathLst>
                <a:path w="6208409" h="163496">
                  <a:moveTo>
                    <a:pt x="0" y="0"/>
                  </a:moveTo>
                  <a:lnTo>
                    <a:pt x="6208409" y="0"/>
                  </a:lnTo>
                  <a:lnTo>
                    <a:pt x="6208409" y="163496"/>
                  </a:lnTo>
                  <a:lnTo>
                    <a:pt x="0" y="163496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-259913" y="9942149"/>
            <a:ext cx="5284049" cy="26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000" spc="-100">
                <a:solidFill>
                  <a:srgbClr val="000000"/>
                </a:solidFill>
                <a:latin typeface="League Spartan"/>
              </a:rPr>
              <a:t>Cambridge United Community Trust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164401" y="9942149"/>
            <a:ext cx="6042054" cy="26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000" spc="-100">
                <a:solidFill>
                  <a:srgbClr val="000000"/>
                </a:solidFill>
                <a:latin typeface="League Spartan"/>
              </a:rPr>
              <a:t>Recognising the signs of mental health concerns</a:t>
            </a: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E2DB047B-27CE-0E4D-8E28-8937320DD686}"/>
              </a:ext>
            </a:extLst>
          </p:cNvPr>
          <p:cNvSpPr txBox="1"/>
          <p:nvPr/>
        </p:nvSpPr>
        <p:spPr>
          <a:xfrm>
            <a:off x="0" y="3816890"/>
            <a:ext cx="9996519" cy="5094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50"/>
              </a:lnSpc>
            </a:pPr>
            <a:r>
              <a:rPr lang="en-US" sz="4000" spc="-350" dirty="0">
                <a:solidFill>
                  <a:srgbClr val="FAAF40"/>
                </a:solidFill>
                <a:latin typeface="League Spartan"/>
              </a:rPr>
              <a:t>Set high, realistic goals</a:t>
            </a:r>
          </a:p>
          <a:p>
            <a:pPr algn="ctr">
              <a:lnSpc>
                <a:spcPts val="6650"/>
              </a:lnSpc>
            </a:pPr>
            <a:r>
              <a:rPr lang="en-US" sz="4000" spc="-350" dirty="0">
                <a:solidFill>
                  <a:srgbClr val="FAAF40"/>
                </a:solidFill>
                <a:latin typeface="League Spartan"/>
              </a:rPr>
              <a:t>Maintain a high level of self-motivation</a:t>
            </a:r>
          </a:p>
          <a:p>
            <a:pPr algn="ctr">
              <a:lnSpc>
                <a:spcPts val="6650"/>
              </a:lnSpc>
            </a:pPr>
            <a:r>
              <a:rPr lang="en-US" sz="4000" spc="-350" dirty="0">
                <a:solidFill>
                  <a:srgbClr val="FAAF40"/>
                </a:solidFill>
                <a:latin typeface="League Spartan"/>
              </a:rPr>
              <a:t>Use positive self-talk</a:t>
            </a:r>
          </a:p>
          <a:p>
            <a:pPr algn="ctr">
              <a:lnSpc>
                <a:spcPts val="6650"/>
              </a:lnSpc>
            </a:pPr>
            <a:r>
              <a:rPr lang="en-US" sz="4000" spc="-350" dirty="0">
                <a:solidFill>
                  <a:srgbClr val="FAAF40"/>
                </a:solidFill>
                <a:latin typeface="League Spartan"/>
              </a:rPr>
              <a:t>Use positive mental imagery</a:t>
            </a:r>
          </a:p>
          <a:p>
            <a:pPr algn="ctr">
              <a:lnSpc>
                <a:spcPts val="6650"/>
              </a:lnSpc>
            </a:pPr>
            <a:r>
              <a:rPr lang="en-US" sz="4000" spc="-350" dirty="0">
                <a:solidFill>
                  <a:srgbClr val="FAAF40"/>
                </a:solidFill>
                <a:latin typeface="League Spartan"/>
              </a:rPr>
              <a:t>Manage negative thoughts effectively</a:t>
            </a:r>
          </a:p>
          <a:p>
            <a:pPr algn="ctr">
              <a:lnSpc>
                <a:spcPts val="6650"/>
              </a:lnSpc>
            </a:pPr>
            <a:r>
              <a:rPr lang="en-US" sz="4000" spc="-350" dirty="0">
                <a:solidFill>
                  <a:srgbClr val="FAAF40"/>
                </a:solidFill>
                <a:latin typeface="League Spartan"/>
              </a:rPr>
              <a:t>Maintain concentration</a:t>
            </a:r>
          </a:p>
        </p:txBody>
      </p:sp>
    </p:spTree>
    <p:extLst>
      <p:ext uri="{BB962C8B-B14F-4D97-AF65-F5344CB8AC3E}">
        <p14:creationId xmlns:p14="http://schemas.microsoft.com/office/powerpoint/2010/main" val="115529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09954" y="-180242"/>
            <a:ext cx="19329888" cy="2839676"/>
            <a:chOff x="0" y="0"/>
            <a:chExt cx="4495392" cy="660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95392" cy="660400"/>
            </a:xfrm>
            <a:custGeom>
              <a:avLst/>
              <a:gdLst/>
              <a:ahLst/>
              <a:cxnLst/>
              <a:rect l="l" t="t" r="r" b="b"/>
              <a:pathLst>
                <a:path w="4495392" h="660400">
                  <a:moveTo>
                    <a:pt x="437093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70932" y="0"/>
                  </a:lnTo>
                  <a:cubicBezTo>
                    <a:pt x="4439512" y="0"/>
                    <a:pt x="4495392" y="55880"/>
                    <a:pt x="4495392" y="124460"/>
                  </a:cubicBezTo>
                  <a:lnTo>
                    <a:pt x="4495392" y="535940"/>
                  </a:lnTo>
                  <a:cubicBezTo>
                    <a:pt x="4495392" y="604520"/>
                    <a:pt x="4439512" y="660400"/>
                    <a:pt x="4370932" y="660400"/>
                  </a:cubicBezTo>
                  <a:close/>
                </a:path>
              </a:pathLst>
            </a:custGeom>
            <a:solidFill>
              <a:srgbClr val="C7D0D8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529895" y="0"/>
            <a:ext cx="2823430" cy="28234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80564"/>
            <a:ext cx="1881486" cy="13311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56126" y="1644202"/>
            <a:ext cx="1345147" cy="72239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353536" y="624315"/>
            <a:ext cx="12784042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0"/>
              </a:lnSpc>
            </a:pPr>
            <a:r>
              <a:rPr lang="en-US" sz="7000" spc="-350">
                <a:solidFill>
                  <a:srgbClr val="000000"/>
                </a:solidFill>
                <a:latin typeface="League Spartan"/>
              </a:rPr>
              <a:t>WHAT DOES SOCIAL MEDIA MEAN TO YOU?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0" y="9803673"/>
            <a:ext cx="18353325" cy="483327"/>
            <a:chOff x="0" y="0"/>
            <a:chExt cx="6208409" cy="16349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08409" cy="163496"/>
            </a:xfrm>
            <a:custGeom>
              <a:avLst/>
              <a:gdLst/>
              <a:ahLst/>
              <a:cxnLst/>
              <a:rect l="l" t="t" r="r" b="b"/>
              <a:pathLst>
                <a:path w="6208409" h="163496">
                  <a:moveTo>
                    <a:pt x="0" y="0"/>
                  </a:moveTo>
                  <a:lnTo>
                    <a:pt x="6208409" y="0"/>
                  </a:lnTo>
                  <a:lnTo>
                    <a:pt x="6208409" y="163496"/>
                  </a:lnTo>
                  <a:lnTo>
                    <a:pt x="0" y="163496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602654" y="4533900"/>
            <a:ext cx="1760546" cy="142796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56126" y="4390020"/>
            <a:ext cx="4860835" cy="11765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926786" y="8296641"/>
            <a:ext cx="4921656" cy="108276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rcRect l="21030" t="15215" r="19758" b="19365"/>
          <a:stretch>
            <a:fillRect/>
          </a:stretch>
        </p:blipFill>
        <p:spPr>
          <a:xfrm>
            <a:off x="91121" y="5143500"/>
            <a:ext cx="4023679" cy="446746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3744016" y="6083955"/>
            <a:ext cx="4303232" cy="115013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4007358" y="8622613"/>
            <a:ext cx="3872752" cy="97994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9854694" y="8073486"/>
            <a:ext cx="3475168" cy="15290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9634780" y="2980021"/>
            <a:ext cx="4787089" cy="109667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1087556" y="4457700"/>
            <a:ext cx="3565695" cy="106322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4286833" y="7134160"/>
            <a:ext cx="3543967" cy="177198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5216961" y="2582040"/>
            <a:ext cx="3631480" cy="361596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15027966" y="2883025"/>
            <a:ext cx="3019282" cy="301928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93006" y="2883025"/>
            <a:ext cx="5991796" cy="116567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9"/>
          <a:srcRect l="33744"/>
          <a:stretch>
            <a:fillRect/>
          </a:stretch>
        </p:blipFill>
        <p:spPr>
          <a:xfrm>
            <a:off x="4751063" y="4838700"/>
            <a:ext cx="7988988" cy="3858522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-259913" y="9942149"/>
            <a:ext cx="5284049" cy="26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000" spc="-100">
                <a:solidFill>
                  <a:srgbClr val="000000"/>
                </a:solidFill>
                <a:latin typeface="League Spartan"/>
              </a:rPr>
              <a:t>Cambridge United Community Trust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927751" y="9942149"/>
            <a:ext cx="5284049" cy="26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000" spc="-100">
                <a:solidFill>
                  <a:srgbClr val="000000"/>
                </a:solidFill>
                <a:latin typeface="League Spartan"/>
              </a:rPr>
              <a:t>Social media &amp; its impact on our wellbeing</a:t>
            </a:r>
          </a:p>
        </p:txBody>
      </p:sp>
    </p:spTree>
    <p:extLst>
      <p:ext uri="{BB962C8B-B14F-4D97-AF65-F5344CB8AC3E}">
        <p14:creationId xmlns:p14="http://schemas.microsoft.com/office/powerpoint/2010/main" val="2768652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09954" y="-180242"/>
            <a:ext cx="19329888" cy="2839676"/>
            <a:chOff x="0" y="0"/>
            <a:chExt cx="4495392" cy="660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95392" cy="660400"/>
            </a:xfrm>
            <a:custGeom>
              <a:avLst/>
              <a:gdLst/>
              <a:ahLst/>
              <a:cxnLst/>
              <a:rect l="l" t="t" r="r" b="b"/>
              <a:pathLst>
                <a:path w="4495392" h="660400">
                  <a:moveTo>
                    <a:pt x="437093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70932" y="0"/>
                  </a:lnTo>
                  <a:cubicBezTo>
                    <a:pt x="4439512" y="0"/>
                    <a:pt x="4495392" y="55880"/>
                    <a:pt x="4495392" y="124460"/>
                  </a:cubicBezTo>
                  <a:lnTo>
                    <a:pt x="4495392" y="535940"/>
                  </a:lnTo>
                  <a:cubicBezTo>
                    <a:pt x="4495392" y="604520"/>
                    <a:pt x="4439512" y="660400"/>
                    <a:pt x="4370932" y="660400"/>
                  </a:cubicBezTo>
                  <a:close/>
                </a:path>
              </a:pathLst>
            </a:custGeom>
            <a:solidFill>
              <a:srgbClr val="C7D0D8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15387892" y="2197378"/>
            <a:ext cx="2965433" cy="22375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805284" y="2197378"/>
            <a:ext cx="2965433" cy="22375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16651418" y="4024723"/>
            <a:ext cx="2965433" cy="223755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529895" y="0"/>
            <a:ext cx="2823430" cy="28234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80564"/>
            <a:ext cx="1881486" cy="13311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56126" y="1644202"/>
            <a:ext cx="1345147" cy="722394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0" y="9803673"/>
            <a:ext cx="18353325" cy="483327"/>
            <a:chOff x="0" y="0"/>
            <a:chExt cx="6208409" cy="16349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208409" cy="163496"/>
            </a:xfrm>
            <a:custGeom>
              <a:avLst/>
              <a:gdLst/>
              <a:ahLst/>
              <a:cxnLst/>
              <a:rect l="l" t="t" r="r" b="b"/>
              <a:pathLst>
                <a:path w="6208409" h="163496">
                  <a:moveTo>
                    <a:pt x="0" y="0"/>
                  </a:moveTo>
                  <a:lnTo>
                    <a:pt x="6208409" y="0"/>
                  </a:lnTo>
                  <a:lnTo>
                    <a:pt x="6208409" y="163496"/>
                  </a:lnTo>
                  <a:lnTo>
                    <a:pt x="0" y="163496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2745853" y="624315"/>
            <a:ext cx="11587352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000" spc="-350">
                <a:solidFill>
                  <a:srgbClr val="000000"/>
                </a:solidFill>
                <a:latin typeface="League Spartan"/>
              </a:rPr>
              <a:t>WHAT IS THE POINT </a:t>
            </a:r>
          </a:p>
          <a:p>
            <a:pPr algn="ctr">
              <a:lnSpc>
                <a:spcPts val="6650"/>
              </a:lnSpc>
            </a:pPr>
            <a:r>
              <a:rPr lang="en-US" sz="7000" spc="-350">
                <a:solidFill>
                  <a:srgbClr val="000000"/>
                </a:solidFill>
                <a:latin typeface="League Spartan"/>
              </a:rPr>
              <a:t>OF A POST?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627400" y="1411715"/>
            <a:ext cx="5447030" cy="863362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-259913" y="9942149"/>
            <a:ext cx="5284049" cy="26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000" spc="-100">
                <a:solidFill>
                  <a:srgbClr val="000000"/>
                </a:solidFill>
                <a:latin typeface="League Spartan"/>
              </a:rPr>
              <a:t>Cambridge United Community Trust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927751" y="9942149"/>
            <a:ext cx="5284049" cy="26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000" spc="-100">
                <a:solidFill>
                  <a:srgbClr val="000000"/>
                </a:solidFill>
                <a:latin typeface="League Spartan"/>
              </a:rPr>
              <a:t>Social media &amp; its impact on our wellbeing</a:t>
            </a:r>
          </a:p>
        </p:txBody>
      </p:sp>
    </p:spTree>
    <p:extLst>
      <p:ext uri="{BB962C8B-B14F-4D97-AF65-F5344CB8AC3E}">
        <p14:creationId xmlns:p14="http://schemas.microsoft.com/office/powerpoint/2010/main" val="3731500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09954" y="-180242"/>
            <a:ext cx="19329888" cy="2839676"/>
            <a:chOff x="0" y="0"/>
            <a:chExt cx="4495392" cy="660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95392" cy="660400"/>
            </a:xfrm>
            <a:custGeom>
              <a:avLst/>
              <a:gdLst/>
              <a:ahLst/>
              <a:cxnLst/>
              <a:rect l="l" t="t" r="r" b="b"/>
              <a:pathLst>
                <a:path w="4495392" h="660400">
                  <a:moveTo>
                    <a:pt x="437093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70932" y="0"/>
                  </a:lnTo>
                  <a:cubicBezTo>
                    <a:pt x="4439512" y="0"/>
                    <a:pt x="4495392" y="55880"/>
                    <a:pt x="4495392" y="124460"/>
                  </a:cubicBezTo>
                  <a:lnTo>
                    <a:pt x="4495392" y="535940"/>
                  </a:lnTo>
                  <a:cubicBezTo>
                    <a:pt x="4495392" y="604520"/>
                    <a:pt x="4439512" y="660400"/>
                    <a:pt x="4370932" y="660400"/>
                  </a:cubicBezTo>
                  <a:close/>
                </a:path>
              </a:pathLst>
            </a:custGeom>
            <a:solidFill>
              <a:srgbClr val="C7D0D8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15387892" y="2197378"/>
            <a:ext cx="2965433" cy="22375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805284" y="2197378"/>
            <a:ext cx="2965433" cy="22375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800000">
            <a:off x="16651418" y="4024723"/>
            <a:ext cx="2965433" cy="223755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529895" y="0"/>
            <a:ext cx="2823430" cy="28234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80564"/>
            <a:ext cx="1881486" cy="13311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56126" y="1644202"/>
            <a:ext cx="1345147" cy="722394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0" y="9803673"/>
            <a:ext cx="18353325" cy="483327"/>
            <a:chOff x="0" y="0"/>
            <a:chExt cx="6208409" cy="16349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208409" cy="163496"/>
            </a:xfrm>
            <a:custGeom>
              <a:avLst/>
              <a:gdLst/>
              <a:ahLst/>
              <a:cxnLst/>
              <a:rect l="l" t="t" r="r" b="b"/>
              <a:pathLst>
                <a:path w="6208409" h="163496">
                  <a:moveTo>
                    <a:pt x="0" y="0"/>
                  </a:moveTo>
                  <a:lnTo>
                    <a:pt x="6208409" y="0"/>
                  </a:lnTo>
                  <a:lnTo>
                    <a:pt x="6208409" y="163496"/>
                  </a:lnTo>
                  <a:lnTo>
                    <a:pt x="0" y="163496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3862114" y="624315"/>
            <a:ext cx="8917081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0"/>
              </a:lnSpc>
            </a:pPr>
            <a:r>
              <a:rPr lang="en-US" sz="7000" spc="-350">
                <a:solidFill>
                  <a:srgbClr val="000000"/>
                </a:solidFill>
                <a:latin typeface="League Spartan"/>
              </a:rPr>
              <a:t>HOW DO LIKES MAKE YOU FEEL?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979083" y="3316155"/>
            <a:ext cx="6683142" cy="620924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463395" y="3785553"/>
            <a:ext cx="1168678" cy="1168678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-259913" y="9942149"/>
            <a:ext cx="5284049" cy="26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000" spc="-100">
                <a:solidFill>
                  <a:srgbClr val="000000"/>
                </a:solidFill>
                <a:latin typeface="League Spartan"/>
              </a:rPr>
              <a:t>Cambridge United Community Trust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927751" y="9942149"/>
            <a:ext cx="5284049" cy="26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000" spc="-100">
                <a:solidFill>
                  <a:srgbClr val="000000"/>
                </a:solidFill>
                <a:latin typeface="League Spartan"/>
              </a:rPr>
              <a:t>Social media &amp; its impact on our wellbeing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470394" y="4368668"/>
            <a:ext cx="1605503" cy="585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9"/>
              </a:lnSpc>
            </a:pPr>
            <a:r>
              <a:rPr lang="en-US" sz="4556" spc="-227">
                <a:solidFill>
                  <a:srgbClr val="000000"/>
                </a:solidFill>
                <a:latin typeface="League Spartan"/>
              </a:rPr>
              <a:t>999</a:t>
            </a:r>
          </a:p>
        </p:txBody>
      </p:sp>
    </p:spTree>
    <p:extLst>
      <p:ext uri="{BB962C8B-B14F-4D97-AF65-F5344CB8AC3E}">
        <p14:creationId xmlns:p14="http://schemas.microsoft.com/office/powerpoint/2010/main" val="4290183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09954" y="-180242"/>
            <a:ext cx="19329888" cy="2839676"/>
            <a:chOff x="0" y="0"/>
            <a:chExt cx="4495392" cy="660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95392" cy="660400"/>
            </a:xfrm>
            <a:custGeom>
              <a:avLst/>
              <a:gdLst/>
              <a:ahLst/>
              <a:cxnLst/>
              <a:rect l="l" t="t" r="r" b="b"/>
              <a:pathLst>
                <a:path w="4495392" h="660400">
                  <a:moveTo>
                    <a:pt x="437093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70932" y="0"/>
                  </a:lnTo>
                  <a:cubicBezTo>
                    <a:pt x="4439512" y="0"/>
                    <a:pt x="4495392" y="55880"/>
                    <a:pt x="4495392" y="124460"/>
                  </a:cubicBezTo>
                  <a:lnTo>
                    <a:pt x="4495392" y="535940"/>
                  </a:lnTo>
                  <a:cubicBezTo>
                    <a:pt x="4495392" y="604520"/>
                    <a:pt x="4439512" y="660400"/>
                    <a:pt x="4370932" y="660400"/>
                  </a:cubicBezTo>
                  <a:close/>
                </a:path>
              </a:pathLst>
            </a:custGeom>
            <a:solidFill>
              <a:srgbClr val="C7D0D8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15387892" y="2197378"/>
            <a:ext cx="2965433" cy="22375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805284" y="2197378"/>
            <a:ext cx="2965433" cy="22375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16651418" y="4024723"/>
            <a:ext cx="2965433" cy="223755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529895" y="0"/>
            <a:ext cx="2823430" cy="28234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80564"/>
            <a:ext cx="1881486" cy="13311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56126" y="1644202"/>
            <a:ext cx="1345147" cy="72239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353536" y="624315"/>
            <a:ext cx="12784042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0"/>
              </a:lnSpc>
            </a:pPr>
            <a:r>
              <a:rPr lang="en-US" sz="7000" spc="-350">
                <a:solidFill>
                  <a:srgbClr val="000000"/>
                </a:solidFill>
                <a:latin typeface="League Spartan"/>
              </a:rPr>
              <a:t>WHAT'S IN YOUR STRESS CONTAINER?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0" y="9803673"/>
            <a:ext cx="18353325" cy="483327"/>
            <a:chOff x="0" y="0"/>
            <a:chExt cx="6208409" cy="16349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08409" cy="163496"/>
            </a:xfrm>
            <a:custGeom>
              <a:avLst/>
              <a:gdLst/>
              <a:ahLst/>
              <a:cxnLst/>
              <a:rect l="l" t="t" r="r" b="b"/>
              <a:pathLst>
                <a:path w="6208409" h="163496">
                  <a:moveTo>
                    <a:pt x="0" y="0"/>
                  </a:moveTo>
                  <a:lnTo>
                    <a:pt x="6208409" y="0"/>
                  </a:lnTo>
                  <a:lnTo>
                    <a:pt x="6208409" y="163496"/>
                  </a:lnTo>
                  <a:lnTo>
                    <a:pt x="0" y="163496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429368" y="3543140"/>
            <a:ext cx="9429264" cy="5438273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-259913" y="9942149"/>
            <a:ext cx="5284049" cy="26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000" spc="-100">
                <a:solidFill>
                  <a:srgbClr val="000000"/>
                </a:solidFill>
                <a:latin typeface="League Spartan"/>
              </a:rPr>
              <a:t>Cambridge United Community Trust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60671" y="2933700"/>
            <a:ext cx="6528706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4000" spc="-200" dirty="0">
                <a:solidFill>
                  <a:srgbClr val="000000"/>
                </a:solidFill>
                <a:latin typeface="League Spartan"/>
              </a:rPr>
              <a:t>Stress flows in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244434" y="5524500"/>
            <a:ext cx="4406984" cy="194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4000" spc="-200" dirty="0">
                <a:solidFill>
                  <a:srgbClr val="000000"/>
                </a:solidFill>
                <a:latin typeface="League Spartan"/>
              </a:rPr>
              <a:t>Negative response if container overflows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53281" y="8133932"/>
            <a:ext cx="4207390" cy="147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4000" spc="-200">
                <a:solidFill>
                  <a:srgbClr val="000000"/>
                </a:solidFill>
                <a:latin typeface="League Spartan"/>
              </a:rPr>
              <a:t>Helpful coping strategies relieve stress</a:t>
            </a: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774162AD-D766-DC48-9787-8C7B685AD0AA}"/>
              </a:ext>
            </a:extLst>
          </p:cNvPr>
          <p:cNvSpPr txBox="1"/>
          <p:nvPr/>
        </p:nvSpPr>
        <p:spPr>
          <a:xfrm>
            <a:off x="12496800" y="7636410"/>
            <a:ext cx="6528706" cy="194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ctr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en-US" sz="3000" spc="-200" dirty="0">
                <a:solidFill>
                  <a:schemeClr val="tx2"/>
                </a:solidFill>
                <a:latin typeface="League Spartan"/>
              </a:rPr>
              <a:t>Fatigue</a:t>
            </a:r>
          </a:p>
          <a:p>
            <a:pPr marL="457200" indent="-457200" algn="ctr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en-US" sz="3000" spc="-200" dirty="0">
                <a:solidFill>
                  <a:srgbClr val="00B0F0"/>
                </a:solidFill>
                <a:latin typeface="League Spartan"/>
              </a:rPr>
              <a:t>Worrying</a:t>
            </a:r>
          </a:p>
          <a:p>
            <a:pPr marL="457200" indent="-457200" algn="ctr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en-US" sz="3000" spc="-200" dirty="0">
                <a:solidFill>
                  <a:srgbClr val="C00000"/>
                </a:solidFill>
                <a:latin typeface="League Spartan"/>
              </a:rPr>
              <a:t>Anger</a:t>
            </a:r>
          </a:p>
          <a:p>
            <a:pPr marL="457200" indent="-457200" algn="ctr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en-US" sz="3000" spc="-200" dirty="0">
                <a:solidFill>
                  <a:srgbClr val="FFC000"/>
                </a:solidFill>
                <a:latin typeface="League Spartan"/>
              </a:rPr>
              <a:t>Sleeplessness</a:t>
            </a: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0F3557B9-4676-1E47-ABD4-308D7007B3F5}"/>
              </a:ext>
            </a:extLst>
          </p:cNvPr>
          <p:cNvSpPr txBox="1"/>
          <p:nvPr/>
        </p:nvSpPr>
        <p:spPr>
          <a:xfrm>
            <a:off x="15667940" y="9942149"/>
            <a:ext cx="2547339" cy="26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000" spc="-100" dirty="0">
                <a:solidFill>
                  <a:srgbClr val="000000"/>
                </a:solidFill>
                <a:latin typeface="League Spartan"/>
              </a:rPr>
              <a:t>Coping with stress</a:t>
            </a:r>
          </a:p>
        </p:txBody>
      </p:sp>
    </p:spTree>
    <p:extLst>
      <p:ext uri="{BB962C8B-B14F-4D97-AF65-F5344CB8AC3E}">
        <p14:creationId xmlns:p14="http://schemas.microsoft.com/office/powerpoint/2010/main" val="3845125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09954" y="-180242"/>
            <a:ext cx="19329888" cy="2839676"/>
            <a:chOff x="0" y="0"/>
            <a:chExt cx="4495392" cy="660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95392" cy="660400"/>
            </a:xfrm>
            <a:custGeom>
              <a:avLst/>
              <a:gdLst/>
              <a:ahLst/>
              <a:cxnLst/>
              <a:rect l="l" t="t" r="r" b="b"/>
              <a:pathLst>
                <a:path w="4495392" h="660400">
                  <a:moveTo>
                    <a:pt x="437093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70932" y="0"/>
                  </a:lnTo>
                  <a:cubicBezTo>
                    <a:pt x="4439512" y="0"/>
                    <a:pt x="4495392" y="55880"/>
                    <a:pt x="4495392" y="124460"/>
                  </a:cubicBezTo>
                  <a:lnTo>
                    <a:pt x="4495392" y="535940"/>
                  </a:lnTo>
                  <a:cubicBezTo>
                    <a:pt x="4495392" y="604520"/>
                    <a:pt x="4439512" y="660400"/>
                    <a:pt x="4370932" y="660400"/>
                  </a:cubicBezTo>
                  <a:close/>
                </a:path>
              </a:pathLst>
            </a:custGeom>
            <a:solidFill>
              <a:srgbClr val="C7D0D8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15387892" y="2197378"/>
            <a:ext cx="2965433" cy="22375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805284" y="2197378"/>
            <a:ext cx="2965433" cy="22375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16651418" y="4024723"/>
            <a:ext cx="2965433" cy="223755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529895" y="0"/>
            <a:ext cx="2823430" cy="28234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80564"/>
            <a:ext cx="1881486" cy="13311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56126" y="1644202"/>
            <a:ext cx="1345147" cy="722394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0" y="9803673"/>
            <a:ext cx="18353325" cy="483327"/>
            <a:chOff x="0" y="0"/>
            <a:chExt cx="6208409" cy="16349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208409" cy="163496"/>
            </a:xfrm>
            <a:custGeom>
              <a:avLst/>
              <a:gdLst/>
              <a:ahLst/>
              <a:cxnLst/>
              <a:rect l="l" t="t" r="r" b="b"/>
              <a:pathLst>
                <a:path w="6208409" h="163496">
                  <a:moveTo>
                    <a:pt x="0" y="0"/>
                  </a:moveTo>
                  <a:lnTo>
                    <a:pt x="6208409" y="0"/>
                  </a:lnTo>
                  <a:lnTo>
                    <a:pt x="6208409" y="163496"/>
                  </a:lnTo>
                  <a:lnTo>
                    <a:pt x="0" y="163496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438750" y="2659434"/>
            <a:ext cx="5763809" cy="610285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3862114" y="1043415"/>
            <a:ext cx="8917081" cy="898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0"/>
              </a:lnSpc>
            </a:pPr>
            <a:r>
              <a:rPr lang="en-US" sz="7000" spc="-350">
                <a:solidFill>
                  <a:srgbClr val="000000"/>
                </a:solidFill>
                <a:latin typeface="League Spartan"/>
              </a:rPr>
              <a:t>MINDFULNESS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-259913" y="9942149"/>
            <a:ext cx="5284049" cy="26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000" spc="-100">
                <a:solidFill>
                  <a:srgbClr val="000000"/>
                </a:solidFill>
                <a:latin typeface="League Spartan"/>
              </a:rPr>
              <a:t>Cambridge United Community Trust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382111" y="4194538"/>
            <a:ext cx="3486991" cy="585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9"/>
              </a:lnSpc>
            </a:pPr>
            <a:r>
              <a:rPr lang="en-US" sz="4556" spc="-227">
                <a:solidFill>
                  <a:srgbClr val="000000"/>
                </a:solidFill>
                <a:latin typeface="League Spartan"/>
              </a:rPr>
              <a:t>Acceptance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690291" y="4114065"/>
            <a:ext cx="3486991" cy="1131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9"/>
              </a:lnSpc>
            </a:pPr>
            <a:r>
              <a:rPr lang="en-US" sz="4556" spc="-227">
                <a:solidFill>
                  <a:srgbClr val="000000"/>
                </a:solidFill>
                <a:latin typeface="League Spartan"/>
              </a:rPr>
              <a:t>Present-moment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750397" y="9017906"/>
            <a:ext cx="3486991" cy="585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9"/>
              </a:lnSpc>
            </a:pPr>
            <a:r>
              <a:rPr lang="en-US" sz="4556" spc="-227">
                <a:solidFill>
                  <a:srgbClr val="000000"/>
                </a:solidFill>
                <a:latin typeface="League Spartan"/>
              </a:rPr>
              <a:t>Awareness</a:t>
            </a: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DAD0EEFB-0B98-FE48-BBFC-A4B33D029EDF}"/>
              </a:ext>
            </a:extLst>
          </p:cNvPr>
          <p:cNvSpPr txBox="1"/>
          <p:nvPr/>
        </p:nvSpPr>
        <p:spPr>
          <a:xfrm>
            <a:off x="15667940" y="9942149"/>
            <a:ext cx="2547339" cy="26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000" spc="-100" dirty="0">
                <a:solidFill>
                  <a:srgbClr val="000000"/>
                </a:solidFill>
                <a:latin typeface="League Spartan"/>
              </a:rPr>
              <a:t>Coping with stress</a:t>
            </a:r>
          </a:p>
        </p:txBody>
      </p:sp>
    </p:spTree>
    <p:extLst>
      <p:ext uri="{BB962C8B-B14F-4D97-AF65-F5344CB8AC3E}">
        <p14:creationId xmlns:p14="http://schemas.microsoft.com/office/powerpoint/2010/main" val="3203943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09954" y="-180242"/>
            <a:ext cx="19329888" cy="2839676"/>
            <a:chOff x="0" y="0"/>
            <a:chExt cx="4495392" cy="660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95392" cy="660400"/>
            </a:xfrm>
            <a:custGeom>
              <a:avLst/>
              <a:gdLst/>
              <a:ahLst/>
              <a:cxnLst/>
              <a:rect l="l" t="t" r="r" b="b"/>
              <a:pathLst>
                <a:path w="4495392" h="660400">
                  <a:moveTo>
                    <a:pt x="437093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70932" y="0"/>
                  </a:lnTo>
                  <a:cubicBezTo>
                    <a:pt x="4439512" y="0"/>
                    <a:pt x="4495392" y="55880"/>
                    <a:pt x="4495392" y="124460"/>
                  </a:cubicBezTo>
                  <a:lnTo>
                    <a:pt x="4495392" y="535940"/>
                  </a:lnTo>
                  <a:cubicBezTo>
                    <a:pt x="4495392" y="604520"/>
                    <a:pt x="4439512" y="660400"/>
                    <a:pt x="4370932" y="660400"/>
                  </a:cubicBezTo>
                  <a:close/>
                </a:path>
              </a:pathLst>
            </a:custGeom>
            <a:solidFill>
              <a:srgbClr val="C7D0D8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15387892" y="2197378"/>
            <a:ext cx="2965433" cy="22375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805284" y="2197378"/>
            <a:ext cx="2965433" cy="22375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16651418" y="4024723"/>
            <a:ext cx="2965433" cy="223755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529895" y="0"/>
            <a:ext cx="2823430" cy="28234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80564"/>
            <a:ext cx="1881486" cy="13311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56126" y="1644202"/>
            <a:ext cx="1345147" cy="72239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745853" y="624315"/>
            <a:ext cx="11587352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000" spc="-350">
                <a:solidFill>
                  <a:srgbClr val="000000"/>
                </a:solidFill>
                <a:latin typeface="League Spartan"/>
              </a:rPr>
              <a:t>HELP YOURSELF </a:t>
            </a:r>
          </a:p>
          <a:p>
            <a:pPr algn="ctr">
              <a:lnSpc>
                <a:spcPts val="6650"/>
              </a:lnSpc>
            </a:pPr>
            <a:r>
              <a:rPr lang="en-US" sz="7000" spc="-350">
                <a:solidFill>
                  <a:srgbClr val="000000"/>
                </a:solidFill>
                <a:latin typeface="League Spartan"/>
              </a:rPr>
              <a:t>HELP YOUR STRESS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0" y="9803673"/>
            <a:ext cx="18353325" cy="483327"/>
            <a:chOff x="0" y="0"/>
            <a:chExt cx="6208409" cy="16349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08409" cy="163496"/>
            </a:xfrm>
            <a:custGeom>
              <a:avLst/>
              <a:gdLst/>
              <a:ahLst/>
              <a:cxnLst/>
              <a:rect l="l" t="t" r="r" b="b"/>
              <a:pathLst>
                <a:path w="6208409" h="163496">
                  <a:moveTo>
                    <a:pt x="0" y="0"/>
                  </a:moveTo>
                  <a:lnTo>
                    <a:pt x="6208409" y="0"/>
                  </a:lnTo>
                  <a:lnTo>
                    <a:pt x="6208409" y="163496"/>
                  </a:lnTo>
                  <a:lnTo>
                    <a:pt x="0" y="163496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-259913" y="9942149"/>
            <a:ext cx="5284049" cy="26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000" spc="-100">
                <a:solidFill>
                  <a:srgbClr val="000000"/>
                </a:solidFill>
                <a:latin typeface="League Spartan"/>
              </a:rPr>
              <a:t>Cambridge United Community Trust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2400" y="3009900"/>
            <a:ext cx="10570210" cy="15100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00"/>
              </a:lnSpc>
            </a:pPr>
            <a:r>
              <a:rPr lang="en-US" sz="5000" spc="-300" dirty="0">
                <a:latin typeface="League Spartan"/>
              </a:rPr>
              <a:t>What can help young people when they feel stressed or anxious:</a:t>
            </a:r>
          </a:p>
        </p:txBody>
      </p:sp>
      <p:pic>
        <p:nvPicPr>
          <p:cNvPr id="16" name="Picture 15" descr="wellbeing.jpg">
            <a:extLst>
              <a:ext uri="{FF2B5EF4-FFF2-40B4-BE49-F238E27FC236}">
                <a16:creationId xmlns:a16="http://schemas.microsoft.com/office/drawing/2014/main" id="{E64091E5-E93A-EF49-8F49-64A7194E55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74" b="92257" l="1453" r="99677">
                        <a14:foregroundMark x1="81114" y1="37664" x2="81114" y2="37664"/>
                        <a14:foregroundMark x1="15416" y1="33990" x2="15416" y2="33990"/>
                        <a14:foregroundMark x1="17676" y1="62861" x2="17676" y2="62861"/>
                        <a14:foregroundMark x1="17030" y1="56168" x2="17030" y2="56168"/>
                        <a14:foregroundMark x1="78854" y1="68241" x2="78854" y2="68241"/>
                        <a14:foregroundMark x1="79015" y1="55118" x2="79015" y2="55118"/>
                        <a14:foregroundMark x1="14609" y1="76640" x2="14609" y2="76640"/>
                        <a14:foregroundMark x1="84423" y1="38320" x2="84423" y2="38320"/>
                        <a14:foregroundMark x1="71590" y1="23491" x2="71590" y2="234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470" y="4787285"/>
            <a:ext cx="7845751" cy="4825231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CB7F5E67-DD48-7242-8F3C-56DC4AB4DA26}"/>
              </a:ext>
            </a:extLst>
          </p:cNvPr>
          <p:cNvSpPr txBox="1"/>
          <p:nvPr/>
        </p:nvSpPr>
        <p:spPr>
          <a:xfrm>
            <a:off x="994286" y="4899411"/>
            <a:ext cx="8294220" cy="44339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00"/>
              </a:lnSpc>
            </a:pPr>
            <a:r>
              <a:rPr lang="en-US" sz="5000" spc="-300" dirty="0">
                <a:solidFill>
                  <a:srgbClr val="92D050"/>
                </a:solidFill>
                <a:latin typeface="League Spartan"/>
              </a:rPr>
              <a:t>Talking to someone</a:t>
            </a:r>
          </a:p>
          <a:p>
            <a:pPr algn="ctr">
              <a:lnSpc>
                <a:spcPts val="5700"/>
              </a:lnSpc>
            </a:pPr>
            <a:r>
              <a:rPr lang="en-US" sz="5000" spc="-300" dirty="0">
                <a:solidFill>
                  <a:srgbClr val="92D050"/>
                </a:solidFill>
                <a:latin typeface="League Spartan"/>
              </a:rPr>
              <a:t>Listening to music</a:t>
            </a:r>
          </a:p>
          <a:p>
            <a:pPr algn="ctr">
              <a:lnSpc>
                <a:spcPts val="5700"/>
              </a:lnSpc>
            </a:pPr>
            <a:r>
              <a:rPr lang="en-US" sz="5000" spc="-300" dirty="0">
                <a:solidFill>
                  <a:srgbClr val="92D050"/>
                </a:solidFill>
                <a:latin typeface="League Spartan"/>
              </a:rPr>
              <a:t>Art or </a:t>
            </a:r>
            <a:r>
              <a:rPr lang="en-US" sz="5000" spc="-300" dirty="0" err="1">
                <a:solidFill>
                  <a:srgbClr val="92D050"/>
                </a:solidFill>
                <a:latin typeface="League Spartan"/>
              </a:rPr>
              <a:t>colouring</a:t>
            </a:r>
            <a:endParaRPr lang="en-US" sz="5000" spc="-300" dirty="0">
              <a:solidFill>
                <a:srgbClr val="92D050"/>
              </a:solidFill>
              <a:latin typeface="League Spartan"/>
            </a:endParaRPr>
          </a:p>
          <a:p>
            <a:pPr algn="ctr">
              <a:lnSpc>
                <a:spcPts val="5700"/>
              </a:lnSpc>
            </a:pPr>
            <a:r>
              <a:rPr lang="en-US" sz="5000" spc="-300" dirty="0">
                <a:solidFill>
                  <a:srgbClr val="92D050"/>
                </a:solidFill>
                <a:latin typeface="League Spartan"/>
              </a:rPr>
              <a:t>Dancing</a:t>
            </a:r>
          </a:p>
          <a:p>
            <a:pPr algn="ctr">
              <a:lnSpc>
                <a:spcPts val="5700"/>
              </a:lnSpc>
            </a:pPr>
            <a:r>
              <a:rPr lang="en-US" sz="5000" spc="-300" dirty="0">
                <a:solidFill>
                  <a:srgbClr val="92D050"/>
                </a:solidFill>
                <a:latin typeface="League Spartan"/>
              </a:rPr>
              <a:t>Playing Sport</a:t>
            </a:r>
          </a:p>
          <a:p>
            <a:pPr algn="ctr">
              <a:lnSpc>
                <a:spcPts val="5700"/>
              </a:lnSpc>
            </a:pPr>
            <a:r>
              <a:rPr lang="en-US" sz="5000" spc="-300" dirty="0">
                <a:solidFill>
                  <a:srgbClr val="92D050"/>
                </a:solidFill>
                <a:latin typeface="League Spartan"/>
              </a:rPr>
              <a:t>Going out with friends</a:t>
            </a: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037B1A50-B851-4F46-8F21-A4BDB155D9BB}"/>
              </a:ext>
            </a:extLst>
          </p:cNvPr>
          <p:cNvSpPr txBox="1"/>
          <p:nvPr/>
        </p:nvSpPr>
        <p:spPr>
          <a:xfrm>
            <a:off x="15667940" y="9942149"/>
            <a:ext cx="2547339" cy="26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000" spc="-100" dirty="0">
                <a:solidFill>
                  <a:srgbClr val="000000"/>
                </a:solidFill>
                <a:latin typeface="League Spartan"/>
              </a:rPr>
              <a:t>Coping with stress</a:t>
            </a:r>
          </a:p>
        </p:txBody>
      </p:sp>
    </p:spTree>
    <p:extLst>
      <p:ext uri="{BB962C8B-B14F-4D97-AF65-F5344CB8AC3E}">
        <p14:creationId xmlns:p14="http://schemas.microsoft.com/office/powerpoint/2010/main" val="3587785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400000">
            <a:off x="11804515" y="3952334"/>
            <a:ext cx="10287000" cy="22738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180309" y="6269812"/>
            <a:ext cx="3819989" cy="38199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alphaModFix amt="31000"/>
          </a:blip>
          <a:srcRect/>
          <a:stretch>
            <a:fillRect/>
          </a:stretch>
        </p:blipFill>
        <p:spPr>
          <a:xfrm>
            <a:off x="-663643" y="503602"/>
            <a:ext cx="14737844" cy="127790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068202" y="114019"/>
            <a:ext cx="5634415" cy="398634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29233" y="1530518"/>
            <a:ext cx="2147618" cy="11533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83310" y="134459"/>
            <a:ext cx="2089263" cy="120086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632883" y="3487441"/>
            <a:ext cx="9428495" cy="4518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99"/>
              </a:lnSpc>
            </a:pPr>
            <a:r>
              <a:rPr lang="en-US" sz="10000" spc="-500">
                <a:solidFill>
                  <a:srgbClr val="000000"/>
                </a:solidFill>
                <a:latin typeface="League Spartan"/>
              </a:rPr>
              <a:t>What have you learnt today?</a:t>
            </a:r>
          </a:p>
          <a:p>
            <a:pPr algn="ctr">
              <a:lnSpc>
                <a:spcPts val="9499"/>
              </a:lnSpc>
            </a:pPr>
            <a:endParaRPr lang="en-US" sz="10000" spc="-500">
              <a:solidFill>
                <a:srgbClr val="000000"/>
              </a:solidFill>
              <a:latin typeface="League Spartan"/>
            </a:endParaRPr>
          </a:p>
          <a:p>
            <a:pPr algn="ctr">
              <a:lnSpc>
                <a:spcPts val="6650"/>
              </a:lnSpc>
            </a:pPr>
            <a:r>
              <a:rPr lang="en-US" sz="7000" spc="-350">
                <a:solidFill>
                  <a:srgbClr val="000000"/>
                </a:solidFill>
                <a:latin typeface="League Spartan"/>
              </a:rPr>
              <a:t>Any questions?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-5400000">
            <a:off x="16331661" y="6122407"/>
            <a:ext cx="4751680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-5400000">
            <a:off x="16331661" y="3031851"/>
            <a:ext cx="4751680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-5400000">
            <a:off x="16331661" y="49793"/>
            <a:ext cx="475168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49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09954" y="-180242"/>
            <a:ext cx="19329888" cy="2839676"/>
            <a:chOff x="0" y="0"/>
            <a:chExt cx="4495392" cy="660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95392" cy="660400"/>
            </a:xfrm>
            <a:custGeom>
              <a:avLst/>
              <a:gdLst/>
              <a:ahLst/>
              <a:cxnLst/>
              <a:rect l="l" t="t" r="r" b="b"/>
              <a:pathLst>
                <a:path w="4495392" h="660400">
                  <a:moveTo>
                    <a:pt x="437093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70932" y="0"/>
                  </a:lnTo>
                  <a:cubicBezTo>
                    <a:pt x="4439512" y="0"/>
                    <a:pt x="4495392" y="55880"/>
                    <a:pt x="4495392" y="124460"/>
                  </a:cubicBezTo>
                  <a:lnTo>
                    <a:pt x="4495392" y="535940"/>
                  </a:lnTo>
                  <a:cubicBezTo>
                    <a:pt x="4495392" y="604520"/>
                    <a:pt x="4439512" y="660400"/>
                    <a:pt x="4370932" y="660400"/>
                  </a:cubicBezTo>
                  <a:close/>
                </a:path>
              </a:pathLst>
            </a:custGeom>
            <a:solidFill>
              <a:srgbClr val="C7D0D8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15387892" y="2197378"/>
            <a:ext cx="2965433" cy="22375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805284" y="2197378"/>
            <a:ext cx="2965433" cy="22375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16651418" y="4024723"/>
            <a:ext cx="2965433" cy="223755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529895" y="0"/>
            <a:ext cx="2823430" cy="28234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80564"/>
            <a:ext cx="1881486" cy="13311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56126" y="1644202"/>
            <a:ext cx="1345147" cy="72239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alphaModFix amt="28000"/>
          </a:blip>
          <a:srcRect/>
          <a:stretch>
            <a:fillRect/>
          </a:stretch>
        </p:blipFill>
        <p:spPr>
          <a:xfrm>
            <a:off x="1812491" y="3018067"/>
            <a:ext cx="3313797" cy="283373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alphaModFix amt="30000"/>
          </a:blip>
          <a:srcRect/>
          <a:stretch>
            <a:fillRect/>
          </a:stretch>
        </p:blipFill>
        <p:spPr>
          <a:xfrm>
            <a:off x="7503303" y="4788642"/>
            <a:ext cx="3366024" cy="228468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353536" y="1043415"/>
            <a:ext cx="12784042" cy="898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0"/>
              </a:lnSpc>
            </a:pPr>
            <a:r>
              <a:rPr lang="en-US" sz="7000" spc="-350">
                <a:solidFill>
                  <a:srgbClr val="000000"/>
                </a:solidFill>
                <a:latin typeface="League Spartan"/>
              </a:rPr>
              <a:t>MENTAL HEALTH 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alphaModFix amt="71000"/>
          </a:blip>
          <a:srcRect/>
          <a:stretch>
            <a:fillRect/>
          </a:stretch>
        </p:blipFill>
        <p:spPr>
          <a:xfrm>
            <a:off x="16215441" y="7466318"/>
            <a:ext cx="1918694" cy="191869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alphaModFix amt="71000"/>
          </a:blip>
          <a:srcRect/>
          <a:stretch>
            <a:fillRect/>
          </a:stretch>
        </p:blipFill>
        <p:spPr>
          <a:xfrm>
            <a:off x="10869327" y="7466318"/>
            <a:ext cx="1918694" cy="1918694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702880" y="3794867"/>
            <a:ext cx="6486128" cy="99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4000" spc="-200" dirty="0">
                <a:solidFill>
                  <a:srgbClr val="000000"/>
                </a:solidFill>
                <a:latin typeface="League Spartan"/>
              </a:rPr>
              <a:t>Mental Health is something we </a:t>
            </a:r>
            <a:r>
              <a:rPr lang="en-US" sz="4000" spc="-200" dirty="0">
                <a:solidFill>
                  <a:srgbClr val="FF1616"/>
                </a:solidFill>
                <a:latin typeface="League Spartan"/>
              </a:rPr>
              <a:t>ALL </a:t>
            </a:r>
            <a:r>
              <a:rPr lang="en-US" sz="4000" spc="-200" dirty="0">
                <a:solidFill>
                  <a:srgbClr val="000000"/>
                </a:solidFill>
                <a:latin typeface="League Spartan"/>
              </a:rPr>
              <a:t>have.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735199" y="5501019"/>
            <a:ext cx="6902232" cy="99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4000" spc="-200" dirty="0">
                <a:solidFill>
                  <a:srgbClr val="000000"/>
                </a:solidFill>
                <a:latin typeface="League Spartan"/>
              </a:rPr>
              <a:t>Mental Health is </a:t>
            </a:r>
            <a:r>
              <a:rPr lang="en-US" sz="4000" spc="-200" dirty="0">
                <a:solidFill>
                  <a:srgbClr val="FF66C4"/>
                </a:solidFill>
                <a:latin typeface="League Spartan"/>
              </a:rPr>
              <a:t>DIFFERENT</a:t>
            </a:r>
            <a:r>
              <a:rPr lang="en-US" sz="4000" spc="-200" dirty="0">
                <a:solidFill>
                  <a:srgbClr val="000000"/>
                </a:solidFill>
                <a:latin typeface="League Spartan"/>
              </a:rPr>
              <a:t> to mental illness.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572729" y="8241365"/>
            <a:ext cx="5871883" cy="99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4000" spc="-200">
                <a:solidFill>
                  <a:srgbClr val="000000"/>
                </a:solidFill>
                <a:latin typeface="League Spartan"/>
              </a:rPr>
              <a:t>We can </a:t>
            </a:r>
            <a:r>
              <a:rPr lang="en-US" sz="4000" spc="-200">
                <a:solidFill>
                  <a:srgbClr val="7ED957"/>
                </a:solidFill>
                <a:latin typeface="League Spartan"/>
              </a:rPr>
              <a:t>TRAIN</a:t>
            </a:r>
            <a:r>
              <a:rPr lang="en-US" sz="4000" spc="-200">
                <a:solidFill>
                  <a:srgbClr val="000000"/>
                </a:solidFill>
                <a:latin typeface="League Spartan"/>
              </a:rPr>
              <a:t> our mental health!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0" y="9803673"/>
            <a:ext cx="18353325" cy="483327"/>
            <a:chOff x="0" y="0"/>
            <a:chExt cx="6208409" cy="16349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208409" cy="163496"/>
            </a:xfrm>
            <a:custGeom>
              <a:avLst/>
              <a:gdLst/>
              <a:ahLst/>
              <a:cxnLst/>
              <a:rect l="l" t="t" r="r" b="b"/>
              <a:pathLst>
                <a:path w="6208409" h="163496">
                  <a:moveTo>
                    <a:pt x="0" y="0"/>
                  </a:moveTo>
                  <a:lnTo>
                    <a:pt x="6208409" y="0"/>
                  </a:lnTo>
                  <a:lnTo>
                    <a:pt x="6208409" y="163496"/>
                  </a:lnTo>
                  <a:lnTo>
                    <a:pt x="0" y="163496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-259913" y="9942149"/>
            <a:ext cx="5284049" cy="26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000" spc="-100">
                <a:solidFill>
                  <a:srgbClr val="000000"/>
                </a:solidFill>
                <a:latin typeface="League Spartan"/>
              </a:rPr>
              <a:t>Cambridge United Community Trust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174051" y="9942149"/>
            <a:ext cx="5284049" cy="26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000" spc="-100">
                <a:solidFill>
                  <a:srgbClr val="000000"/>
                </a:solidFill>
                <a:latin typeface="League Spartan"/>
              </a:rPr>
              <a:t>Mental Health, Wellbeing &amp; Resilience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09954" y="-180242"/>
            <a:ext cx="19329888" cy="2839676"/>
            <a:chOff x="0" y="0"/>
            <a:chExt cx="4495392" cy="660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95392" cy="660400"/>
            </a:xfrm>
            <a:custGeom>
              <a:avLst/>
              <a:gdLst/>
              <a:ahLst/>
              <a:cxnLst/>
              <a:rect l="l" t="t" r="r" b="b"/>
              <a:pathLst>
                <a:path w="4495392" h="660400">
                  <a:moveTo>
                    <a:pt x="437093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70932" y="0"/>
                  </a:lnTo>
                  <a:cubicBezTo>
                    <a:pt x="4439512" y="0"/>
                    <a:pt x="4495392" y="55880"/>
                    <a:pt x="4495392" y="124460"/>
                  </a:cubicBezTo>
                  <a:lnTo>
                    <a:pt x="4495392" y="535940"/>
                  </a:lnTo>
                  <a:cubicBezTo>
                    <a:pt x="4495392" y="604520"/>
                    <a:pt x="4439512" y="660400"/>
                    <a:pt x="4370932" y="660400"/>
                  </a:cubicBezTo>
                  <a:close/>
                </a:path>
              </a:pathLst>
            </a:custGeom>
            <a:solidFill>
              <a:srgbClr val="C7D0D8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15387892" y="2197378"/>
            <a:ext cx="2965433" cy="22375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805284" y="2197378"/>
            <a:ext cx="2965433" cy="22375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16651418" y="4024723"/>
            <a:ext cx="2965433" cy="223755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529895" y="0"/>
            <a:ext cx="2823430" cy="28234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80564"/>
            <a:ext cx="1881486" cy="13311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56126" y="1644202"/>
            <a:ext cx="1345147" cy="722394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6255602" y="2838727"/>
            <a:ext cx="4105515" cy="4609201"/>
            <a:chOff x="0" y="0"/>
            <a:chExt cx="5474020" cy="6145601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0" y="0"/>
              <a:ext cx="5474020" cy="6145601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1672338" y="1013326"/>
              <a:ext cx="2597992" cy="3321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695"/>
                </a:lnSpc>
              </a:pPr>
              <a:r>
                <a:rPr lang="en-US" sz="18627" spc="-931">
                  <a:solidFill>
                    <a:srgbClr val="000000"/>
                  </a:solidFill>
                  <a:latin typeface="League Spartan"/>
                </a:rPr>
                <a:t>?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745853" y="1043415"/>
            <a:ext cx="11587352" cy="898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0"/>
              </a:lnSpc>
            </a:pPr>
            <a:r>
              <a:rPr lang="en-US" sz="7000" spc="-350">
                <a:solidFill>
                  <a:srgbClr val="000000"/>
                </a:solidFill>
                <a:latin typeface="League Spartan"/>
              </a:rPr>
              <a:t>MENTAL HEALTH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81837" y="7910282"/>
            <a:ext cx="13506055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0"/>
              </a:lnSpc>
            </a:pPr>
            <a:r>
              <a:rPr lang="en-US" sz="7000" spc="-350">
                <a:solidFill>
                  <a:srgbClr val="000000"/>
                </a:solidFill>
                <a:latin typeface="League Spartan"/>
              </a:rPr>
              <a:t>What comes to mind when you think about mental health?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0" y="9803673"/>
            <a:ext cx="18353325" cy="483327"/>
            <a:chOff x="0" y="0"/>
            <a:chExt cx="6208409" cy="16349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208409" cy="163496"/>
            </a:xfrm>
            <a:custGeom>
              <a:avLst/>
              <a:gdLst/>
              <a:ahLst/>
              <a:cxnLst/>
              <a:rect l="l" t="t" r="r" b="b"/>
              <a:pathLst>
                <a:path w="6208409" h="163496">
                  <a:moveTo>
                    <a:pt x="0" y="0"/>
                  </a:moveTo>
                  <a:lnTo>
                    <a:pt x="6208409" y="0"/>
                  </a:lnTo>
                  <a:lnTo>
                    <a:pt x="6208409" y="163496"/>
                  </a:lnTo>
                  <a:lnTo>
                    <a:pt x="0" y="163496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-259913" y="9942149"/>
            <a:ext cx="5284049" cy="26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000" spc="-100">
                <a:solidFill>
                  <a:srgbClr val="000000"/>
                </a:solidFill>
                <a:latin typeface="League Spartan"/>
              </a:rPr>
              <a:t>Cambridge United Community Trust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174051" y="9942149"/>
            <a:ext cx="5284049" cy="26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000" spc="-100">
                <a:solidFill>
                  <a:srgbClr val="000000"/>
                </a:solidFill>
                <a:latin typeface="League Spartan"/>
              </a:rPr>
              <a:t>Mental Health, Wellbeing &amp; Resilience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09954" y="-180242"/>
            <a:ext cx="19329888" cy="2839676"/>
            <a:chOff x="0" y="0"/>
            <a:chExt cx="4495392" cy="660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95392" cy="660400"/>
            </a:xfrm>
            <a:custGeom>
              <a:avLst/>
              <a:gdLst/>
              <a:ahLst/>
              <a:cxnLst/>
              <a:rect l="l" t="t" r="r" b="b"/>
              <a:pathLst>
                <a:path w="4495392" h="660400">
                  <a:moveTo>
                    <a:pt x="437093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70932" y="0"/>
                  </a:lnTo>
                  <a:cubicBezTo>
                    <a:pt x="4439512" y="0"/>
                    <a:pt x="4495392" y="55880"/>
                    <a:pt x="4495392" y="124460"/>
                  </a:cubicBezTo>
                  <a:lnTo>
                    <a:pt x="4495392" y="535940"/>
                  </a:lnTo>
                  <a:cubicBezTo>
                    <a:pt x="4495392" y="604520"/>
                    <a:pt x="4439512" y="660400"/>
                    <a:pt x="4370932" y="660400"/>
                  </a:cubicBezTo>
                  <a:close/>
                </a:path>
              </a:pathLst>
            </a:custGeom>
            <a:solidFill>
              <a:srgbClr val="C7D0D8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15387892" y="2197378"/>
            <a:ext cx="2965433" cy="22375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805284" y="2197378"/>
            <a:ext cx="2965433" cy="22375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16651418" y="4024723"/>
            <a:ext cx="2965433" cy="223755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529895" y="0"/>
            <a:ext cx="2823430" cy="28234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80564"/>
            <a:ext cx="1881486" cy="13311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56126" y="1644202"/>
            <a:ext cx="1345147" cy="72239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745853" y="935465"/>
            <a:ext cx="12225935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4200" spc="-210" dirty="0">
                <a:solidFill>
                  <a:srgbClr val="000000"/>
                </a:solidFill>
                <a:latin typeface="League Spartan"/>
              </a:rPr>
              <a:t>WHICH OF THESE FAMOUS PEOPLE HAVE EXPERIENCED MENTAL HEALTH CHALLENGES?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0" y="9803673"/>
            <a:ext cx="18353325" cy="483327"/>
            <a:chOff x="0" y="0"/>
            <a:chExt cx="6208409" cy="16349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08409" cy="163496"/>
            </a:xfrm>
            <a:custGeom>
              <a:avLst/>
              <a:gdLst/>
              <a:ahLst/>
              <a:cxnLst/>
              <a:rect l="l" t="t" r="r" b="b"/>
              <a:pathLst>
                <a:path w="6208409" h="163496">
                  <a:moveTo>
                    <a:pt x="0" y="0"/>
                  </a:moveTo>
                  <a:lnTo>
                    <a:pt x="6208409" y="0"/>
                  </a:lnTo>
                  <a:lnTo>
                    <a:pt x="6208409" y="163496"/>
                  </a:lnTo>
                  <a:lnTo>
                    <a:pt x="0" y="163496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-259913" y="9942149"/>
            <a:ext cx="5284049" cy="26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000" spc="-100">
                <a:solidFill>
                  <a:srgbClr val="000000"/>
                </a:solidFill>
                <a:latin typeface="League Spartan"/>
              </a:rPr>
              <a:t>Cambridge United Community Trust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174051" y="9942149"/>
            <a:ext cx="5284049" cy="26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000" spc="-100">
                <a:solidFill>
                  <a:srgbClr val="000000"/>
                </a:solidFill>
                <a:latin typeface="League Spartan"/>
              </a:rPr>
              <a:t>Mental Health, Wellbeing &amp; Resilience</a:t>
            </a:r>
          </a:p>
        </p:txBody>
      </p:sp>
      <p:pic>
        <p:nvPicPr>
          <p:cNvPr id="15" name="Picture 14" descr="JK Rowling.jpg">
            <a:extLst>
              <a:ext uri="{FF2B5EF4-FFF2-40B4-BE49-F238E27FC236}">
                <a16:creationId xmlns:a16="http://schemas.microsoft.com/office/drawing/2014/main" id="{037F6157-F9EB-B541-B936-A77B859F7C3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923" y="6469614"/>
            <a:ext cx="2804810" cy="2804810"/>
          </a:xfrm>
          <a:prstGeom prst="rect">
            <a:avLst/>
          </a:prstGeom>
        </p:spPr>
      </p:pic>
      <p:pic>
        <p:nvPicPr>
          <p:cNvPr id="16" name="Picture 15" descr="ryan-reynolds.jpg">
            <a:extLst>
              <a:ext uri="{FF2B5EF4-FFF2-40B4-BE49-F238E27FC236}">
                <a16:creationId xmlns:a16="http://schemas.microsoft.com/office/drawing/2014/main" id="{5322D4E4-AA1A-2443-9E0C-181AB52C3B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6923" y="3065744"/>
            <a:ext cx="2804810" cy="2843584"/>
          </a:xfrm>
          <a:prstGeom prst="rect">
            <a:avLst/>
          </a:prstGeom>
        </p:spPr>
      </p:pic>
      <p:pic>
        <p:nvPicPr>
          <p:cNvPr id="17" name="Picture 16" descr="Justin Bieber.jpg">
            <a:extLst>
              <a:ext uri="{FF2B5EF4-FFF2-40B4-BE49-F238E27FC236}">
                <a16:creationId xmlns:a16="http://schemas.microsoft.com/office/drawing/2014/main" id="{0F42F59D-608F-5942-8446-B9B60B86A4A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3934" y="6469614"/>
            <a:ext cx="2799405" cy="2799405"/>
          </a:xfrm>
          <a:prstGeom prst="rect">
            <a:avLst/>
          </a:prstGeom>
        </p:spPr>
      </p:pic>
      <p:pic>
        <p:nvPicPr>
          <p:cNvPr id="18" name="Picture 17" descr="Demi Lovato.jpg">
            <a:extLst>
              <a:ext uri="{FF2B5EF4-FFF2-40B4-BE49-F238E27FC236}">
                <a16:creationId xmlns:a16="http://schemas.microsoft.com/office/drawing/2014/main" id="{36C8A1D1-DBC1-DB47-A02B-DC7FCBF6B05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951" y="3096931"/>
            <a:ext cx="2812397" cy="2812397"/>
          </a:xfrm>
          <a:prstGeom prst="rect">
            <a:avLst/>
          </a:prstGeom>
        </p:spPr>
      </p:pic>
      <p:pic>
        <p:nvPicPr>
          <p:cNvPr id="19" name="Picture 18" descr="Zayn Malik.jpg">
            <a:extLst>
              <a:ext uri="{FF2B5EF4-FFF2-40B4-BE49-F238E27FC236}">
                <a16:creationId xmlns:a16="http://schemas.microsoft.com/office/drawing/2014/main" id="{600DE68E-1DB2-354A-8FB1-3C089E355BC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5540" y="6462027"/>
            <a:ext cx="2868808" cy="28039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DBA12DC-9205-FE43-A897-B42A6489C67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2213" t="-1" r="18589" b="59139"/>
          <a:stretch/>
        </p:blipFill>
        <p:spPr>
          <a:xfrm>
            <a:off x="6860942" y="3096931"/>
            <a:ext cx="2812397" cy="27954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09954" y="-180242"/>
            <a:ext cx="19329888" cy="2839676"/>
            <a:chOff x="0" y="0"/>
            <a:chExt cx="4495392" cy="660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95392" cy="660400"/>
            </a:xfrm>
            <a:custGeom>
              <a:avLst/>
              <a:gdLst/>
              <a:ahLst/>
              <a:cxnLst/>
              <a:rect l="l" t="t" r="r" b="b"/>
              <a:pathLst>
                <a:path w="4495392" h="660400">
                  <a:moveTo>
                    <a:pt x="437093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70932" y="0"/>
                  </a:lnTo>
                  <a:cubicBezTo>
                    <a:pt x="4439512" y="0"/>
                    <a:pt x="4495392" y="55880"/>
                    <a:pt x="4495392" y="124460"/>
                  </a:cubicBezTo>
                  <a:lnTo>
                    <a:pt x="4495392" y="535940"/>
                  </a:lnTo>
                  <a:cubicBezTo>
                    <a:pt x="4495392" y="604520"/>
                    <a:pt x="4439512" y="660400"/>
                    <a:pt x="4370932" y="660400"/>
                  </a:cubicBezTo>
                  <a:close/>
                </a:path>
              </a:pathLst>
            </a:custGeom>
            <a:solidFill>
              <a:srgbClr val="C7D0D8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15387892" y="2197378"/>
            <a:ext cx="2965433" cy="22375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805284" y="2197378"/>
            <a:ext cx="2965433" cy="22375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16651418" y="4024723"/>
            <a:ext cx="2965433" cy="223755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529895" y="0"/>
            <a:ext cx="2823430" cy="28234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80564"/>
            <a:ext cx="1881486" cy="13311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56126" y="1644202"/>
            <a:ext cx="1345147" cy="72239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745853" y="859265"/>
            <a:ext cx="11587352" cy="1352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75"/>
              </a:lnSpc>
            </a:pPr>
            <a:r>
              <a:rPr lang="en-US" sz="10500" spc="-525">
                <a:solidFill>
                  <a:srgbClr val="000000"/>
                </a:solidFill>
                <a:latin typeface="League Spartan"/>
              </a:rPr>
              <a:t>ALL OF THEM!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0" y="9803673"/>
            <a:ext cx="18353325" cy="483327"/>
            <a:chOff x="0" y="0"/>
            <a:chExt cx="6208409" cy="16349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08409" cy="163496"/>
            </a:xfrm>
            <a:custGeom>
              <a:avLst/>
              <a:gdLst/>
              <a:ahLst/>
              <a:cxnLst/>
              <a:rect l="l" t="t" r="r" b="b"/>
              <a:pathLst>
                <a:path w="6208409" h="163496">
                  <a:moveTo>
                    <a:pt x="0" y="0"/>
                  </a:moveTo>
                  <a:lnTo>
                    <a:pt x="6208409" y="0"/>
                  </a:lnTo>
                  <a:lnTo>
                    <a:pt x="6208409" y="163496"/>
                  </a:lnTo>
                  <a:lnTo>
                    <a:pt x="0" y="163496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-259913" y="9942149"/>
            <a:ext cx="5284049" cy="26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000" spc="-100">
                <a:solidFill>
                  <a:srgbClr val="000000"/>
                </a:solidFill>
                <a:latin typeface="League Spartan"/>
              </a:rPr>
              <a:t>Cambridge United Community Trust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174051" y="9942149"/>
            <a:ext cx="5284049" cy="26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000" spc="-100">
                <a:solidFill>
                  <a:srgbClr val="000000"/>
                </a:solidFill>
                <a:latin typeface="League Spartan"/>
              </a:rPr>
              <a:t>Mental Health, Wellbeing &amp; Resilience</a:t>
            </a:r>
          </a:p>
        </p:txBody>
      </p:sp>
      <p:pic>
        <p:nvPicPr>
          <p:cNvPr id="15" name="Picture 14" descr="JK Rowling.jpg">
            <a:extLst>
              <a:ext uri="{FF2B5EF4-FFF2-40B4-BE49-F238E27FC236}">
                <a16:creationId xmlns:a16="http://schemas.microsoft.com/office/drawing/2014/main" id="{F3217511-BDBF-CF46-B73F-AFD40EBE4C2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000" y="6711678"/>
            <a:ext cx="1967128" cy="1967128"/>
          </a:xfrm>
          <a:prstGeom prst="rect">
            <a:avLst/>
          </a:prstGeom>
        </p:spPr>
      </p:pic>
      <p:pic>
        <p:nvPicPr>
          <p:cNvPr id="16" name="Picture 15" descr="ryan-reynolds.jpg">
            <a:extLst>
              <a:ext uri="{FF2B5EF4-FFF2-40B4-BE49-F238E27FC236}">
                <a16:creationId xmlns:a16="http://schemas.microsoft.com/office/drawing/2014/main" id="{1FAFEC49-E1D7-7B41-B53F-F9255AB5D91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000" y="3773355"/>
            <a:ext cx="1967128" cy="1994322"/>
          </a:xfrm>
          <a:prstGeom prst="rect">
            <a:avLst/>
          </a:prstGeom>
        </p:spPr>
      </p:pic>
      <p:pic>
        <p:nvPicPr>
          <p:cNvPr id="17" name="Picture 16" descr="Justin Bieber.jpg">
            <a:extLst>
              <a:ext uri="{FF2B5EF4-FFF2-40B4-BE49-F238E27FC236}">
                <a16:creationId xmlns:a16="http://schemas.microsoft.com/office/drawing/2014/main" id="{D8D26CE5-C7C6-6144-919A-1DBB28D6BDF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1351" y="6711678"/>
            <a:ext cx="1963337" cy="1963337"/>
          </a:xfrm>
          <a:prstGeom prst="rect">
            <a:avLst/>
          </a:prstGeom>
        </p:spPr>
      </p:pic>
      <p:pic>
        <p:nvPicPr>
          <p:cNvPr id="18" name="Picture 17" descr="Demi Lovato.jpg">
            <a:extLst>
              <a:ext uri="{FF2B5EF4-FFF2-40B4-BE49-F238E27FC236}">
                <a16:creationId xmlns:a16="http://schemas.microsoft.com/office/drawing/2014/main" id="{3FBC4F39-A920-D34D-B507-F48CB68A5BD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0273" y="3801503"/>
            <a:ext cx="1972449" cy="1972449"/>
          </a:xfrm>
          <a:prstGeom prst="rect">
            <a:avLst/>
          </a:prstGeom>
        </p:spPr>
      </p:pic>
      <p:pic>
        <p:nvPicPr>
          <p:cNvPr id="19" name="Picture 18" descr="Zayn Malik.jpg">
            <a:extLst>
              <a:ext uri="{FF2B5EF4-FFF2-40B4-BE49-F238E27FC236}">
                <a16:creationId xmlns:a16="http://schemas.microsoft.com/office/drawing/2014/main" id="{CAF4EB0D-CCAD-E549-A84D-80652110E5D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0491" y="6708524"/>
            <a:ext cx="2012012" cy="19664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6FEB3F7-4A2A-1047-8204-759F42372AF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2213" t="-1" r="18589" b="59139"/>
          <a:stretch/>
        </p:blipFill>
        <p:spPr>
          <a:xfrm>
            <a:off x="5571351" y="3801503"/>
            <a:ext cx="1972449" cy="196058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FE40839-3ED9-4F42-B6B8-5E861C50C4F6}"/>
              </a:ext>
            </a:extLst>
          </p:cNvPr>
          <p:cNvSpPr txBox="1"/>
          <p:nvPr/>
        </p:nvSpPr>
        <p:spPr>
          <a:xfrm>
            <a:off x="2748506" y="6671786"/>
            <a:ext cx="250929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D49F0B"/>
                </a:solidFill>
                <a:latin typeface="Century Gothic" panose="020B0502020202020204" pitchFamily="34" charset="0"/>
                <a:cs typeface="Intro Cond Black Free"/>
              </a:rPr>
              <a:t>JK Rowling </a:t>
            </a:r>
          </a:p>
          <a:p>
            <a:r>
              <a:rPr lang="en-US" sz="1600" dirty="0">
                <a:latin typeface="Avenir Next Regular"/>
                <a:cs typeface="Avenir Next Regular"/>
              </a:rPr>
              <a:t>Struggled with depression and suicidal thoughts before her fame. ‘We’re talking suicidal thoughts here, we’re not talking ‘I’m a little bit miserable’.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9A6A2F-C957-2549-82B9-C4B2681C2407}"/>
              </a:ext>
            </a:extLst>
          </p:cNvPr>
          <p:cNvSpPr txBox="1"/>
          <p:nvPr/>
        </p:nvSpPr>
        <p:spPr>
          <a:xfrm>
            <a:off x="7787054" y="6667500"/>
            <a:ext cx="257614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D49F0B"/>
                </a:solidFill>
                <a:latin typeface="Century Gothic" panose="020B0502020202020204" pitchFamily="34" charset="0"/>
                <a:cs typeface="Intro Cond Black Free"/>
              </a:rPr>
              <a:t>Justin </a:t>
            </a:r>
            <a:r>
              <a:rPr lang="en-US" sz="2200" b="1" dirty="0" err="1">
                <a:solidFill>
                  <a:srgbClr val="D49F0B"/>
                </a:solidFill>
                <a:latin typeface="Century Gothic" panose="020B0502020202020204" pitchFamily="34" charset="0"/>
                <a:cs typeface="Intro Cond Black Free"/>
              </a:rPr>
              <a:t>Bieber</a:t>
            </a:r>
            <a:endParaRPr lang="en-US" sz="2200" b="1" dirty="0">
              <a:solidFill>
                <a:srgbClr val="D49F0B"/>
              </a:solidFill>
              <a:latin typeface="Century Gothic" panose="020B0502020202020204" pitchFamily="34" charset="0"/>
              <a:cs typeface="Intro Cond Black Free"/>
            </a:endParaRPr>
          </a:p>
          <a:p>
            <a:r>
              <a:rPr lang="en-US" sz="1600" dirty="0">
                <a:latin typeface="Avenir Next Regular"/>
                <a:cs typeface="Avenir Next Regular"/>
              </a:rPr>
              <a:t>Spoke about how fame had a negative effect on his mental health: ‘I’m struggling just to get through the days. I get depressed all the time. And I feel isolated.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0963DE-0771-4F46-BEA5-C430D8D044C1}"/>
              </a:ext>
            </a:extLst>
          </p:cNvPr>
          <p:cNvSpPr txBox="1"/>
          <p:nvPr/>
        </p:nvSpPr>
        <p:spPr>
          <a:xfrm>
            <a:off x="12934818" y="6900386"/>
            <a:ext cx="22289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D49F0B"/>
                </a:solidFill>
                <a:latin typeface="Century Gothic" panose="020B0502020202020204" pitchFamily="34" charset="0"/>
                <a:cs typeface="Intro Cond Black Free"/>
              </a:rPr>
              <a:t>Zayn</a:t>
            </a:r>
            <a:r>
              <a:rPr lang="en-US" sz="2200" b="1" dirty="0">
                <a:solidFill>
                  <a:srgbClr val="D49F0B"/>
                </a:solidFill>
                <a:latin typeface="Century Gothic" panose="020B0502020202020204" pitchFamily="34" charset="0"/>
                <a:cs typeface="Intro Cond Black Free"/>
              </a:rPr>
              <a:t> Malik</a:t>
            </a:r>
          </a:p>
          <a:p>
            <a:r>
              <a:rPr lang="en-US" sz="1600" dirty="0">
                <a:latin typeface="Avenir Next Regular"/>
                <a:cs typeface="Avenir Next Regular"/>
              </a:rPr>
              <a:t>The One Direction star has been praised for his honesty over his ‘extreme anxiety’.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A3D567-1BA7-1D49-8590-A74F91294400}"/>
              </a:ext>
            </a:extLst>
          </p:cNvPr>
          <p:cNvSpPr txBox="1"/>
          <p:nvPr/>
        </p:nvSpPr>
        <p:spPr>
          <a:xfrm>
            <a:off x="12867397" y="3814108"/>
            <a:ext cx="30217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D49F0B"/>
                </a:solidFill>
                <a:latin typeface="Century Gothic" panose="020B0502020202020204" pitchFamily="34" charset="0"/>
                <a:cs typeface="Intro Cond Black Free"/>
              </a:rPr>
              <a:t>Demi </a:t>
            </a:r>
            <a:r>
              <a:rPr lang="en-US" sz="2200" b="1" dirty="0" err="1">
                <a:solidFill>
                  <a:srgbClr val="D49F0B"/>
                </a:solidFill>
                <a:latin typeface="Century Gothic" panose="020B0502020202020204" pitchFamily="34" charset="0"/>
                <a:cs typeface="Intro Cond Black Free"/>
              </a:rPr>
              <a:t>Lovato</a:t>
            </a:r>
            <a:endParaRPr lang="en-US" sz="2200" b="1" dirty="0">
              <a:solidFill>
                <a:srgbClr val="D49F0B"/>
              </a:solidFill>
              <a:latin typeface="Century Gothic" panose="020B0502020202020204" pitchFamily="34" charset="0"/>
              <a:cs typeface="Intro Cond Black Free"/>
            </a:endParaRPr>
          </a:p>
          <a:p>
            <a:r>
              <a:rPr lang="en-US" sz="1600" dirty="0">
                <a:latin typeface="Avenir Next Regular"/>
                <a:cs typeface="Avenir Next Regular"/>
              </a:rPr>
              <a:t>Was diagnosed with addiction, bulimia, and cutting. After those diagnoses, while scary at first, she was able to focus on gaining control and coping.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665176-1F1E-5F48-AF72-FE4BBCEB4176}"/>
              </a:ext>
            </a:extLst>
          </p:cNvPr>
          <p:cNvSpPr txBox="1"/>
          <p:nvPr/>
        </p:nvSpPr>
        <p:spPr>
          <a:xfrm>
            <a:off x="7708475" y="3720286"/>
            <a:ext cx="278970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D49F0B"/>
                </a:solidFill>
                <a:latin typeface="Century Gothic" panose="020B0502020202020204" pitchFamily="34" charset="0"/>
                <a:cs typeface="Intro Cond Black Free"/>
              </a:rPr>
              <a:t>Aaron Lennon</a:t>
            </a:r>
          </a:p>
          <a:p>
            <a:r>
              <a:rPr lang="en-US" sz="1600" dirty="0" err="1">
                <a:latin typeface="Avenir Next Regular"/>
                <a:cs typeface="Avenir Next Regular"/>
              </a:rPr>
              <a:t>Burnley</a:t>
            </a:r>
            <a:r>
              <a:rPr lang="en-US" sz="1600" dirty="0">
                <a:latin typeface="Avenir Next Regular"/>
                <a:cs typeface="Avenir Next Regular"/>
              </a:rPr>
              <a:t> winger was detained under the Mental Health Act after police became concerned for his welfare. He received treatment stress related disorder.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284A4A-C949-C84C-BA84-2488A391694B}"/>
              </a:ext>
            </a:extLst>
          </p:cNvPr>
          <p:cNvSpPr txBox="1"/>
          <p:nvPr/>
        </p:nvSpPr>
        <p:spPr>
          <a:xfrm>
            <a:off x="2764802" y="3771900"/>
            <a:ext cx="245925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D49F0B"/>
                </a:solidFill>
                <a:latin typeface="Century Gothic" panose="020B0502020202020204" pitchFamily="34" charset="0"/>
                <a:cs typeface="Intro Cond Black Free"/>
              </a:rPr>
              <a:t>Ryan Reynolds</a:t>
            </a:r>
          </a:p>
          <a:p>
            <a:r>
              <a:rPr lang="en-US" sz="1600" dirty="0">
                <a:latin typeface="Avenir Next Regular"/>
                <a:cs typeface="Avenir Next Regular"/>
              </a:rPr>
              <a:t>Opened up about </a:t>
            </a:r>
          </a:p>
          <a:p>
            <a:r>
              <a:rPr lang="en-US" sz="1600" dirty="0">
                <a:latin typeface="Avenir Next Regular"/>
                <a:cs typeface="Avenir Next Regular"/>
              </a:rPr>
              <a:t>the anxiety he experienced whilst filming </a:t>
            </a:r>
            <a:r>
              <a:rPr lang="en-US" sz="1600" dirty="0" err="1">
                <a:latin typeface="Avenir Next Regular"/>
                <a:cs typeface="Avenir Next Regular"/>
              </a:rPr>
              <a:t>Deadpool</a:t>
            </a:r>
            <a:r>
              <a:rPr lang="en-US" sz="1600" dirty="0">
                <a:latin typeface="Avenir Next Regular"/>
                <a:cs typeface="Avenir Next Regular"/>
              </a:rPr>
              <a:t>. ‘I never, ever slept. The expectations were eating me alive.’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09954" y="-180242"/>
            <a:ext cx="19329888" cy="2839676"/>
            <a:chOff x="0" y="0"/>
            <a:chExt cx="4495392" cy="660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95392" cy="660400"/>
            </a:xfrm>
            <a:custGeom>
              <a:avLst/>
              <a:gdLst/>
              <a:ahLst/>
              <a:cxnLst/>
              <a:rect l="l" t="t" r="r" b="b"/>
              <a:pathLst>
                <a:path w="4495392" h="660400">
                  <a:moveTo>
                    <a:pt x="437093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70932" y="0"/>
                  </a:lnTo>
                  <a:cubicBezTo>
                    <a:pt x="4439512" y="0"/>
                    <a:pt x="4495392" y="55880"/>
                    <a:pt x="4495392" y="124460"/>
                  </a:cubicBezTo>
                  <a:lnTo>
                    <a:pt x="4495392" y="535940"/>
                  </a:lnTo>
                  <a:cubicBezTo>
                    <a:pt x="4495392" y="604520"/>
                    <a:pt x="4439512" y="660400"/>
                    <a:pt x="4370932" y="660400"/>
                  </a:cubicBezTo>
                  <a:close/>
                </a:path>
              </a:pathLst>
            </a:custGeom>
            <a:solidFill>
              <a:srgbClr val="C7D0D8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15387892" y="2197378"/>
            <a:ext cx="2965433" cy="22375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805284" y="2197378"/>
            <a:ext cx="2965433" cy="22375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16651418" y="4024723"/>
            <a:ext cx="2965433" cy="223755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529895" y="0"/>
            <a:ext cx="2823430" cy="28234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80564"/>
            <a:ext cx="1881486" cy="13311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56126" y="1644202"/>
            <a:ext cx="1345147" cy="72239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745853" y="859265"/>
            <a:ext cx="11587352" cy="1352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75"/>
              </a:lnSpc>
            </a:pPr>
            <a:r>
              <a:rPr lang="en-US" sz="10500" spc="-525">
                <a:solidFill>
                  <a:srgbClr val="000000"/>
                </a:solidFill>
                <a:latin typeface="League Spartan"/>
              </a:rPr>
              <a:t>WELLBEING</a:t>
            </a:r>
          </a:p>
        </p:txBody>
      </p:sp>
      <p:grpSp>
        <p:nvGrpSpPr>
          <p:cNvPr id="11" name="Group 11"/>
          <p:cNvGrpSpPr/>
          <p:nvPr/>
        </p:nvGrpSpPr>
        <p:grpSpPr>
          <a:xfrm rot="-5771944">
            <a:off x="-1822884" y="5484005"/>
            <a:ext cx="6811866" cy="1599392"/>
            <a:chOff x="0" y="0"/>
            <a:chExt cx="2434038" cy="571500"/>
          </a:xfrm>
        </p:grpSpPr>
        <p:sp>
          <p:nvSpPr>
            <p:cNvPr id="12" name="Freeform 12"/>
            <p:cNvSpPr/>
            <p:nvPr/>
          </p:nvSpPr>
          <p:spPr>
            <a:xfrm>
              <a:off x="0" y="255270"/>
              <a:ext cx="2434038" cy="69850"/>
            </a:xfrm>
            <a:custGeom>
              <a:avLst/>
              <a:gdLst/>
              <a:ahLst/>
              <a:cxnLst/>
              <a:rect l="l" t="t" r="r" b="b"/>
              <a:pathLst>
                <a:path w="2434038" h="69850">
                  <a:moveTo>
                    <a:pt x="214320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434038" y="69850"/>
                  </a:lnTo>
                  <a:lnTo>
                    <a:pt x="2434038" y="0"/>
                  </a:lnTo>
                  <a:close/>
                </a:path>
              </a:pathLst>
            </a:custGeom>
            <a:solidFill>
              <a:srgbClr val="F58611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131275" y="2766280"/>
            <a:ext cx="1530529" cy="14073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341354" y="3687630"/>
            <a:ext cx="3152236" cy="232763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3803824" y="5410402"/>
            <a:ext cx="2847594" cy="231949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934450" y="6283701"/>
            <a:ext cx="2592150" cy="259215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2274469" y="8058218"/>
            <a:ext cx="1286007" cy="1495357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491808" y="3058980"/>
            <a:ext cx="1513503" cy="1352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75"/>
              </a:lnSpc>
            </a:pPr>
            <a:r>
              <a:rPr lang="en-US" sz="10500" spc="-525" dirty="0">
                <a:solidFill>
                  <a:srgbClr val="000000"/>
                </a:solidFill>
                <a:latin typeface="League Spartan"/>
              </a:rPr>
              <a:t>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21962" y="4516305"/>
            <a:ext cx="1513503" cy="1352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75"/>
              </a:lnSpc>
            </a:pPr>
            <a:r>
              <a:rPr lang="en-US" sz="10500" spc="-525" dirty="0">
                <a:solidFill>
                  <a:srgbClr val="000000"/>
                </a:solidFill>
                <a:latin typeface="League Spartan"/>
              </a:rPr>
              <a:t>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55018" y="5941500"/>
            <a:ext cx="1513503" cy="1352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75"/>
              </a:lnSpc>
            </a:pPr>
            <a:r>
              <a:rPr lang="en-US" sz="10500" spc="-525" dirty="0">
                <a:solidFill>
                  <a:srgbClr val="000000"/>
                </a:solidFill>
                <a:latin typeface="League Spartan"/>
              </a:rPr>
              <a:t>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71550" y="7366596"/>
            <a:ext cx="1513503" cy="1352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75"/>
              </a:lnSpc>
            </a:pPr>
            <a:r>
              <a:rPr lang="en-US" sz="10500" spc="-525" dirty="0">
                <a:solidFill>
                  <a:srgbClr val="000000"/>
                </a:solidFill>
                <a:latin typeface="League Spartan"/>
              </a:rPr>
              <a:t>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81884" y="8753475"/>
            <a:ext cx="1513503" cy="1352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75"/>
              </a:lnSpc>
            </a:pPr>
            <a:r>
              <a:rPr lang="en-US" sz="10500" spc="-525" dirty="0">
                <a:solidFill>
                  <a:srgbClr val="000000"/>
                </a:solidFill>
                <a:latin typeface="League Spartan"/>
              </a:rPr>
              <a:t>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824336" y="3167473"/>
            <a:ext cx="7269988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00"/>
              </a:lnSpc>
            </a:pPr>
            <a:r>
              <a:rPr lang="en-US" sz="6000" spc="-300" dirty="0" err="1">
                <a:solidFill>
                  <a:srgbClr val="000000"/>
                </a:solidFill>
                <a:latin typeface="League Spartan"/>
              </a:rPr>
              <a:t>ive</a:t>
            </a:r>
            <a:r>
              <a:rPr lang="en-US" sz="6000" spc="-300" dirty="0">
                <a:solidFill>
                  <a:srgbClr val="000000"/>
                </a:solidFill>
                <a:latin typeface="League Spartan"/>
              </a:rPr>
              <a:t> something back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824336" y="4640130"/>
            <a:ext cx="7882947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00"/>
              </a:lnSpc>
            </a:pPr>
            <a:r>
              <a:rPr lang="en-US" sz="6000" spc="-300">
                <a:solidFill>
                  <a:srgbClr val="000000"/>
                </a:solidFill>
                <a:latin typeface="League Spartan"/>
              </a:rPr>
              <a:t>elate to other people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795761" y="6002205"/>
            <a:ext cx="7138689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00"/>
              </a:lnSpc>
            </a:pPr>
            <a:r>
              <a:rPr lang="en-US" sz="6000" spc="-300">
                <a:solidFill>
                  <a:srgbClr val="000000"/>
                </a:solidFill>
                <a:latin typeface="League Spartan"/>
              </a:rPr>
              <a:t>xercise your body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997340" y="7398825"/>
            <a:ext cx="8417908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00"/>
              </a:lnSpc>
            </a:pPr>
            <a:r>
              <a:rPr lang="en-US" sz="6000" spc="-300">
                <a:solidFill>
                  <a:srgbClr val="000000"/>
                </a:solidFill>
                <a:latin typeface="League Spartan"/>
              </a:rPr>
              <a:t>ppreciate your world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130395" y="8772525"/>
            <a:ext cx="7325242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00"/>
              </a:lnSpc>
            </a:pPr>
            <a:r>
              <a:rPr lang="en-US" sz="6000" spc="-300">
                <a:solidFill>
                  <a:srgbClr val="000000"/>
                </a:solidFill>
                <a:latin typeface="League Spartan"/>
              </a:rPr>
              <a:t>ry something new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0" y="9803673"/>
            <a:ext cx="18353325" cy="483327"/>
            <a:chOff x="0" y="0"/>
            <a:chExt cx="6208409" cy="16349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208409" cy="163496"/>
            </a:xfrm>
            <a:custGeom>
              <a:avLst/>
              <a:gdLst/>
              <a:ahLst/>
              <a:cxnLst/>
              <a:rect l="l" t="t" r="r" b="b"/>
              <a:pathLst>
                <a:path w="6208409" h="163496">
                  <a:moveTo>
                    <a:pt x="0" y="0"/>
                  </a:moveTo>
                  <a:lnTo>
                    <a:pt x="6208409" y="0"/>
                  </a:lnTo>
                  <a:lnTo>
                    <a:pt x="6208409" y="163496"/>
                  </a:lnTo>
                  <a:lnTo>
                    <a:pt x="0" y="163496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sp>
        <p:nvSpPr>
          <p:cNvPr id="30" name="TextBox 30"/>
          <p:cNvSpPr txBox="1"/>
          <p:nvPr/>
        </p:nvSpPr>
        <p:spPr>
          <a:xfrm>
            <a:off x="-259913" y="9942149"/>
            <a:ext cx="5284049" cy="26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000" spc="-100">
                <a:solidFill>
                  <a:srgbClr val="000000"/>
                </a:solidFill>
                <a:latin typeface="League Spartan"/>
              </a:rPr>
              <a:t>Cambridge United Community Trust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174051" y="9942149"/>
            <a:ext cx="5284049" cy="26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000" spc="-100">
                <a:solidFill>
                  <a:srgbClr val="000000"/>
                </a:solidFill>
                <a:latin typeface="League Spartan"/>
              </a:rPr>
              <a:t>Mental Health, Wellbeing &amp; Resilience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09954" y="-180242"/>
            <a:ext cx="19329888" cy="2839676"/>
            <a:chOff x="0" y="0"/>
            <a:chExt cx="4495392" cy="660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95392" cy="660400"/>
            </a:xfrm>
            <a:custGeom>
              <a:avLst/>
              <a:gdLst/>
              <a:ahLst/>
              <a:cxnLst/>
              <a:rect l="l" t="t" r="r" b="b"/>
              <a:pathLst>
                <a:path w="4495392" h="660400">
                  <a:moveTo>
                    <a:pt x="437093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70932" y="0"/>
                  </a:lnTo>
                  <a:cubicBezTo>
                    <a:pt x="4439512" y="0"/>
                    <a:pt x="4495392" y="55880"/>
                    <a:pt x="4495392" y="124460"/>
                  </a:cubicBezTo>
                  <a:lnTo>
                    <a:pt x="4495392" y="535940"/>
                  </a:lnTo>
                  <a:cubicBezTo>
                    <a:pt x="4495392" y="604520"/>
                    <a:pt x="4439512" y="660400"/>
                    <a:pt x="4370932" y="660400"/>
                  </a:cubicBezTo>
                  <a:close/>
                </a:path>
              </a:pathLst>
            </a:custGeom>
            <a:solidFill>
              <a:srgbClr val="C7D0D8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529895" y="-190500"/>
            <a:ext cx="2823430" cy="28234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80564"/>
            <a:ext cx="1881486" cy="13311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6126" y="1644202"/>
            <a:ext cx="1345147" cy="72239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745853" y="859265"/>
            <a:ext cx="11587352" cy="1352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75"/>
              </a:lnSpc>
            </a:pPr>
            <a:r>
              <a:rPr lang="en-US" sz="10500" spc="-525">
                <a:solidFill>
                  <a:srgbClr val="000000"/>
                </a:solidFill>
                <a:latin typeface="League Spartan"/>
              </a:rPr>
              <a:t>RESILIENCE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0" y="9803673"/>
            <a:ext cx="18353325" cy="483327"/>
            <a:chOff x="0" y="0"/>
            <a:chExt cx="6208409" cy="16349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08409" cy="163496"/>
            </a:xfrm>
            <a:custGeom>
              <a:avLst/>
              <a:gdLst/>
              <a:ahLst/>
              <a:cxnLst/>
              <a:rect l="l" t="t" r="r" b="b"/>
              <a:pathLst>
                <a:path w="6208409" h="163496">
                  <a:moveTo>
                    <a:pt x="0" y="0"/>
                  </a:moveTo>
                  <a:lnTo>
                    <a:pt x="6208409" y="0"/>
                  </a:lnTo>
                  <a:lnTo>
                    <a:pt x="6208409" y="163496"/>
                  </a:lnTo>
                  <a:lnTo>
                    <a:pt x="0" y="163496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-259913" y="9942149"/>
            <a:ext cx="5284049" cy="26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000" spc="-100">
                <a:solidFill>
                  <a:srgbClr val="000000"/>
                </a:solidFill>
                <a:latin typeface="League Spartan"/>
              </a:rPr>
              <a:t>Cambridge United Community Trust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174051" y="9942149"/>
            <a:ext cx="5284049" cy="26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000" spc="-100">
                <a:solidFill>
                  <a:srgbClr val="000000"/>
                </a:solidFill>
                <a:latin typeface="League Spartan"/>
              </a:rPr>
              <a:t>Mental Health, Wellbeing &amp; Resilience</a:t>
            </a:r>
          </a:p>
        </p:txBody>
      </p:sp>
      <p:pic>
        <p:nvPicPr>
          <p:cNvPr id="15" name="Picture 14" descr="ThinkstockPhotos-462868653.jpg">
            <a:extLst>
              <a:ext uri="{FF2B5EF4-FFF2-40B4-BE49-F238E27FC236}">
                <a16:creationId xmlns:a16="http://schemas.microsoft.com/office/drawing/2014/main" id="{5A3B60C0-7E2A-1A40-BC1B-C270945875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18" r="4673"/>
          <a:stretch/>
        </p:blipFill>
        <p:spPr>
          <a:xfrm>
            <a:off x="1295400" y="2876123"/>
            <a:ext cx="15428425" cy="66927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09954" y="-180242"/>
            <a:ext cx="19329888" cy="2839676"/>
            <a:chOff x="0" y="0"/>
            <a:chExt cx="4495392" cy="660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95392" cy="660400"/>
            </a:xfrm>
            <a:custGeom>
              <a:avLst/>
              <a:gdLst/>
              <a:ahLst/>
              <a:cxnLst/>
              <a:rect l="l" t="t" r="r" b="b"/>
              <a:pathLst>
                <a:path w="4495392" h="660400">
                  <a:moveTo>
                    <a:pt x="437093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70932" y="0"/>
                  </a:lnTo>
                  <a:cubicBezTo>
                    <a:pt x="4439512" y="0"/>
                    <a:pt x="4495392" y="55880"/>
                    <a:pt x="4495392" y="124460"/>
                  </a:cubicBezTo>
                  <a:lnTo>
                    <a:pt x="4495392" y="535940"/>
                  </a:lnTo>
                  <a:cubicBezTo>
                    <a:pt x="4495392" y="604520"/>
                    <a:pt x="4439512" y="660400"/>
                    <a:pt x="4370932" y="660400"/>
                  </a:cubicBezTo>
                  <a:close/>
                </a:path>
              </a:pathLst>
            </a:custGeom>
            <a:solidFill>
              <a:srgbClr val="C7D0D8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15387892" y="2197378"/>
            <a:ext cx="2965433" cy="22375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805284" y="2197378"/>
            <a:ext cx="2965433" cy="22375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16651418" y="4024723"/>
            <a:ext cx="2965433" cy="223755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529895" y="0"/>
            <a:ext cx="2823430" cy="28234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80564"/>
            <a:ext cx="1881486" cy="13311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56126" y="1644202"/>
            <a:ext cx="1345147" cy="72239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490132" y="624315"/>
            <a:ext cx="10510851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0"/>
              </a:lnSpc>
            </a:pPr>
            <a:r>
              <a:rPr lang="en-US" sz="7000" spc="-350">
                <a:solidFill>
                  <a:srgbClr val="000000"/>
                </a:solidFill>
                <a:latin typeface="League Spartan"/>
              </a:rPr>
              <a:t>SIGNS OF POOR MENTAL HEALTH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827" y="3228432"/>
            <a:ext cx="15721906" cy="257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0"/>
              </a:lnSpc>
            </a:pPr>
            <a:r>
              <a:rPr lang="en-US" sz="7000" spc="-350">
                <a:solidFill>
                  <a:srgbClr val="000000"/>
                </a:solidFill>
                <a:latin typeface="League Spartan"/>
              </a:rPr>
              <a:t>What are some of  the signs that someone may be experiencing difficulties with their mental health?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177711" y="6262277"/>
            <a:ext cx="4234618" cy="3641772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0" y="9803673"/>
            <a:ext cx="18353325" cy="483327"/>
            <a:chOff x="0" y="0"/>
            <a:chExt cx="6208409" cy="16349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208409" cy="163496"/>
            </a:xfrm>
            <a:custGeom>
              <a:avLst/>
              <a:gdLst/>
              <a:ahLst/>
              <a:cxnLst/>
              <a:rect l="l" t="t" r="r" b="b"/>
              <a:pathLst>
                <a:path w="6208409" h="163496">
                  <a:moveTo>
                    <a:pt x="0" y="0"/>
                  </a:moveTo>
                  <a:lnTo>
                    <a:pt x="6208409" y="0"/>
                  </a:lnTo>
                  <a:lnTo>
                    <a:pt x="6208409" y="163496"/>
                  </a:lnTo>
                  <a:lnTo>
                    <a:pt x="0" y="163496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-259913" y="9942149"/>
            <a:ext cx="5284049" cy="26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000" spc="-100">
                <a:solidFill>
                  <a:srgbClr val="000000"/>
                </a:solidFill>
                <a:latin typeface="League Spartan"/>
              </a:rPr>
              <a:t>Cambridge United Community Trust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164401" y="9942149"/>
            <a:ext cx="6042054" cy="26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000" spc="-100">
                <a:solidFill>
                  <a:srgbClr val="000000"/>
                </a:solidFill>
                <a:latin typeface="League Spartan"/>
              </a:rPr>
              <a:t>Recognising the signs of mental health concerns</a:t>
            </a:r>
          </a:p>
        </p:txBody>
      </p:sp>
    </p:spTree>
    <p:extLst>
      <p:ext uri="{BB962C8B-B14F-4D97-AF65-F5344CB8AC3E}">
        <p14:creationId xmlns:p14="http://schemas.microsoft.com/office/powerpoint/2010/main" val="3885635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09954" y="-180242"/>
            <a:ext cx="19329888" cy="2839676"/>
            <a:chOff x="0" y="0"/>
            <a:chExt cx="4495392" cy="660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95392" cy="660400"/>
            </a:xfrm>
            <a:custGeom>
              <a:avLst/>
              <a:gdLst/>
              <a:ahLst/>
              <a:cxnLst/>
              <a:rect l="l" t="t" r="r" b="b"/>
              <a:pathLst>
                <a:path w="4495392" h="660400">
                  <a:moveTo>
                    <a:pt x="437093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70932" y="0"/>
                  </a:lnTo>
                  <a:cubicBezTo>
                    <a:pt x="4439512" y="0"/>
                    <a:pt x="4495392" y="55880"/>
                    <a:pt x="4495392" y="124460"/>
                  </a:cubicBezTo>
                  <a:lnTo>
                    <a:pt x="4495392" y="535940"/>
                  </a:lnTo>
                  <a:cubicBezTo>
                    <a:pt x="4495392" y="604520"/>
                    <a:pt x="4439512" y="660400"/>
                    <a:pt x="4370932" y="660400"/>
                  </a:cubicBezTo>
                  <a:close/>
                </a:path>
              </a:pathLst>
            </a:custGeom>
            <a:solidFill>
              <a:srgbClr val="C7D0D8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15387892" y="2197378"/>
            <a:ext cx="2965433" cy="22375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805284" y="2197378"/>
            <a:ext cx="2965433" cy="22375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16651418" y="4024723"/>
            <a:ext cx="2965433" cy="223755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529895" y="0"/>
            <a:ext cx="2823430" cy="28234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80564"/>
            <a:ext cx="1881486" cy="13311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56126" y="1644202"/>
            <a:ext cx="1345147" cy="722394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0" y="9803673"/>
            <a:ext cx="18353325" cy="483327"/>
            <a:chOff x="0" y="0"/>
            <a:chExt cx="6208409" cy="16349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208409" cy="163496"/>
            </a:xfrm>
            <a:custGeom>
              <a:avLst/>
              <a:gdLst/>
              <a:ahLst/>
              <a:cxnLst/>
              <a:rect l="l" t="t" r="r" b="b"/>
              <a:pathLst>
                <a:path w="6208409" h="163496">
                  <a:moveTo>
                    <a:pt x="0" y="0"/>
                  </a:moveTo>
                  <a:lnTo>
                    <a:pt x="6208409" y="0"/>
                  </a:lnTo>
                  <a:lnTo>
                    <a:pt x="6208409" y="163496"/>
                  </a:lnTo>
                  <a:lnTo>
                    <a:pt x="0" y="163496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3490132" y="624315"/>
            <a:ext cx="10510851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0"/>
              </a:lnSpc>
            </a:pPr>
            <a:r>
              <a:rPr lang="en-US" sz="7000" spc="-350">
                <a:solidFill>
                  <a:srgbClr val="000000"/>
                </a:solidFill>
                <a:latin typeface="League Spartan"/>
              </a:rPr>
              <a:t>SIGNS OF POOR MENTAL HEALTH 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028700" y="5143500"/>
            <a:ext cx="3122455" cy="2732772"/>
            <a:chOff x="0" y="0"/>
            <a:chExt cx="4163273" cy="3643696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0" y="0"/>
              <a:ext cx="4163273" cy="3643696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458272" y="518436"/>
              <a:ext cx="3246728" cy="2841536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5024136" y="3068545"/>
            <a:ext cx="3122455" cy="2732772"/>
            <a:chOff x="0" y="0"/>
            <a:chExt cx="4163273" cy="3643696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0" y="0"/>
              <a:ext cx="4163273" cy="3643696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458272" y="518436"/>
              <a:ext cx="3246728" cy="2841536"/>
            </a:xfrm>
            <a:prstGeom prst="rect">
              <a:avLst/>
            </a:prstGeom>
          </p:spPr>
        </p:pic>
      </p:grpSp>
      <p:grpSp>
        <p:nvGrpSpPr>
          <p:cNvPr id="19" name="Group 19"/>
          <p:cNvGrpSpPr/>
          <p:nvPr/>
        </p:nvGrpSpPr>
        <p:grpSpPr>
          <a:xfrm>
            <a:off x="5024136" y="6509886"/>
            <a:ext cx="3122455" cy="2732772"/>
            <a:chOff x="0" y="0"/>
            <a:chExt cx="4163273" cy="3643696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0" y="0"/>
              <a:ext cx="4163273" cy="3643696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458272" y="518436"/>
              <a:ext cx="3246728" cy="2841536"/>
            </a:xfrm>
            <a:prstGeom prst="rect">
              <a:avLst/>
            </a:prstGeom>
          </p:spPr>
        </p:pic>
      </p:grpSp>
      <p:grpSp>
        <p:nvGrpSpPr>
          <p:cNvPr id="22" name="Group 22"/>
          <p:cNvGrpSpPr/>
          <p:nvPr/>
        </p:nvGrpSpPr>
        <p:grpSpPr>
          <a:xfrm>
            <a:off x="12915326" y="4895891"/>
            <a:ext cx="3122455" cy="2732772"/>
            <a:chOff x="0" y="0"/>
            <a:chExt cx="4163273" cy="3643696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0" y="0"/>
              <a:ext cx="4163273" cy="3643696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458272" y="518436"/>
              <a:ext cx="3246728" cy="2841536"/>
            </a:xfrm>
            <a:prstGeom prst="rect">
              <a:avLst/>
            </a:prstGeom>
          </p:spPr>
        </p:pic>
      </p:grpSp>
      <p:grpSp>
        <p:nvGrpSpPr>
          <p:cNvPr id="25" name="Group 25"/>
          <p:cNvGrpSpPr/>
          <p:nvPr/>
        </p:nvGrpSpPr>
        <p:grpSpPr>
          <a:xfrm>
            <a:off x="9041947" y="3068545"/>
            <a:ext cx="3122455" cy="2732772"/>
            <a:chOff x="0" y="0"/>
            <a:chExt cx="4163273" cy="3643696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0" y="0"/>
              <a:ext cx="4163273" cy="3643696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458272" y="518436"/>
              <a:ext cx="3246728" cy="2841536"/>
            </a:xfrm>
            <a:prstGeom prst="rect">
              <a:avLst/>
            </a:prstGeom>
          </p:spPr>
        </p:pic>
      </p:grpSp>
      <p:grpSp>
        <p:nvGrpSpPr>
          <p:cNvPr id="28" name="Group 28"/>
          <p:cNvGrpSpPr/>
          <p:nvPr/>
        </p:nvGrpSpPr>
        <p:grpSpPr>
          <a:xfrm>
            <a:off x="9041947" y="6509886"/>
            <a:ext cx="3122455" cy="2732772"/>
            <a:chOff x="0" y="0"/>
            <a:chExt cx="4163273" cy="3643696"/>
          </a:xfrm>
        </p:grpSpPr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0" y="0"/>
              <a:ext cx="4163273" cy="3643696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458272" y="518436"/>
              <a:ext cx="3246728" cy="2841536"/>
            </a:xfrm>
            <a:prstGeom prst="rect">
              <a:avLst/>
            </a:prstGeom>
          </p:spPr>
        </p:pic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001856" y="6357527"/>
            <a:ext cx="1159838" cy="1159838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 rot="-5400000">
            <a:off x="5847682" y="3996148"/>
            <a:ext cx="1475361" cy="1475361"/>
            <a:chOff x="0" y="0"/>
            <a:chExt cx="1967148" cy="1967148"/>
          </a:xfrm>
        </p:grpSpPr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0" y="0"/>
              <a:ext cx="1967148" cy="1967148"/>
            </a:xfrm>
            <a:prstGeom prst="rect">
              <a:avLst/>
            </a:prstGeom>
          </p:spPr>
        </p:pic>
        <p:grpSp>
          <p:nvGrpSpPr>
            <p:cNvPr id="34" name="Group 34"/>
            <p:cNvGrpSpPr/>
            <p:nvPr/>
          </p:nvGrpSpPr>
          <p:grpSpPr>
            <a:xfrm>
              <a:off x="167385" y="635724"/>
              <a:ext cx="1418848" cy="687028"/>
              <a:chOff x="0" y="0"/>
              <a:chExt cx="1363856" cy="6604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1363856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1363856" h="660400">
                    <a:moveTo>
                      <a:pt x="1239396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39396" y="0"/>
                    </a:lnTo>
                    <a:cubicBezTo>
                      <a:pt x="1307976" y="0"/>
                      <a:pt x="1363856" y="55880"/>
                      <a:pt x="1363856" y="124460"/>
                    </a:cubicBezTo>
                    <a:lnTo>
                      <a:pt x="1363856" y="535940"/>
                    </a:lnTo>
                    <a:cubicBezTo>
                      <a:pt x="1363856" y="604520"/>
                      <a:pt x="1307976" y="660400"/>
                      <a:pt x="1239396" y="6604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6" name="Group 36"/>
            <p:cNvGrpSpPr/>
            <p:nvPr/>
          </p:nvGrpSpPr>
          <p:grpSpPr>
            <a:xfrm>
              <a:off x="270502" y="674626"/>
              <a:ext cx="296593" cy="609225"/>
              <a:chOff x="0" y="0"/>
              <a:chExt cx="694314" cy="1426174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94314" cy="1426175"/>
              </a:xfrm>
              <a:custGeom>
                <a:avLst/>
                <a:gdLst/>
                <a:ahLst/>
                <a:cxnLst/>
                <a:rect l="l" t="t" r="r" b="b"/>
                <a:pathLst>
                  <a:path w="694314" h="1426175">
                    <a:moveTo>
                      <a:pt x="569854" y="1426174"/>
                    </a:moveTo>
                    <a:lnTo>
                      <a:pt x="124460" y="1426174"/>
                    </a:lnTo>
                    <a:cubicBezTo>
                      <a:pt x="55880" y="1426174"/>
                      <a:pt x="0" y="1370294"/>
                      <a:pt x="0" y="130171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9854" y="0"/>
                    </a:lnTo>
                    <a:cubicBezTo>
                      <a:pt x="638434" y="0"/>
                      <a:pt x="694314" y="55880"/>
                      <a:pt x="694314" y="124460"/>
                    </a:cubicBezTo>
                    <a:lnTo>
                      <a:pt x="694314" y="1301715"/>
                    </a:lnTo>
                    <a:cubicBezTo>
                      <a:pt x="694314" y="1370295"/>
                      <a:pt x="638434" y="1426175"/>
                      <a:pt x="569854" y="1426175"/>
                    </a:cubicBezTo>
                    <a:close/>
                  </a:path>
                </a:pathLst>
              </a:custGeom>
              <a:solidFill>
                <a:srgbClr val="EA4524"/>
              </a:solidFill>
            </p:spPr>
          </p:sp>
        </p:grpSp>
      </p:grpSp>
      <p:grpSp>
        <p:nvGrpSpPr>
          <p:cNvPr id="38" name="Group 38"/>
          <p:cNvGrpSpPr/>
          <p:nvPr/>
        </p:nvGrpSpPr>
        <p:grpSpPr>
          <a:xfrm>
            <a:off x="9758664" y="4336502"/>
            <a:ext cx="1460420" cy="1118777"/>
            <a:chOff x="0" y="0"/>
            <a:chExt cx="1947227" cy="1491703"/>
          </a:xfrm>
        </p:grpSpPr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240283" y="0"/>
              <a:ext cx="1706944" cy="819333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 rot="-10800000">
              <a:off x="0" y="672369"/>
              <a:ext cx="1706944" cy="819333"/>
            </a:xfrm>
            <a:prstGeom prst="rect">
              <a:avLst/>
            </a:prstGeom>
          </p:spPr>
        </p:pic>
      </p:grpSp>
      <p:grpSp>
        <p:nvGrpSpPr>
          <p:cNvPr id="41" name="Group 41"/>
          <p:cNvGrpSpPr/>
          <p:nvPr/>
        </p:nvGrpSpPr>
        <p:grpSpPr>
          <a:xfrm rot="-5400000">
            <a:off x="5950492" y="7640561"/>
            <a:ext cx="1460420" cy="1118777"/>
            <a:chOff x="0" y="0"/>
            <a:chExt cx="1947227" cy="1491703"/>
          </a:xfrm>
        </p:grpSpPr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240283" y="0"/>
              <a:ext cx="1706944" cy="819333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 rot="-10800000">
              <a:off x="0" y="672369"/>
              <a:ext cx="1706944" cy="819333"/>
            </a:xfrm>
            <a:prstGeom prst="rect">
              <a:avLst/>
            </a:prstGeom>
          </p:spPr>
        </p:pic>
      </p:grpSp>
      <p:pic>
        <p:nvPicPr>
          <p:cNvPr id="44" name="Picture 4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9758664" y="7628663"/>
            <a:ext cx="1350750" cy="1350750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3826665" y="5993975"/>
            <a:ext cx="1561227" cy="2205975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4172075" y="6652018"/>
            <a:ext cx="742306" cy="742306"/>
          </a:xfrm>
          <a:prstGeom prst="rect">
            <a:avLst/>
          </a:prstGeom>
        </p:spPr>
      </p:pic>
      <p:sp>
        <p:nvSpPr>
          <p:cNvPr id="47" name="TextBox 47"/>
          <p:cNvSpPr txBox="1"/>
          <p:nvPr/>
        </p:nvSpPr>
        <p:spPr>
          <a:xfrm>
            <a:off x="-259913" y="9942149"/>
            <a:ext cx="5284049" cy="26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000" spc="-100">
                <a:solidFill>
                  <a:srgbClr val="000000"/>
                </a:solidFill>
                <a:latin typeface="League Spartan"/>
              </a:rPr>
              <a:t>Cambridge United Community Trust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2164401" y="9942149"/>
            <a:ext cx="6042054" cy="26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000" spc="-100">
                <a:solidFill>
                  <a:srgbClr val="000000"/>
                </a:solidFill>
                <a:latin typeface="League Spartan"/>
              </a:rPr>
              <a:t>Recognising the signs of mental health concerns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105078" y="8005144"/>
            <a:ext cx="3046077" cy="26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000" spc="-100">
                <a:solidFill>
                  <a:srgbClr val="000000"/>
                </a:solidFill>
                <a:latin typeface="League Spartan"/>
              </a:rPr>
              <a:t>Tearfulness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5100513" y="5956031"/>
            <a:ext cx="3046077" cy="26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000" spc="-100">
                <a:solidFill>
                  <a:srgbClr val="000000"/>
                </a:solidFill>
                <a:latin typeface="League Spartan"/>
              </a:rPr>
              <a:t>Decreased energy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926923" y="5956031"/>
            <a:ext cx="3352501" cy="26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000" spc="-100">
                <a:solidFill>
                  <a:srgbClr val="000000"/>
                </a:solidFill>
                <a:latin typeface="League Spartan"/>
              </a:rPr>
              <a:t>Difficulty making decisions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5157663" y="9372600"/>
            <a:ext cx="3046077" cy="26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000" spc="-100">
                <a:solidFill>
                  <a:srgbClr val="000000"/>
                </a:solidFill>
                <a:latin typeface="League Spartan"/>
              </a:rPr>
              <a:t>Changes of mood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9080136" y="9372600"/>
            <a:ext cx="3046077" cy="26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000" spc="-100">
                <a:solidFill>
                  <a:srgbClr val="000000"/>
                </a:solidFill>
                <a:latin typeface="League Spartan"/>
              </a:rPr>
              <a:t>Irregular sleep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2866977" y="7763560"/>
            <a:ext cx="3352501" cy="26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000" spc="-100">
                <a:solidFill>
                  <a:srgbClr val="000000"/>
                </a:solidFill>
                <a:latin typeface="League Spartan"/>
              </a:rPr>
              <a:t>Isolated &amp; Withdrawn</a:t>
            </a:r>
          </a:p>
        </p:txBody>
      </p:sp>
    </p:spTree>
    <p:extLst>
      <p:ext uri="{BB962C8B-B14F-4D97-AF65-F5344CB8AC3E}">
        <p14:creationId xmlns:p14="http://schemas.microsoft.com/office/powerpoint/2010/main" val="3609509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4463</TotalTime>
  <Words>689</Words>
  <Application>Microsoft Office PowerPoint</Application>
  <PresentationFormat>Custom</PresentationFormat>
  <Paragraphs>140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Century Gothic</vt:lpstr>
      <vt:lpstr>Arial</vt:lpstr>
      <vt:lpstr>League Spartan</vt:lpstr>
      <vt:lpstr>Avenir Next Regular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Looking after you mental health during COVID-19</dc:title>
  <dc:creator>Louise Chilvers</dc:creator>
  <cp:lastModifiedBy>Louise Chilvers</cp:lastModifiedBy>
  <cp:revision>19</cp:revision>
  <dcterms:created xsi:type="dcterms:W3CDTF">2006-08-16T00:00:00Z</dcterms:created>
  <dcterms:modified xsi:type="dcterms:W3CDTF">2020-09-07T10:16:14Z</dcterms:modified>
  <dc:identifier>DAD61egMEBQ</dc:identifier>
</cp:coreProperties>
</file>