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687" r:id="rId5"/>
  </p:sldMasterIdLst>
  <p:notesMasterIdLst>
    <p:notesMasterId r:id="rId15"/>
  </p:notesMasterIdLst>
  <p:handoutMasterIdLst>
    <p:handoutMasterId r:id="rId16"/>
  </p:handoutMasterIdLst>
  <p:sldIdLst>
    <p:sldId id="347" r:id="rId6"/>
    <p:sldId id="381" r:id="rId7"/>
    <p:sldId id="350" r:id="rId8"/>
    <p:sldId id="382" r:id="rId9"/>
    <p:sldId id="383" r:id="rId10"/>
    <p:sldId id="384" r:id="rId11"/>
    <p:sldId id="385" r:id="rId12"/>
    <p:sldId id="371" r:id="rId13"/>
    <p:sldId id="322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030A0"/>
    <a:srgbClr val="FF6699"/>
    <a:srgbClr val="953735"/>
    <a:srgbClr val="636466"/>
    <a:srgbClr val="121315"/>
    <a:srgbClr val="E082C1"/>
    <a:srgbClr val="161512"/>
    <a:srgbClr val="1E1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3"/>
    <p:restoredTop sz="88655" autoAdjust="0"/>
  </p:normalViewPr>
  <p:slideViewPr>
    <p:cSldViewPr snapToGrid="0" snapToObjects="1">
      <p:cViewPr varScale="1">
        <p:scale>
          <a:sx n="79" d="100"/>
          <a:sy n="79" d="100"/>
        </p:scale>
        <p:origin x="948" y="96"/>
      </p:cViewPr>
      <p:guideLst>
        <p:guide orient="horz" pos="333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5A516F-5F98-440E-ADA4-7C402455F866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820004-E1FD-42F5-B75E-86D62983C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87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168E2D-FA99-254C-9338-666B332C9D0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86A60F-EA47-5541-8865-EBC5921E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A60F-EA47-5541-8865-EBC5921EC9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show of hands see who</a:t>
            </a:r>
            <a:r>
              <a:rPr lang="en-GB" baseline="0" dirty="0"/>
              <a:t> in the class had breakfast this morning? </a:t>
            </a:r>
          </a:p>
          <a:p>
            <a:r>
              <a:rPr lang="en-GB" baseline="0" dirty="0"/>
              <a:t>Explore this further- ask the students to stand one side of the room if they have breakfast everyday, stand to the other side if they don’t. </a:t>
            </a:r>
          </a:p>
          <a:p>
            <a:r>
              <a:rPr lang="en-GB" baseline="0" dirty="0"/>
              <a:t>Then ask them to separate to male and female on the sides of the room to make it easier to see the difference in numbers between genders. </a:t>
            </a:r>
          </a:p>
          <a:p>
            <a:endParaRPr lang="en-GB" baseline="0" dirty="0"/>
          </a:p>
          <a:p>
            <a:r>
              <a:rPr lang="en-GB" baseline="0" dirty="0"/>
              <a:t>Statistically 1 in 7 teens rely on sugary snacks, 1 in 20 rely on an energy drink, 1 in 3 have a cooked breakfast, and 4 in 10 skip breakfast completely for fear of weight gain.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A60F-EA47-5541-8865-EBC5921EC9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2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student responses</a:t>
            </a:r>
            <a:r>
              <a:rPr lang="en-GB" baseline="0" dirty="0"/>
              <a:t> on white board/ flipchart.</a:t>
            </a:r>
          </a:p>
          <a:p>
            <a:endParaRPr lang="en-GB" baseline="0" dirty="0"/>
          </a:p>
          <a:p>
            <a:r>
              <a:rPr lang="en-GB" baseline="0" dirty="0"/>
              <a:t>Ask the student in pairs to come up with suggestions on how people could overcome their barriers and still eat breakfast. Record these responses too.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A60F-EA47-5541-8865-EBC5921EC9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4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Distribute the handouts for the students to write their breakfast foods 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How could these breakfast choices be made healthier?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Ask for few volunteers to read out some examples of the breakfast foods they have had during the week – decide as a group how healthy these choices are , could they be improved?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A60F-EA47-5541-8865-EBC5921EC9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1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See resources for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A60F-EA47-5541-8865-EBC5921EC9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9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Reference the next slide for the Eatwell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A60F-EA47-5541-8865-EBC5921EC9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Try to include foods</a:t>
            </a:r>
            <a:r>
              <a:rPr lang="en-GB" baseline="0" dirty="0"/>
              <a:t> from multiple sections of the plate for better vitamin and mineral balance.</a:t>
            </a:r>
          </a:p>
          <a:p>
            <a:r>
              <a:rPr lang="en-GB" baseline="0" dirty="0" err="1"/>
              <a:t>ie</a:t>
            </a:r>
            <a:r>
              <a:rPr lang="en-GB" baseline="0" dirty="0"/>
              <a:t>: beans on toast with fruit and yogurt.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A60F-EA47-5541-8865-EBC5921EC9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1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object 32">
            <a:extLst>
              <a:ext uri="{FF2B5EF4-FFF2-40B4-BE49-F238E27FC236}">
                <a16:creationId xmlns:a16="http://schemas.microsoft.com/office/drawing/2014/main" id="{8288B75F-B1CA-4389-AB47-5FCE4BE2A337}"/>
              </a:ext>
            </a:extLst>
          </p:cNvPr>
          <p:cNvSpPr/>
          <p:nvPr userDrawn="1"/>
        </p:nvSpPr>
        <p:spPr>
          <a:xfrm>
            <a:off x="0" y="0"/>
            <a:ext cx="723265" cy="6858001"/>
          </a:xfrm>
          <a:custGeom>
            <a:avLst/>
            <a:gdLst/>
            <a:ahLst/>
            <a:cxnLst/>
            <a:rect l="l" t="t" r="r" b="b"/>
            <a:pathLst>
              <a:path w="723265" h="7560309">
                <a:moveTo>
                  <a:pt x="0" y="7559992"/>
                </a:moveTo>
                <a:lnTo>
                  <a:pt x="722655" y="7559992"/>
                </a:lnTo>
                <a:lnTo>
                  <a:pt x="722655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10A307-B0C9-43A5-9ACE-BEE8145377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2033" y="68933"/>
            <a:ext cx="1247775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30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4DC533-C197-490C-A708-FACF63E88A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26" y="6206328"/>
            <a:ext cx="2228850" cy="594360"/>
          </a:xfrm>
          <a:prstGeom prst="rect">
            <a:avLst/>
          </a:prstGeom>
        </p:spPr>
      </p:pic>
      <p:sp>
        <p:nvSpPr>
          <p:cNvPr id="3" name="object 32">
            <a:extLst>
              <a:ext uri="{FF2B5EF4-FFF2-40B4-BE49-F238E27FC236}">
                <a16:creationId xmlns:a16="http://schemas.microsoft.com/office/drawing/2014/main" id="{95FCB24D-B676-4275-968B-D809FE63E966}"/>
              </a:ext>
            </a:extLst>
          </p:cNvPr>
          <p:cNvSpPr/>
          <p:nvPr userDrawn="1"/>
        </p:nvSpPr>
        <p:spPr>
          <a:xfrm>
            <a:off x="0" y="0"/>
            <a:ext cx="723265" cy="6858001"/>
          </a:xfrm>
          <a:custGeom>
            <a:avLst/>
            <a:gdLst/>
            <a:ahLst/>
            <a:cxnLst/>
            <a:rect l="l" t="t" r="r" b="b"/>
            <a:pathLst>
              <a:path w="723265" h="7560309">
                <a:moveTo>
                  <a:pt x="0" y="7559992"/>
                </a:moveTo>
                <a:lnTo>
                  <a:pt x="722655" y="7559992"/>
                </a:lnTo>
                <a:lnTo>
                  <a:pt x="722655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443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A60C3-B4C3-4A18-B947-C3B65193FC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26" y="6206328"/>
            <a:ext cx="2228850" cy="594360"/>
          </a:xfrm>
          <a:prstGeom prst="rect">
            <a:avLst/>
          </a:prstGeom>
        </p:spPr>
      </p:pic>
      <p:sp>
        <p:nvSpPr>
          <p:cNvPr id="5" name="object 32">
            <a:extLst>
              <a:ext uri="{FF2B5EF4-FFF2-40B4-BE49-F238E27FC236}">
                <a16:creationId xmlns:a16="http://schemas.microsoft.com/office/drawing/2014/main" id="{03466944-53B6-4E70-A35A-FD8DED8C5DAD}"/>
              </a:ext>
            </a:extLst>
          </p:cNvPr>
          <p:cNvSpPr/>
          <p:nvPr userDrawn="1"/>
        </p:nvSpPr>
        <p:spPr>
          <a:xfrm>
            <a:off x="0" y="0"/>
            <a:ext cx="723265" cy="6858001"/>
          </a:xfrm>
          <a:custGeom>
            <a:avLst/>
            <a:gdLst/>
            <a:ahLst/>
            <a:cxnLst/>
            <a:rect l="l" t="t" r="r" b="b"/>
            <a:pathLst>
              <a:path w="723265" h="7560309">
                <a:moveTo>
                  <a:pt x="0" y="7559992"/>
                </a:moveTo>
                <a:lnTo>
                  <a:pt x="722655" y="7559992"/>
                </a:lnTo>
                <a:lnTo>
                  <a:pt x="722655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618B67-B2E5-4B2B-9C73-551EF0186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2033" y="68933"/>
            <a:ext cx="1247775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443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71F97-32E2-4F39-8828-34E24B5FF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26" y="6206328"/>
            <a:ext cx="2228850" cy="594360"/>
          </a:xfrm>
          <a:prstGeom prst="rect">
            <a:avLst/>
          </a:prstGeom>
        </p:spPr>
      </p:pic>
      <p:sp>
        <p:nvSpPr>
          <p:cNvPr id="6" name="object 32">
            <a:extLst>
              <a:ext uri="{FF2B5EF4-FFF2-40B4-BE49-F238E27FC236}">
                <a16:creationId xmlns:a16="http://schemas.microsoft.com/office/drawing/2014/main" id="{640D055C-AA2F-4342-86B2-4E76A608C8D1}"/>
              </a:ext>
            </a:extLst>
          </p:cNvPr>
          <p:cNvSpPr/>
          <p:nvPr userDrawn="1"/>
        </p:nvSpPr>
        <p:spPr>
          <a:xfrm>
            <a:off x="0" y="0"/>
            <a:ext cx="723265" cy="6858001"/>
          </a:xfrm>
          <a:custGeom>
            <a:avLst/>
            <a:gdLst/>
            <a:ahLst/>
            <a:cxnLst/>
            <a:rect l="l" t="t" r="r" b="b"/>
            <a:pathLst>
              <a:path w="723265" h="7560309">
                <a:moveTo>
                  <a:pt x="0" y="7559992"/>
                </a:moveTo>
                <a:lnTo>
                  <a:pt x="722655" y="7559992"/>
                </a:lnTo>
                <a:lnTo>
                  <a:pt x="722655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010EE3-0625-48B2-BCB8-A2348D7705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2033" y="68933"/>
            <a:ext cx="1247775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443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18120-EA1E-4233-A7D1-C23E7FDD18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26" y="6206328"/>
            <a:ext cx="2228850" cy="594360"/>
          </a:xfrm>
          <a:prstGeom prst="rect">
            <a:avLst/>
          </a:prstGeom>
        </p:spPr>
      </p:pic>
      <p:sp>
        <p:nvSpPr>
          <p:cNvPr id="4" name="object 32">
            <a:extLst>
              <a:ext uri="{FF2B5EF4-FFF2-40B4-BE49-F238E27FC236}">
                <a16:creationId xmlns:a16="http://schemas.microsoft.com/office/drawing/2014/main" id="{9B85C1BE-9176-457A-8D6B-B065CF84C193}"/>
              </a:ext>
            </a:extLst>
          </p:cNvPr>
          <p:cNvSpPr/>
          <p:nvPr userDrawn="1"/>
        </p:nvSpPr>
        <p:spPr>
          <a:xfrm>
            <a:off x="0" y="0"/>
            <a:ext cx="723265" cy="6858001"/>
          </a:xfrm>
          <a:custGeom>
            <a:avLst/>
            <a:gdLst/>
            <a:ahLst/>
            <a:cxnLst/>
            <a:rect l="l" t="t" r="r" b="b"/>
            <a:pathLst>
              <a:path w="723265" h="7560309">
                <a:moveTo>
                  <a:pt x="0" y="7559992"/>
                </a:moveTo>
                <a:lnTo>
                  <a:pt x="722655" y="7559992"/>
                </a:lnTo>
                <a:lnTo>
                  <a:pt x="722655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CC8316-A7A2-499C-B4B5-2370CE5D0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2033" y="68933"/>
            <a:ext cx="1247775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64151E-90B6-4F01-A0D3-64EC363918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446" y="79854"/>
            <a:ext cx="1138356" cy="770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DD5CB2-527A-44C0-823D-35DC32259F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855" y="6232662"/>
            <a:ext cx="2021203" cy="53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60286" y="270160"/>
            <a:ext cx="3471426" cy="251159"/>
          </a:xfrm>
        </p:spPr>
        <p:txBody>
          <a:bodyPr lIns="0" tIns="0" rIns="0" bIns="0"/>
          <a:lstStyle>
            <a:lvl1pPr>
              <a:defRPr sz="1632" b="1" i="0">
                <a:solidFill>
                  <a:srgbClr val="636466"/>
                </a:solidFill>
                <a:latin typeface="VAGRounded"/>
                <a:cs typeface="VAGRound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object 32">
            <a:extLst>
              <a:ext uri="{FF2B5EF4-FFF2-40B4-BE49-F238E27FC236}">
                <a16:creationId xmlns:a16="http://schemas.microsoft.com/office/drawing/2014/main" id="{AEBBD1CE-3D20-44FD-9B9C-E03F3FC6E4E7}"/>
              </a:ext>
            </a:extLst>
          </p:cNvPr>
          <p:cNvSpPr/>
          <p:nvPr userDrawn="1"/>
        </p:nvSpPr>
        <p:spPr>
          <a:xfrm>
            <a:off x="1" y="0"/>
            <a:ext cx="655883" cy="6855696"/>
          </a:xfrm>
          <a:custGeom>
            <a:avLst/>
            <a:gdLst/>
            <a:ahLst/>
            <a:cxnLst/>
            <a:rect l="l" t="t" r="r" b="b"/>
            <a:pathLst>
              <a:path w="723265" h="7560309">
                <a:moveTo>
                  <a:pt x="0" y="7559992"/>
                </a:moveTo>
                <a:lnTo>
                  <a:pt x="722655" y="7559992"/>
                </a:lnTo>
                <a:lnTo>
                  <a:pt x="722655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 sz="1632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F2324F-2290-48AD-92C6-1D53CCCB9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446" y="79854"/>
            <a:ext cx="1138356" cy="7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3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60286" y="270160"/>
            <a:ext cx="3471426" cy="251159"/>
          </a:xfrm>
        </p:spPr>
        <p:txBody>
          <a:bodyPr lIns="0" tIns="0" rIns="0" bIns="0"/>
          <a:lstStyle>
            <a:lvl1pPr>
              <a:defRPr sz="1632" b="1" i="0">
                <a:solidFill>
                  <a:srgbClr val="636466"/>
                </a:solidFill>
                <a:latin typeface="VAGRounded"/>
                <a:cs typeface="VAGRound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35E6A-8D6A-40E0-BE24-80308D279B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446" y="79854"/>
            <a:ext cx="1138356" cy="7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0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60286" y="270160"/>
            <a:ext cx="3471426" cy="251159"/>
          </a:xfrm>
        </p:spPr>
        <p:txBody>
          <a:bodyPr lIns="0" tIns="0" rIns="0" bIns="0"/>
          <a:lstStyle>
            <a:lvl1pPr>
              <a:defRPr sz="1632" b="1" i="0">
                <a:solidFill>
                  <a:srgbClr val="636466"/>
                </a:solidFill>
                <a:latin typeface="VAGRounded"/>
                <a:cs typeface="VAGRounded"/>
              </a:defRPr>
            </a:lvl1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CBBBC-8258-48F7-919A-297ECD4AEE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446" y="79854"/>
            <a:ext cx="1138356" cy="7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3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rgbClr val="FF0000"/>
          </a:solidFill>
          <a:latin typeface="Dezen Solid _Bold" charset="0"/>
          <a:ea typeface="Dezen Solid _Bold" charset="0"/>
          <a:cs typeface="Dezen Solid _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Circular Std Book" charset="0"/>
          <a:ea typeface="Circular Std Book" charset="0"/>
          <a:cs typeface="Circular Std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Circular Std Book" charset="0"/>
          <a:ea typeface="Circular Std Book" charset="0"/>
          <a:cs typeface="Circular Std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Circular Std Book" charset="0"/>
          <a:ea typeface="Circular Std Book" charset="0"/>
          <a:cs typeface="Circular Std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ircular Std Book" charset="0"/>
          <a:ea typeface="Circular Std Book" charset="0"/>
          <a:cs typeface="Circular Std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ircular Std Book" charset="0"/>
          <a:ea typeface="Circular Std Book" charset="0"/>
          <a:cs typeface="Circular Std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60286" y="270160"/>
            <a:ext cx="347142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636466"/>
                </a:solidFill>
                <a:latin typeface="VAGRounded"/>
                <a:cs typeface="VAGRound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1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0" name="object 32">
            <a:extLst>
              <a:ext uri="{FF2B5EF4-FFF2-40B4-BE49-F238E27FC236}">
                <a16:creationId xmlns:a16="http://schemas.microsoft.com/office/drawing/2014/main" id="{F036A3C5-5F5D-4C36-A1F9-344975B223A0}"/>
              </a:ext>
            </a:extLst>
          </p:cNvPr>
          <p:cNvSpPr/>
          <p:nvPr userDrawn="1"/>
        </p:nvSpPr>
        <p:spPr>
          <a:xfrm>
            <a:off x="1" y="0"/>
            <a:ext cx="655883" cy="6855696"/>
          </a:xfrm>
          <a:custGeom>
            <a:avLst/>
            <a:gdLst/>
            <a:ahLst/>
            <a:cxnLst/>
            <a:rect l="l" t="t" r="r" b="b"/>
            <a:pathLst>
              <a:path w="723265" h="7560309">
                <a:moveTo>
                  <a:pt x="0" y="7559992"/>
                </a:moveTo>
                <a:lnTo>
                  <a:pt x="722655" y="7559992"/>
                </a:lnTo>
                <a:lnTo>
                  <a:pt x="722655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 sz="1632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41856B3-110E-4E41-8220-FADBC6E273A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855" y="6232662"/>
            <a:ext cx="2021203" cy="53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75" y="5913967"/>
            <a:ext cx="1578549" cy="1115483"/>
          </a:xfrm>
          <a:prstGeom prst="rect">
            <a:avLst/>
          </a:prstGeom>
        </p:spPr>
      </p:pic>
      <p:sp>
        <p:nvSpPr>
          <p:cNvPr id="7" name="object 34">
            <a:extLst>
              <a:ext uri="{FF2B5EF4-FFF2-40B4-BE49-F238E27FC236}">
                <a16:creationId xmlns:a16="http://schemas.microsoft.com/office/drawing/2014/main" id="{8063A0BC-EC9E-4E09-BF9A-58D8FB462F6C}"/>
              </a:ext>
            </a:extLst>
          </p:cNvPr>
          <p:cNvSpPr txBox="1">
            <a:spLocks/>
          </p:cNvSpPr>
          <p:nvPr/>
        </p:nvSpPr>
        <p:spPr>
          <a:xfrm>
            <a:off x="3136550" y="4411720"/>
            <a:ext cx="538491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FF0000"/>
                </a:solidFill>
                <a:latin typeface="Dezen Solid _Bold" charset="0"/>
                <a:ea typeface="Dezen Solid _Bold" charset="0"/>
                <a:cs typeface="Dezen Solid _Bold" charset="0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400" b="0" spc="5" dirty="0">
                <a:solidFill>
                  <a:srgbClr val="7359A6"/>
                </a:solidFill>
                <a:latin typeface="VAGRounded-Light"/>
                <a:cs typeface="VAGRounded-Light"/>
              </a:rPr>
              <a:t>Cambridgeshire and Peterborough </a:t>
            </a:r>
            <a:br>
              <a:rPr lang="en-GB" sz="2400" b="0" spc="5" dirty="0">
                <a:solidFill>
                  <a:srgbClr val="7359A6"/>
                </a:solidFill>
                <a:latin typeface="VAGRounded-Light"/>
                <a:cs typeface="VAGRounded-Light"/>
              </a:rPr>
            </a:br>
            <a:r>
              <a:rPr lang="en-GB" sz="2400" b="0" spc="5" dirty="0">
                <a:solidFill>
                  <a:srgbClr val="7359A6"/>
                </a:solidFill>
                <a:latin typeface="VAGRounded-Light"/>
                <a:cs typeface="VAGRounded-Light"/>
              </a:rPr>
              <a:t>Healthy Lifestyle services.</a:t>
            </a:r>
            <a:br>
              <a:rPr lang="en-GB" sz="2400" b="0" spc="5" dirty="0">
                <a:solidFill>
                  <a:srgbClr val="7359A6"/>
                </a:solidFill>
                <a:latin typeface="VAGRounded-Light"/>
                <a:cs typeface="VAGRounded-Light"/>
              </a:rPr>
            </a:br>
            <a:endParaRPr lang="en-GB" dirty="0">
              <a:solidFill>
                <a:srgbClr val="7359A6"/>
              </a:solidFill>
              <a:latin typeface="Century Gothic" panose="020B0502020202020204" pitchFamily="34" charset="0"/>
              <a:cs typeface="VAGRounded-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CD2BB5-9D36-4AAB-8484-DF5C0E0FBD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5" y="386449"/>
            <a:ext cx="5943600" cy="40252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D73BCD-6B2D-44FD-BB9C-32F3667BA1C9}"/>
              </a:ext>
            </a:extLst>
          </p:cNvPr>
          <p:cNvSpPr txBox="1"/>
          <p:nvPr/>
        </p:nvSpPr>
        <p:spPr>
          <a:xfrm>
            <a:off x="3129005" y="5432471"/>
            <a:ext cx="540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1F497D"/>
                </a:solidFill>
                <a:latin typeface="VAGRounded"/>
              </a:rPr>
              <a:t>Healthy Breakfast KS3/4</a:t>
            </a:r>
            <a:endParaRPr lang="en-GB" sz="4000" b="1" dirty="0">
              <a:solidFill>
                <a:srgbClr val="1F497D"/>
              </a:solidFill>
              <a:latin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val="1285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56085-C35A-405B-9E73-81B4CC10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1" y="403786"/>
            <a:ext cx="10515600" cy="744347"/>
          </a:xfrm>
        </p:spPr>
        <p:txBody>
          <a:bodyPr/>
          <a:lstStyle/>
          <a:p>
            <a:r>
              <a:rPr lang="en-GB" sz="4000" dirty="0">
                <a:solidFill>
                  <a:srgbClr val="636466"/>
                </a:solidFill>
                <a:latin typeface="VAGRounded"/>
              </a:rPr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830E-901F-4112-A4AE-83981559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87708"/>
            <a:ext cx="10708105" cy="338838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F497D"/>
                </a:solidFill>
                <a:latin typeface="VAGRounded"/>
              </a:rPr>
              <a:t>To recognise the importance and role of having breakfast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>
              <a:solidFill>
                <a:srgbClr val="1F497D"/>
              </a:solidFill>
              <a:latin typeface="VAGRounded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F497D"/>
                </a:solidFill>
                <a:latin typeface="VAGRounded"/>
              </a:rPr>
              <a:t>To be aware of healthier breakfast options available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>
              <a:solidFill>
                <a:srgbClr val="1F497D"/>
              </a:solidFill>
              <a:latin typeface="VAGRounded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F497D"/>
                </a:solidFill>
                <a:latin typeface="VAGRounded"/>
              </a:rPr>
              <a:t>To plan a week of healthier breakfast options</a:t>
            </a:r>
          </a:p>
        </p:txBody>
      </p:sp>
    </p:spTree>
    <p:extLst>
      <p:ext uri="{BB962C8B-B14F-4D97-AF65-F5344CB8AC3E}">
        <p14:creationId xmlns:p14="http://schemas.microsoft.com/office/powerpoint/2010/main" val="202263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3484"/>
            <a:ext cx="10515600" cy="744347"/>
          </a:xfrm>
        </p:spPr>
        <p:txBody>
          <a:bodyPr/>
          <a:lstStyle/>
          <a:p>
            <a:pPr algn="ctr"/>
            <a:r>
              <a:rPr lang="en-GB" sz="6000" dirty="0">
                <a:solidFill>
                  <a:srgbClr val="636466"/>
                </a:solidFill>
                <a:latin typeface="VAGRounded"/>
              </a:rPr>
              <a:t>Breakfast</a:t>
            </a:r>
            <a:endParaRPr lang="en-GB" sz="6000" u="sng" dirty="0">
              <a:solidFill>
                <a:srgbClr val="636466"/>
              </a:solidFill>
              <a:latin typeface="VAGRound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21506"/>
            <a:ext cx="10515600" cy="1393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>
                <a:solidFill>
                  <a:srgbClr val="1F497D"/>
                </a:solidFill>
                <a:latin typeface="VAGRounded"/>
              </a:rPr>
              <a:t>Who had breakfast this morning?</a:t>
            </a:r>
          </a:p>
        </p:txBody>
      </p:sp>
    </p:spTree>
    <p:extLst>
      <p:ext uri="{BB962C8B-B14F-4D97-AF65-F5344CB8AC3E}">
        <p14:creationId xmlns:p14="http://schemas.microsoft.com/office/powerpoint/2010/main" val="25298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3484"/>
            <a:ext cx="10515600" cy="744347"/>
          </a:xfrm>
        </p:spPr>
        <p:txBody>
          <a:bodyPr/>
          <a:lstStyle/>
          <a:p>
            <a:pPr algn="ctr"/>
            <a:r>
              <a:rPr lang="en-GB" sz="6000" dirty="0">
                <a:solidFill>
                  <a:srgbClr val="636466"/>
                </a:solidFill>
                <a:latin typeface="VAGRounded"/>
              </a:rPr>
              <a:t>Barriers To Breakfast?</a:t>
            </a:r>
            <a:endParaRPr lang="en-GB" sz="6000" u="sng" dirty="0">
              <a:solidFill>
                <a:srgbClr val="636466"/>
              </a:solidFill>
              <a:latin typeface="VAGRound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460" y="3433638"/>
            <a:ext cx="9403080" cy="1393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rgbClr val="1F497D"/>
                </a:solidFill>
                <a:latin typeface="VAGRounded"/>
              </a:rPr>
              <a:t>Why do some people choose not to have breakfast?</a:t>
            </a:r>
          </a:p>
        </p:txBody>
      </p:sp>
    </p:spTree>
    <p:extLst>
      <p:ext uri="{BB962C8B-B14F-4D97-AF65-F5344CB8AC3E}">
        <p14:creationId xmlns:p14="http://schemas.microsoft.com/office/powerpoint/2010/main" val="36954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3484"/>
            <a:ext cx="10515600" cy="744347"/>
          </a:xfrm>
        </p:spPr>
        <p:txBody>
          <a:bodyPr/>
          <a:lstStyle/>
          <a:p>
            <a:pPr algn="ctr"/>
            <a:r>
              <a:rPr lang="en-GB" sz="6000" dirty="0">
                <a:solidFill>
                  <a:srgbClr val="636466"/>
                </a:solidFill>
                <a:latin typeface="VAGRounded"/>
              </a:rPr>
              <a:t>Breakfast Foods</a:t>
            </a:r>
            <a:endParaRPr lang="en-GB" sz="6000" u="sng" dirty="0">
              <a:solidFill>
                <a:srgbClr val="636466"/>
              </a:solidFill>
              <a:latin typeface="VAGRound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460" y="3433638"/>
            <a:ext cx="9403080" cy="13930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rgbClr val="1F497D"/>
                </a:solidFill>
                <a:latin typeface="VAGRounded"/>
              </a:rPr>
              <a:t>What have you had for breakfast 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rgbClr val="1F497D"/>
                </a:solidFill>
                <a:latin typeface="VAGRounded"/>
              </a:rPr>
              <a:t>in the last week?</a:t>
            </a:r>
          </a:p>
        </p:txBody>
      </p:sp>
    </p:spTree>
    <p:extLst>
      <p:ext uri="{BB962C8B-B14F-4D97-AF65-F5344CB8AC3E}">
        <p14:creationId xmlns:p14="http://schemas.microsoft.com/office/powerpoint/2010/main" val="14358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3484"/>
            <a:ext cx="10515600" cy="744347"/>
          </a:xfrm>
        </p:spPr>
        <p:txBody>
          <a:bodyPr/>
          <a:lstStyle/>
          <a:p>
            <a:pPr algn="ctr"/>
            <a:r>
              <a:rPr lang="en-GB" sz="6000" dirty="0">
                <a:solidFill>
                  <a:srgbClr val="636466"/>
                </a:solidFill>
                <a:latin typeface="VAGRounded"/>
              </a:rPr>
              <a:t>Breakfast Options</a:t>
            </a:r>
            <a:endParaRPr lang="en-GB" sz="6000" u="sng" dirty="0">
              <a:solidFill>
                <a:srgbClr val="636466"/>
              </a:solidFill>
              <a:latin typeface="VAGRound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460" y="3433638"/>
            <a:ext cx="9403080" cy="1393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rgbClr val="1F497D"/>
                </a:solidFill>
                <a:latin typeface="VAGRounded"/>
              </a:rPr>
              <a:t>Put the breakfast foods in order from the highest to lowest nutritional value.</a:t>
            </a:r>
          </a:p>
        </p:txBody>
      </p:sp>
    </p:spTree>
    <p:extLst>
      <p:ext uri="{BB962C8B-B14F-4D97-AF65-F5344CB8AC3E}">
        <p14:creationId xmlns:p14="http://schemas.microsoft.com/office/powerpoint/2010/main" val="30368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3484"/>
            <a:ext cx="10515600" cy="744347"/>
          </a:xfrm>
        </p:spPr>
        <p:txBody>
          <a:bodyPr/>
          <a:lstStyle/>
          <a:p>
            <a:pPr algn="ctr"/>
            <a:r>
              <a:rPr lang="en-GB" sz="6000" dirty="0">
                <a:solidFill>
                  <a:srgbClr val="636466"/>
                </a:solidFill>
                <a:latin typeface="VAGRounded"/>
              </a:rPr>
              <a:t>Breakfast Plan</a:t>
            </a:r>
            <a:endParaRPr lang="en-GB" sz="6000" u="sng" dirty="0">
              <a:solidFill>
                <a:srgbClr val="636466"/>
              </a:solidFill>
              <a:latin typeface="VAGRound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330" y="3429000"/>
            <a:ext cx="9959340" cy="192893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rgbClr val="1F497D"/>
                </a:solidFill>
                <a:latin typeface="VAGRounded"/>
              </a:rPr>
              <a:t>Design a healthy breakfast menu for a local café making sure there are foods from multiple groups of the Eatwell plate included.</a:t>
            </a:r>
          </a:p>
        </p:txBody>
      </p:sp>
    </p:spTree>
    <p:extLst>
      <p:ext uri="{BB962C8B-B14F-4D97-AF65-F5344CB8AC3E}">
        <p14:creationId xmlns:p14="http://schemas.microsoft.com/office/powerpoint/2010/main" val="30112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0BEC300-720F-4E48-B9AB-5899F06B5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1" y="99000"/>
            <a:ext cx="8322847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0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D1DF03-2F0C-4D14-AF3F-C302CE596704}"/>
              </a:ext>
            </a:extLst>
          </p:cNvPr>
          <p:cNvSpPr txBox="1">
            <a:spLocks/>
          </p:cNvSpPr>
          <p:nvPr/>
        </p:nvSpPr>
        <p:spPr>
          <a:xfrm>
            <a:off x="2571990" y="457776"/>
            <a:ext cx="704802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636466"/>
                </a:solidFill>
                <a:latin typeface="VAGRounded"/>
                <a:ea typeface="+mj-ea"/>
                <a:cs typeface="VAGRounded"/>
              </a:defRPr>
            </a:lvl1pPr>
          </a:lstStyle>
          <a:p>
            <a:pPr algn="ctr" defTabSz="829178"/>
            <a:r>
              <a:rPr lang="en-GB" sz="4400" kern="0" dirty="0"/>
              <a:t>Recap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F74616-6EF4-4DAC-A224-346A3F3A2B85}"/>
              </a:ext>
            </a:extLst>
          </p:cNvPr>
          <p:cNvSpPr/>
          <p:nvPr/>
        </p:nvSpPr>
        <p:spPr>
          <a:xfrm>
            <a:off x="1809030" y="1824221"/>
            <a:ext cx="8573940" cy="298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GB" sz="4000" kern="0" dirty="0">
                <a:solidFill>
                  <a:srgbClr val="1F497D"/>
                </a:solidFill>
                <a:latin typeface="VAGRounded"/>
                <a:cs typeface="VAGRounded-Light"/>
              </a:rPr>
              <a:t>Will you be:</a:t>
            </a:r>
          </a:p>
          <a:p>
            <a:pPr marL="12700" algn="ctr">
              <a:spcBef>
                <a:spcPts val="100"/>
              </a:spcBef>
            </a:pPr>
            <a:r>
              <a:rPr lang="en-GB" sz="4000" kern="0" dirty="0">
                <a:solidFill>
                  <a:srgbClr val="1F497D"/>
                </a:solidFill>
                <a:latin typeface="VAGRounded"/>
                <a:cs typeface="VAGRounded-Light"/>
              </a:rPr>
              <a:t> Changing your breakfast choices?</a:t>
            </a:r>
          </a:p>
          <a:p>
            <a:pPr marL="12700" algn="ctr">
              <a:spcBef>
                <a:spcPts val="100"/>
              </a:spcBef>
            </a:pPr>
            <a:r>
              <a:rPr lang="en-GB" sz="4000" kern="0" dirty="0">
                <a:solidFill>
                  <a:srgbClr val="1F497D"/>
                </a:solidFill>
                <a:latin typeface="VAGRounded"/>
                <a:cs typeface="VAGRounded-Light"/>
              </a:rPr>
              <a:t>Starting to eat breakfast?</a:t>
            </a:r>
          </a:p>
          <a:p>
            <a:pPr marL="12700" algn="ctr">
              <a:spcBef>
                <a:spcPts val="100"/>
              </a:spcBef>
            </a:pPr>
            <a:r>
              <a:rPr lang="en-GB" sz="4000" b="1" kern="0" dirty="0">
                <a:solidFill>
                  <a:srgbClr val="1F497D"/>
                </a:solidFill>
                <a:latin typeface="VAGRounded"/>
                <a:cs typeface="VAGRounded-Light"/>
              </a:rPr>
              <a:t>Questions?</a:t>
            </a:r>
          </a:p>
          <a:p>
            <a:pPr defTabSz="829178"/>
            <a:endParaRPr lang="en-GB" sz="2539" dirty="0">
              <a:solidFill>
                <a:srgbClr val="1F497D"/>
              </a:solidFill>
              <a:latin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val="31282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Everyone Active">
      <a:dk1>
        <a:srgbClr val="DC281C"/>
      </a:dk1>
      <a:lt1>
        <a:srgbClr val="FFFFFF"/>
      </a:lt1>
      <a:dk2>
        <a:srgbClr val="333233"/>
      </a:dk2>
      <a:lt2>
        <a:srgbClr val="9E9F9F"/>
      </a:lt2>
      <a:accent1>
        <a:srgbClr val="DF7108"/>
      </a:accent1>
      <a:accent2>
        <a:srgbClr val="F8E224"/>
      </a:accent2>
      <a:accent3>
        <a:srgbClr val="3C96CA"/>
      </a:accent3>
      <a:accent4>
        <a:srgbClr val="131413"/>
      </a:accent4>
      <a:accent5>
        <a:srgbClr val="AE4FBD"/>
      </a:accent5>
      <a:accent6>
        <a:srgbClr val="FFFFFF"/>
      </a:accent6>
      <a:hlink>
        <a:srgbClr val="131413"/>
      </a:hlink>
      <a:folHlink>
        <a:srgbClr val="1314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bg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A062 Everyone Health PPT Template" id="{891656B9-4A8E-EA4A-B9DE-8ADE7AF79C9B}" vid="{19CBA16C-9CA3-E14F-AC1C-636460DAE8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445928B83D724B859E8E15B78DF8A5" ma:contentTypeVersion="11" ma:contentTypeDescription="Create a new document." ma:contentTypeScope="" ma:versionID="4e9131dd61b247d156cfff2107c5b1c6">
  <xsd:schema xmlns:xsd="http://www.w3.org/2001/XMLSchema" xmlns:xs="http://www.w3.org/2001/XMLSchema" xmlns:p="http://schemas.microsoft.com/office/2006/metadata/properties" xmlns:ns2="3cfac471-4577-4682-ace2-27119004fbfd" xmlns:ns3="fec5c98a-6fc8-4a06-b367-420d10c239c8" targetNamespace="http://schemas.microsoft.com/office/2006/metadata/properties" ma:root="true" ma:fieldsID="92b3b0f6bd96a5ba253984e88274ba70" ns2:_="" ns3:_="">
    <xsd:import namespace="3cfac471-4577-4682-ace2-27119004fbfd"/>
    <xsd:import namespace="fec5c98a-6fc8-4a06-b367-420d10c239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ac471-4577-4682-ace2-27119004fb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5c98a-6fc8-4a06-b367-420d10c239c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1B1C3B-CF53-4F24-AD7C-395C6D15A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fac471-4577-4682-ace2-27119004fbfd"/>
    <ds:schemaRef ds:uri="fec5c98a-6fc8-4a06-b367-420d10c239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C55B0B-C176-435E-A63C-263C81F662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0A862D-FF76-4FA4-9CAB-5EBC5B65E1E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EA062 Everyone Health PPT Template v2</Template>
  <TotalTime>2336</TotalTime>
  <Words>381</Words>
  <Application>Microsoft Office PowerPoint</Application>
  <PresentationFormat>Widescreen</PresentationFormat>
  <Paragraphs>46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Century Gothic</vt:lpstr>
      <vt:lpstr>Circular Std Book</vt:lpstr>
      <vt:lpstr>Dezen Solid _Bold</vt:lpstr>
      <vt:lpstr>VAGRounded</vt:lpstr>
      <vt:lpstr>VAGRounded-Light</vt:lpstr>
      <vt:lpstr>3_Office Theme</vt:lpstr>
      <vt:lpstr>Office Theme</vt:lpstr>
      <vt:lpstr>PowerPoint Presentation</vt:lpstr>
      <vt:lpstr>Learning outcomes</vt:lpstr>
      <vt:lpstr>Breakfast</vt:lpstr>
      <vt:lpstr>Barriers To Breakfast?</vt:lpstr>
      <vt:lpstr>Breakfast Foods</vt:lpstr>
      <vt:lpstr>Breakfast Options</vt:lpstr>
      <vt:lpstr>Breakfast Plan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WRITES A  BRAND HEADLINE HERE</dc:title>
  <dc:creator>Erin Flower</dc:creator>
  <cp:lastModifiedBy>Joanne Howling | Everyone Health</cp:lastModifiedBy>
  <cp:revision>182</cp:revision>
  <cp:lastPrinted>2019-11-11T14:25:17Z</cp:lastPrinted>
  <dcterms:created xsi:type="dcterms:W3CDTF">2018-04-03T13:49:34Z</dcterms:created>
  <dcterms:modified xsi:type="dcterms:W3CDTF">2020-10-28T14:54:23Z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0x01010013445928B83D724B859E8E15B78DF8A5</vt:lpwstr>
  </property>
  <property fmtid="{D5CDD505-2E9C-101B-9397-08002B2CF9AE}" pid="3" name="Order">
    <vt:r8>5082400</vt:r8>
  </property>
</Properties>
</file>