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336" r:id="rId5"/>
    <p:sldId id="257" r:id="rId6"/>
    <p:sldId id="320" r:id="rId7"/>
    <p:sldId id="302" r:id="rId8"/>
    <p:sldId id="348" r:id="rId9"/>
    <p:sldId id="359" r:id="rId10"/>
    <p:sldId id="349" r:id="rId11"/>
    <p:sldId id="305" r:id="rId12"/>
    <p:sldId id="350" r:id="rId13"/>
    <p:sldId id="306" r:id="rId14"/>
    <p:sldId id="351" r:id="rId15"/>
    <p:sldId id="352" r:id="rId16"/>
    <p:sldId id="339" r:id="rId17"/>
    <p:sldId id="340" r:id="rId18"/>
    <p:sldId id="341" r:id="rId19"/>
    <p:sldId id="353" r:id="rId20"/>
    <p:sldId id="354" r:id="rId21"/>
    <p:sldId id="355" r:id="rId22"/>
    <p:sldId id="314" r:id="rId23"/>
    <p:sldId id="347" r:id="rId24"/>
    <p:sldId id="334" r:id="rId25"/>
    <p:sldId id="31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80" userDrawn="1">
          <p15:clr>
            <a:srgbClr val="A4A3A4"/>
          </p15:clr>
        </p15:guide>
        <p15:guide id="2" pos="3840" userDrawn="1">
          <p15:clr>
            <a:srgbClr val="A4A3A4"/>
          </p15:clr>
        </p15:guide>
        <p15:guide id="3" pos="3908" userDrawn="1">
          <p15:clr>
            <a:srgbClr val="A4A3A4"/>
          </p15:clr>
        </p15:guide>
        <p15:guide id="4" orient="horz" pos="278" userDrawn="1">
          <p15:clr>
            <a:srgbClr val="A4A3A4"/>
          </p15:clr>
        </p15:guide>
        <p15:guide id="5" pos="4520" userDrawn="1">
          <p15:clr>
            <a:srgbClr val="A4A3A4"/>
          </p15:clr>
        </p15:guide>
        <p15:guide id="6" pos="211" userDrawn="1">
          <p15:clr>
            <a:srgbClr val="A4A3A4"/>
          </p15:clr>
        </p15:guide>
        <p15:guide id="7" pos="4112" userDrawn="1">
          <p15:clr>
            <a:srgbClr val="A4A3A4"/>
          </p15:clr>
        </p15:guide>
        <p15:guide id="8" orient="horz" pos="61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la Gorini" initials="MG" lastIdx="28" clrIdx="0">
    <p:extLst>
      <p:ext uri="{19B8F6BF-5375-455C-9EA6-DF929625EA0E}">
        <p15:presenceInfo xmlns:p15="http://schemas.microsoft.com/office/powerpoint/2012/main" userId="S::mila.gorini@edcoms.co.uk::ea5581c7-911a-4bef-9909-da14cd8dc7a9" providerId="AD"/>
      </p:ext>
    </p:extLst>
  </p:cmAuthor>
  <p:cmAuthor id="2" name="Florence Ackland" initials="FA" lastIdx="75" clrIdx="1">
    <p:extLst>
      <p:ext uri="{19B8F6BF-5375-455C-9EA6-DF929625EA0E}">
        <p15:presenceInfo xmlns:p15="http://schemas.microsoft.com/office/powerpoint/2012/main" userId="S-1-5-21-1598838018-3775903872-2167328690-22119" providerId="AD"/>
      </p:ext>
    </p:extLst>
  </p:cmAuthor>
  <p:cmAuthor id="3" name="William Juba" initials="WJ" lastIdx="18" clrIdx="2">
    <p:extLst>
      <p:ext uri="{19B8F6BF-5375-455C-9EA6-DF929625EA0E}">
        <p15:presenceInfo xmlns:p15="http://schemas.microsoft.com/office/powerpoint/2012/main" userId="S-1-5-21-3685816821-1215056363-1987234180-104196" providerId="AD"/>
      </p:ext>
    </p:extLst>
  </p:cmAuthor>
  <p:cmAuthor id="4" name="Toni Chase" initials="TC" lastIdx="11" clrIdx="3">
    <p:extLst>
      <p:ext uri="{19B8F6BF-5375-455C-9EA6-DF929625EA0E}">
        <p15:presenceInfo xmlns:p15="http://schemas.microsoft.com/office/powerpoint/2012/main" userId="243eee97231d2754" providerId="Windows Live"/>
      </p:ext>
    </p:extLst>
  </p:cmAuthor>
  <p:cmAuthor id="5" name="Daniel Marks" initials="DM" lastIdx="6" clrIdx="4">
    <p:extLst>
      <p:ext uri="{19B8F6BF-5375-455C-9EA6-DF929625EA0E}">
        <p15:presenceInfo xmlns:p15="http://schemas.microsoft.com/office/powerpoint/2012/main" userId="S::daniel.marks@edcoms.co.uk::71acda68-9030-4482-bfb8-07afb8ba540d" providerId="AD"/>
      </p:ext>
    </p:extLst>
  </p:cmAuthor>
  <p:cmAuthor id="6" name="Sidney Yanney" initials="SY" lastIdx="15" clrIdx="5">
    <p:extLst>
      <p:ext uri="{19B8F6BF-5375-455C-9EA6-DF929625EA0E}">
        <p15:presenceInfo xmlns:p15="http://schemas.microsoft.com/office/powerpoint/2012/main" userId="d447cc76b53634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55A5"/>
    <a:srgbClr val="FFCB31"/>
    <a:srgbClr val="FFCC31"/>
    <a:srgbClr val="E44132"/>
    <a:srgbClr val="314419"/>
    <a:srgbClr val="8BC53F"/>
    <a:srgbClr val="1E384C"/>
    <a:srgbClr val="54A4DA"/>
    <a:srgbClr val="F9EC31"/>
    <a:srgbClr val="C95A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51" autoAdjust="0"/>
    <p:restoredTop sz="86395" autoAdjust="0"/>
  </p:normalViewPr>
  <p:slideViewPr>
    <p:cSldViewPr snapToGrid="0" snapToObjects="1" showGuides="1">
      <p:cViewPr varScale="1">
        <p:scale>
          <a:sx n="110" d="100"/>
          <a:sy n="110" d="100"/>
        </p:scale>
        <p:origin x="1248" y="168"/>
      </p:cViewPr>
      <p:guideLst>
        <p:guide orient="horz" pos="1480"/>
        <p:guide pos="3840"/>
        <p:guide pos="3908"/>
        <p:guide orient="horz" pos="278"/>
        <p:guide pos="4520"/>
        <p:guide pos="211"/>
        <p:guide pos="4112"/>
        <p:guide orient="horz" pos="618"/>
      </p:guideLst>
    </p:cSldViewPr>
  </p:slideViewPr>
  <p:outlineViewPr>
    <p:cViewPr>
      <p:scale>
        <a:sx n="33" d="100"/>
        <a:sy n="33" d="100"/>
      </p:scale>
      <p:origin x="0" y="-14848"/>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04" d="100"/>
          <a:sy n="104" d="100"/>
        </p:scale>
        <p:origin x="4136"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dney Yanney" userId="d447cc76b5363470" providerId="LiveId" clId="{757863FB-1FA3-4BD1-A015-373A1AB682F1}"/>
    <pc:docChg chg="undo custSel modSld">
      <pc:chgData name="Sidney Yanney" userId="d447cc76b5363470" providerId="LiveId" clId="{757863FB-1FA3-4BD1-A015-373A1AB682F1}" dt="2020-11-02T21:15:48.409" v="602"/>
      <pc:docMkLst>
        <pc:docMk/>
      </pc:docMkLst>
      <pc:sldChg chg="modSp mod addCm modCm modNotesTx">
        <pc:chgData name="Sidney Yanney" userId="d447cc76b5363470" providerId="LiveId" clId="{757863FB-1FA3-4BD1-A015-373A1AB682F1}" dt="2020-11-02T14:25:59.656" v="420" actId="20577"/>
        <pc:sldMkLst>
          <pc:docMk/>
          <pc:sldMk cId="2421615996" sldId="257"/>
        </pc:sldMkLst>
        <pc:spChg chg="mod">
          <ac:chgData name="Sidney Yanney" userId="d447cc76b5363470" providerId="LiveId" clId="{757863FB-1FA3-4BD1-A015-373A1AB682F1}" dt="2020-11-02T14:25:59.656" v="420" actId="20577"/>
          <ac:spMkLst>
            <pc:docMk/>
            <pc:sldMk cId="2421615996" sldId="257"/>
            <ac:spMk id="4" creationId="{2BB9BD51-A316-7F4B-AB75-FB5113027B5A}"/>
          </ac:spMkLst>
        </pc:spChg>
      </pc:sldChg>
      <pc:sldChg chg="modSp mod modNotesTx">
        <pc:chgData name="Sidney Yanney" userId="d447cc76b5363470" providerId="LiveId" clId="{757863FB-1FA3-4BD1-A015-373A1AB682F1}" dt="2020-11-02T14:14:53.938" v="377" actId="313"/>
        <pc:sldMkLst>
          <pc:docMk/>
          <pc:sldMk cId="4127268184" sldId="302"/>
        </pc:sldMkLst>
        <pc:spChg chg="mod">
          <ac:chgData name="Sidney Yanney" userId="d447cc76b5363470" providerId="LiveId" clId="{757863FB-1FA3-4BD1-A015-373A1AB682F1}" dt="2020-11-02T14:14:53.938" v="377" actId="313"/>
          <ac:spMkLst>
            <pc:docMk/>
            <pc:sldMk cId="4127268184" sldId="302"/>
            <ac:spMk id="6" creationId="{FD0ED932-C7F0-2546-ACBD-BCF21D078E0B}"/>
          </ac:spMkLst>
        </pc:spChg>
      </pc:sldChg>
      <pc:sldChg chg="modNotesTx">
        <pc:chgData name="Sidney Yanney" userId="d447cc76b5363470" providerId="LiveId" clId="{757863FB-1FA3-4BD1-A015-373A1AB682F1}" dt="2020-11-02T14:18:41.061" v="399" actId="6549"/>
        <pc:sldMkLst>
          <pc:docMk/>
          <pc:sldMk cId="417863102" sldId="305"/>
        </pc:sldMkLst>
      </pc:sldChg>
      <pc:sldChg chg="addCm delCm modCm">
        <pc:chgData name="Sidney Yanney" userId="d447cc76b5363470" providerId="LiveId" clId="{757863FB-1FA3-4BD1-A015-373A1AB682F1}" dt="2020-11-02T14:37:23.787" v="444" actId="1592"/>
        <pc:sldMkLst>
          <pc:docMk/>
          <pc:sldMk cId="446635179" sldId="306"/>
        </pc:sldMkLst>
      </pc:sldChg>
      <pc:sldChg chg="modNotesTx">
        <pc:chgData name="Sidney Yanney" userId="d447cc76b5363470" providerId="LiveId" clId="{757863FB-1FA3-4BD1-A015-373A1AB682F1}" dt="2020-11-02T21:08:53.275" v="600" actId="20577"/>
        <pc:sldMkLst>
          <pc:docMk/>
          <pc:sldMk cId="452426700" sldId="314"/>
        </pc:sldMkLst>
      </pc:sldChg>
      <pc:sldChg chg="modSp mod">
        <pc:chgData name="Sidney Yanney" userId="d447cc76b5363470" providerId="LiveId" clId="{757863FB-1FA3-4BD1-A015-373A1AB682F1}" dt="2020-11-02T15:48:07.294" v="587" actId="6549"/>
        <pc:sldMkLst>
          <pc:docMk/>
          <pc:sldMk cId="3955400810" sldId="317"/>
        </pc:sldMkLst>
        <pc:spChg chg="mod">
          <ac:chgData name="Sidney Yanney" userId="d447cc76b5363470" providerId="LiveId" clId="{757863FB-1FA3-4BD1-A015-373A1AB682F1}" dt="2020-11-02T15:48:07.294" v="587" actId="6549"/>
          <ac:spMkLst>
            <pc:docMk/>
            <pc:sldMk cId="3955400810" sldId="317"/>
            <ac:spMk id="3" creationId="{4EE5B370-B849-C94F-BE20-DA45B4A75913}"/>
          </ac:spMkLst>
        </pc:spChg>
      </pc:sldChg>
      <pc:sldChg chg="modSp mod addCm modCm modNotesTx">
        <pc:chgData name="Sidney Yanney" userId="d447cc76b5363470" providerId="LiveId" clId="{757863FB-1FA3-4BD1-A015-373A1AB682F1}" dt="2020-11-02T13:06:00.756" v="103" actId="20577"/>
        <pc:sldMkLst>
          <pc:docMk/>
          <pc:sldMk cId="3840243076" sldId="320"/>
        </pc:sldMkLst>
        <pc:spChg chg="mod">
          <ac:chgData name="Sidney Yanney" userId="d447cc76b5363470" providerId="LiveId" clId="{757863FB-1FA3-4BD1-A015-373A1AB682F1}" dt="2020-11-02T13:06:00.756" v="103" actId="20577"/>
          <ac:spMkLst>
            <pc:docMk/>
            <pc:sldMk cId="3840243076" sldId="320"/>
            <ac:spMk id="10" creationId="{8573771C-7233-F240-BFFF-EA4A1AE1C8FD}"/>
          </ac:spMkLst>
        </pc:spChg>
      </pc:sldChg>
      <pc:sldChg chg="modSp mod">
        <pc:chgData name="Sidney Yanney" userId="d447cc76b5363470" providerId="LiveId" clId="{757863FB-1FA3-4BD1-A015-373A1AB682F1}" dt="2020-11-02T15:47:34.825" v="574" actId="20577"/>
        <pc:sldMkLst>
          <pc:docMk/>
          <pc:sldMk cId="2338554788" sldId="334"/>
        </pc:sldMkLst>
        <pc:spChg chg="mod">
          <ac:chgData name="Sidney Yanney" userId="d447cc76b5363470" providerId="LiveId" clId="{757863FB-1FA3-4BD1-A015-373A1AB682F1}" dt="2020-11-02T15:47:34.825" v="574" actId="20577"/>
          <ac:spMkLst>
            <pc:docMk/>
            <pc:sldMk cId="2338554788" sldId="334"/>
            <ac:spMk id="7" creationId="{6F35A542-81AB-7148-B7D1-8242B7C77C22}"/>
          </ac:spMkLst>
        </pc:spChg>
      </pc:sldChg>
      <pc:sldChg chg="addCm modCm modNotesTx">
        <pc:chgData name="Sidney Yanney" userId="d447cc76b5363470" providerId="LiveId" clId="{757863FB-1FA3-4BD1-A015-373A1AB682F1}" dt="2020-11-02T14:31:44.805" v="431"/>
        <pc:sldMkLst>
          <pc:docMk/>
          <pc:sldMk cId="1830095579" sldId="339"/>
        </pc:sldMkLst>
      </pc:sldChg>
      <pc:sldChg chg="addCm modCm modNotesTx">
        <pc:chgData name="Sidney Yanney" userId="d447cc76b5363470" providerId="LiveId" clId="{757863FB-1FA3-4BD1-A015-373A1AB682F1}" dt="2020-11-02T14:37:49.107" v="446"/>
        <pc:sldMkLst>
          <pc:docMk/>
          <pc:sldMk cId="2768098704" sldId="340"/>
        </pc:sldMkLst>
      </pc:sldChg>
      <pc:sldChg chg="modNotesTx">
        <pc:chgData name="Sidney Yanney" userId="d447cc76b5363470" providerId="LiveId" clId="{757863FB-1FA3-4BD1-A015-373A1AB682F1}" dt="2020-11-02T21:06:42.077" v="593" actId="6549"/>
        <pc:sldMkLst>
          <pc:docMk/>
          <pc:sldMk cId="233470763" sldId="341"/>
        </pc:sldMkLst>
      </pc:sldChg>
      <pc:sldChg chg="modSp mod">
        <pc:chgData name="Sidney Yanney" userId="d447cc76b5363470" providerId="LiveId" clId="{757863FB-1FA3-4BD1-A015-373A1AB682F1}" dt="2020-11-02T15:49:41.928" v="588" actId="207"/>
        <pc:sldMkLst>
          <pc:docMk/>
          <pc:sldMk cId="326844772" sldId="348"/>
        </pc:sldMkLst>
        <pc:spChg chg="mod">
          <ac:chgData name="Sidney Yanney" userId="d447cc76b5363470" providerId="LiveId" clId="{757863FB-1FA3-4BD1-A015-373A1AB682F1}" dt="2020-11-02T15:49:41.928" v="588" actId="207"/>
          <ac:spMkLst>
            <pc:docMk/>
            <pc:sldMk cId="326844772" sldId="348"/>
            <ac:spMk id="6" creationId="{FD0ED932-C7F0-2546-ACBD-BCF21D078E0B}"/>
          </ac:spMkLst>
        </pc:spChg>
      </pc:sldChg>
      <pc:sldChg chg="addCm modCm">
        <pc:chgData name="Sidney Yanney" userId="d447cc76b5363470" providerId="LiveId" clId="{757863FB-1FA3-4BD1-A015-373A1AB682F1}" dt="2020-11-02T13:55:33.392" v="326"/>
        <pc:sldMkLst>
          <pc:docMk/>
          <pc:sldMk cId="618585796" sldId="349"/>
        </pc:sldMkLst>
      </pc:sldChg>
      <pc:sldChg chg="modSp mod">
        <pc:chgData name="Sidney Yanney" userId="d447cc76b5363470" providerId="LiveId" clId="{757863FB-1FA3-4BD1-A015-373A1AB682F1}" dt="2020-11-02T14:21:48.912" v="404" actId="255"/>
        <pc:sldMkLst>
          <pc:docMk/>
          <pc:sldMk cId="2082514727" sldId="350"/>
        </pc:sldMkLst>
        <pc:spChg chg="mod">
          <ac:chgData name="Sidney Yanney" userId="d447cc76b5363470" providerId="LiveId" clId="{757863FB-1FA3-4BD1-A015-373A1AB682F1}" dt="2020-11-02T14:21:48.912" v="404" actId="255"/>
          <ac:spMkLst>
            <pc:docMk/>
            <pc:sldMk cId="2082514727" sldId="350"/>
            <ac:spMk id="2" creationId="{75FC3115-5881-C744-B7D0-5F2F8AF3AFE8}"/>
          </ac:spMkLst>
        </pc:spChg>
      </pc:sldChg>
      <pc:sldChg chg="addCm delCm modCm modNotesTx">
        <pc:chgData name="Sidney Yanney" userId="d447cc76b5363470" providerId="LiveId" clId="{757863FB-1FA3-4BD1-A015-373A1AB682F1}" dt="2020-11-02T15:43:06.445" v="545"/>
        <pc:sldMkLst>
          <pc:docMk/>
          <pc:sldMk cId="1667876053" sldId="351"/>
        </pc:sldMkLst>
      </pc:sldChg>
      <pc:sldChg chg="modSp mod addCm delCm modCm modNotesTx">
        <pc:chgData name="Sidney Yanney" userId="d447cc76b5363470" providerId="LiveId" clId="{757863FB-1FA3-4BD1-A015-373A1AB682F1}" dt="2020-11-02T15:40:45.280" v="539" actId="1592"/>
        <pc:sldMkLst>
          <pc:docMk/>
          <pc:sldMk cId="1961244415" sldId="353"/>
        </pc:sldMkLst>
        <pc:spChg chg="mod">
          <ac:chgData name="Sidney Yanney" userId="d447cc76b5363470" providerId="LiveId" clId="{757863FB-1FA3-4BD1-A015-373A1AB682F1}" dt="2020-11-02T14:39:13.254" v="447" actId="113"/>
          <ac:spMkLst>
            <pc:docMk/>
            <pc:sldMk cId="1961244415" sldId="353"/>
            <ac:spMk id="7" creationId="{15F7932E-1A76-E647-BC8E-751B9215B272}"/>
          </ac:spMkLst>
        </pc:spChg>
      </pc:sldChg>
      <pc:sldChg chg="modNotesTx">
        <pc:chgData name="Sidney Yanney" userId="d447cc76b5363470" providerId="LiveId" clId="{757863FB-1FA3-4BD1-A015-373A1AB682F1}" dt="2020-11-02T15:43:40.344" v="559" actId="20577"/>
        <pc:sldMkLst>
          <pc:docMk/>
          <pc:sldMk cId="6995986" sldId="354"/>
        </pc:sldMkLst>
      </pc:sldChg>
      <pc:sldChg chg="modSp mod modNotesTx">
        <pc:chgData name="Sidney Yanney" userId="d447cc76b5363470" providerId="LiveId" clId="{757863FB-1FA3-4BD1-A015-373A1AB682F1}" dt="2020-11-02T21:08:26.277" v="596" actId="20577"/>
        <pc:sldMkLst>
          <pc:docMk/>
          <pc:sldMk cId="232080448" sldId="355"/>
        </pc:sldMkLst>
        <pc:spChg chg="mod">
          <ac:chgData name="Sidney Yanney" userId="d447cc76b5363470" providerId="LiveId" clId="{757863FB-1FA3-4BD1-A015-373A1AB682F1}" dt="2020-11-02T15:44:52.035" v="562" actId="20577"/>
          <ac:spMkLst>
            <pc:docMk/>
            <pc:sldMk cId="232080448" sldId="355"/>
            <ac:spMk id="6" creationId="{417B8D2D-2186-6545-9B25-4B8D3EFB9E70}"/>
          </ac:spMkLst>
        </pc:spChg>
      </pc:sldChg>
      <pc:sldChg chg="addCm modCm modNotesTx">
        <pc:chgData name="Sidney Yanney" userId="d447cc76b5363470" providerId="LiveId" clId="{757863FB-1FA3-4BD1-A015-373A1AB682F1}" dt="2020-11-02T21:15:48.409" v="602"/>
        <pc:sldMkLst>
          <pc:docMk/>
          <pc:sldMk cId="2692783759" sldId="359"/>
        </pc:sldMkLst>
      </pc:sldChg>
    </pc:docChg>
  </pc:docChgLst>
  <pc:docChgLst>
    <pc:chgData name="Avi Angel" userId="bc905f75-397c-462c-9e0a-035b88157ace" providerId="ADAL" clId="{BA7CAF94-0C8F-4E47-94A3-0870DF80107C}"/>
    <pc:docChg chg="modSld">
      <pc:chgData name="Avi Angel" userId="bc905f75-397c-462c-9e0a-035b88157ace" providerId="ADAL" clId="{BA7CAF94-0C8F-4E47-94A3-0870DF80107C}" dt="2020-11-17T16:16:10.396" v="1" actId="207"/>
      <pc:docMkLst>
        <pc:docMk/>
      </pc:docMkLst>
      <pc:sldChg chg="modSp mod">
        <pc:chgData name="Avi Angel" userId="bc905f75-397c-462c-9e0a-035b88157ace" providerId="ADAL" clId="{BA7CAF94-0C8F-4E47-94A3-0870DF80107C}" dt="2020-11-17T16:16:10.396" v="1" actId="207"/>
        <pc:sldMkLst>
          <pc:docMk/>
          <pc:sldMk cId="2421615996" sldId="257"/>
        </pc:sldMkLst>
        <pc:spChg chg="mod">
          <ac:chgData name="Avi Angel" userId="bc905f75-397c-462c-9e0a-035b88157ace" providerId="ADAL" clId="{BA7CAF94-0C8F-4E47-94A3-0870DF80107C}" dt="2020-11-17T16:16:10.396" v="1" actId="207"/>
          <ac:spMkLst>
            <pc:docMk/>
            <pc:sldMk cId="2421615996" sldId="257"/>
            <ac:spMk id="4" creationId="{2BB9BD51-A316-7F4B-AB75-FB5113027B5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B5DE2A-6429-7B4C-91B2-619BA9F51BE5}" type="datetimeFigureOut">
              <a:rPr lang="en-US" smtClean="0"/>
              <a:t>11/17/20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3FF19-8921-B447-80B5-DE497E3524FF}" type="slidenum">
              <a:rPr lang="en-US" smtClean="0"/>
              <a:t>‹#›</a:t>
            </a:fld>
            <a:endParaRPr lang="en-US"/>
          </a:p>
        </p:txBody>
      </p:sp>
    </p:spTree>
    <p:extLst>
      <p:ext uri="{BB962C8B-B14F-4D97-AF65-F5344CB8AC3E}">
        <p14:creationId xmlns:p14="http://schemas.microsoft.com/office/powerpoint/2010/main" val="3460408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ur01.safelinks.protection.outlook.com/?url=https://bcove.video/3mtdbrV&amp;data=04|01|Masuma.Tasnim@phe.gov.uk|47a21d223773454515d308d87b5082ed|ee4e14994a354b2ead475f3cf9de8666|0|0|637394933006441458|Unknown|TWFpbGZsb3d8eyJWIjoiMC4wLjAwMDAiLCJQIjoiV2luMzIiLCJBTiI6Ik1haWwiLCJXVCI6Mn0%3D|1000&amp;sdata=1xRlmtCXnpHe/Tb0QIBKAPbpzKF9LfOMbddxB4yu0Y8%3D&amp;reserved=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ur01.safelinks.protection.outlook.com/?url=https://bcove.video/3mtdbrV&amp;data=04|01|Masuma.Tasnim@phe.gov.uk|47a21d223773454515d308d87b5082ed|ee4e14994a354b2ead475f3cf9de8666|0|0|637394933006441458|Unknown|TWFpbGZsb3d8eyJWIjoiMC4wLjAwMDAiLCJQIjoiV2luMzIiLCJBTiI6Ik1haWwiLCJXVCI6Mn0%3D|1000&amp;sdata=1xRlmtCXnpHe/Tb0QIBKAPbpzKF9LfOMbddxB4yu0Y8%3D&amp;reserved=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hbscengland.org/wp-content/uploads/2020/01/HBSC-England-National-Report-2020.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1B3FF19-8921-B447-80B5-DE497E3524FF}" type="slidenum">
              <a:rPr lang="en-US" smtClean="0"/>
              <a:t>1</a:t>
            </a:fld>
            <a:endParaRPr lang="en-US"/>
          </a:p>
        </p:txBody>
      </p:sp>
    </p:spTree>
    <p:extLst>
      <p:ext uri="{BB962C8B-B14F-4D97-AF65-F5344CB8AC3E}">
        <p14:creationId xmlns:p14="http://schemas.microsoft.com/office/powerpoint/2010/main" val="2393937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Core activity 1: The gallery of loneliness and connection (10 mins)</a:t>
            </a:r>
            <a:r>
              <a:rPr lang="en-GB" sz="1200" b="0" i="0" u="none" strike="noStrike" kern="1200" baseline="0" dirty="0">
                <a:solidFill>
                  <a:schemeClr val="tx1"/>
                </a:solidFill>
                <a:effectLst/>
                <a:latin typeface="+mn-lt"/>
                <a:ea typeface="+mn-ea"/>
                <a:cs typeface="+mn-cs"/>
              </a:rPr>
              <a:t> </a:t>
            </a:r>
            <a:r>
              <a:rPr lang="en-GB" sz="1200" b="1" i="0" u="none" strike="noStrike" kern="1200" baseline="0" dirty="0">
                <a:solidFill>
                  <a:schemeClr val="tx1"/>
                </a:solidFill>
                <a:effectLst/>
                <a:latin typeface="+mn-lt"/>
                <a:ea typeface="+mn-ea"/>
                <a:cs typeface="+mn-cs"/>
              </a:rPr>
              <a:t>continued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Before</a:t>
            </a:r>
            <a:r>
              <a:rPr lang="en-GB" baseline="0" dirty="0"/>
              <a:t> sharing the discussion questions on the next slide, p</a:t>
            </a:r>
            <a:r>
              <a:rPr lang="en-GB" dirty="0"/>
              <a:t>lay the first part of the video, pausing at </a:t>
            </a:r>
            <a:r>
              <a:rPr lang="en-GB" sz="1200" b="0" i="0" u="none" strike="noStrike" dirty="0">
                <a:solidFill>
                  <a:schemeClr val="dk1"/>
                </a:solidFill>
                <a:latin typeface="+mn-lt"/>
                <a:ea typeface="Calibri"/>
                <a:cs typeface="Calibri"/>
                <a:sym typeface="Calibri"/>
              </a:rPr>
              <a:t>01:36.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chemeClr val="dk1"/>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a:t>
            </a:r>
            <a:r>
              <a:rPr lang="en-US" baseline="0" dirty="0"/>
              <a:t> can click on the slide to play the video or copy and paste this URL into your web browser: </a:t>
            </a:r>
            <a:r>
              <a:rPr lang="en-GB" sz="1200" b="0" i="0" kern="1200" dirty="0">
                <a:solidFill>
                  <a:schemeClr val="tx1"/>
                </a:solidFill>
                <a:effectLst/>
                <a:latin typeface="+mn-lt"/>
                <a:ea typeface="+mn-ea"/>
                <a:cs typeface="+mn-cs"/>
                <a:hlinkClick r:id="rId3"/>
              </a:rPr>
              <a:t>https://bcove.video/3mtdbrV</a:t>
            </a:r>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10</a:t>
            </a:fld>
            <a:endParaRPr lang="en-US"/>
          </a:p>
        </p:txBody>
      </p:sp>
    </p:spTree>
    <p:extLst>
      <p:ext uri="{BB962C8B-B14F-4D97-AF65-F5344CB8AC3E}">
        <p14:creationId xmlns:p14="http://schemas.microsoft.com/office/powerpoint/2010/main" val="1492782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Core activity 1: The gallery of loneliness and connection (10 mins)</a:t>
            </a:r>
            <a:r>
              <a:rPr lang="en-GB" sz="1200" b="0" i="0" u="none" strike="noStrike" kern="1200" baseline="0" dirty="0">
                <a:solidFill>
                  <a:schemeClr val="tx1"/>
                </a:solidFill>
                <a:effectLst/>
                <a:latin typeface="+mn-lt"/>
                <a:ea typeface="+mn-ea"/>
                <a:cs typeface="+mn-cs"/>
              </a:rPr>
              <a:t> </a:t>
            </a:r>
            <a:r>
              <a:rPr lang="en-GB" sz="1200" b="1" i="0" u="none" strike="noStrike" kern="1200" baseline="0" dirty="0">
                <a:solidFill>
                  <a:schemeClr val="tx1"/>
                </a:solidFill>
                <a:effectLst/>
                <a:latin typeface="+mn-lt"/>
                <a:ea typeface="+mn-ea"/>
                <a:cs typeface="+mn-cs"/>
              </a:rPr>
              <a:t>continued</a:t>
            </a:r>
            <a:endParaRPr lang="en-GB" sz="1200" dirty="0">
              <a:solidFill>
                <a:schemeClr val="dk1"/>
              </a:solidFill>
              <a:latin typeface="+mn-lt"/>
              <a:ea typeface="Calibri"/>
              <a:cs typeface="Calibri"/>
              <a:sym typeface="Calibri"/>
            </a:endParaRPr>
          </a:p>
          <a:p>
            <a:pPr marL="0" lvl="0" indent="0" algn="l" rtl="0">
              <a:spcBef>
                <a:spcPts val="0"/>
              </a:spcBef>
              <a:spcAft>
                <a:spcPts val="0"/>
              </a:spcAft>
              <a:buNone/>
            </a:pPr>
            <a:r>
              <a:rPr lang="en-GB" sz="1200" dirty="0">
                <a:solidFill>
                  <a:schemeClr val="dk1"/>
                </a:solidFill>
                <a:latin typeface="+mn-lt"/>
                <a:ea typeface="Calibri"/>
                <a:cs typeface="Calibri"/>
                <a:sym typeface="Calibri"/>
              </a:rPr>
              <a:t>In small groups or as a whole class, ask the students to put their images of loneliness together and their images of connection together to create a gallery of loneliness and a gallery of connection. </a:t>
            </a:r>
            <a:endParaRPr lang="en-GB" dirty="0"/>
          </a:p>
          <a:p>
            <a:pPr marL="0" lvl="0" indent="0" algn="l" rtl="0">
              <a:spcBef>
                <a:spcPts val="0"/>
              </a:spcBef>
              <a:spcAft>
                <a:spcPts val="0"/>
              </a:spcAft>
              <a:buNone/>
            </a:pPr>
            <a:endParaRPr lang="en-GB" sz="1200" dirty="0">
              <a:solidFill>
                <a:schemeClr val="dk1"/>
              </a:solidFill>
              <a:latin typeface="+mn-lt"/>
              <a:ea typeface="Calibri"/>
              <a:cs typeface="Calibri"/>
              <a:sym typeface="Calibri"/>
            </a:endParaRPr>
          </a:p>
          <a:p>
            <a:pPr marL="0" lvl="0" indent="0" algn="l" rtl="0">
              <a:spcBef>
                <a:spcPts val="0"/>
              </a:spcBef>
              <a:spcAft>
                <a:spcPts val="0"/>
              </a:spcAft>
              <a:buNone/>
            </a:pPr>
            <a:r>
              <a:rPr lang="en-GB" sz="1200" dirty="0">
                <a:solidFill>
                  <a:schemeClr val="dk1"/>
                </a:solidFill>
                <a:latin typeface="+mn-lt"/>
                <a:ea typeface="Calibri"/>
                <a:cs typeface="Calibri"/>
                <a:sym typeface="Calibri"/>
              </a:rPr>
              <a:t>Give each group three different coloured post-it notes. Students can put responses to the questions on the post-it notes and stick them around each of the galleries. </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sz="1200" b="1" i="1" dirty="0">
                <a:solidFill>
                  <a:schemeClr val="dk1"/>
                </a:solidFill>
                <a:latin typeface="+mn-lt"/>
                <a:ea typeface="Calibri"/>
                <a:cs typeface="Calibri"/>
                <a:sym typeface="Calibri"/>
              </a:rPr>
              <a:t>Example answers to support students:</a:t>
            </a:r>
            <a:endParaRPr lang="en-GB" dirty="0"/>
          </a:p>
          <a:p>
            <a:pPr marL="0" lvl="0" indent="0" algn="l" rtl="0">
              <a:spcBef>
                <a:spcPts val="0"/>
              </a:spcBef>
              <a:spcAft>
                <a:spcPts val="0"/>
              </a:spcAft>
              <a:buNone/>
            </a:pPr>
            <a:r>
              <a:rPr lang="en-GB" sz="1200" i="1" dirty="0">
                <a:solidFill>
                  <a:schemeClr val="dk1"/>
                </a:solidFill>
                <a:latin typeface="+mn-lt"/>
                <a:ea typeface="Calibri"/>
                <a:cs typeface="Calibri"/>
                <a:sym typeface="Calibri"/>
              </a:rPr>
              <a:t>What stands out to you when looking at the two different galleries?</a:t>
            </a:r>
            <a:endParaRPr lang="en-GB" dirty="0"/>
          </a:p>
          <a:p>
            <a:pPr marL="0" lvl="0" indent="0" algn="l" rtl="0">
              <a:spcBef>
                <a:spcPts val="0"/>
              </a:spcBef>
              <a:spcAft>
                <a:spcPts val="0"/>
              </a:spcAft>
              <a:buNone/>
            </a:pPr>
            <a:r>
              <a:rPr lang="en-GB" sz="1200" i="0" dirty="0">
                <a:solidFill>
                  <a:schemeClr val="dk1"/>
                </a:solidFill>
                <a:latin typeface="+mn-lt"/>
                <a:ea typeface="Calibri"/>
                <a:cs typeface="Calibri"/>
                <a:sym typeface="Calibri"/>
              </a:rPr>
              <a:t>For examples, colours, images, themes, how they make you feel.</a:t>
            </a:r>
            <a:endParaRPr lang="en-GB" dirty="0"/>
          </a:p>
          <a:p>
            <a:pPr marL="0" lvl="0" indent="0" algn="l" rtl="0">
              <a:spcBef>
                <a:spcPts val="0"/>
              </a:spcBef>
              <a:spcAft>
                <a:spcPts val="0"/>
              </a:spcAft>
              <a:buNone/>
            </a:pPr>
            <a:endParaRPr lang="en-GB" sz="120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i="1" dirty="0">
                <a:solidFill>
                  <a:schemeClr val="dk1"/>
                </a:solidFill>
                <a:latin typeface="+mn-lt"/>
                <a:ea typeface="Calibri"/>
                <a:cs typeface="Calibri"/>
                <a:sym typeface="Calibri"/>
              </a:rPr>
              <a:t>What are the main factors that could lead to feeling lonely? </a:t>
            </a:r>
            <a:endParaRPr lang="en-GB" dirty="0"/>
          </a:p>
          <a:p>
            <a:pPr marL="0" lvl="0" indent="0" algn="l" rtl="0">
              <a:spcBef>
                <a:spcPts val="0"/>
              </a:spcBef>
              <a:spcAft>
                <a:spcPts val="0"/>
              </a:spcAft>
              <a:buNone/>
            </a:pPr>
            <a:r>
              <a:rPr lang="en-GB" sz="1200" dirty="0">
                <a:solidFill>
                  <a:schemeClr val="dk1"/>
                </a:solidFill>
                <a:latin typeface="+mn-lt"/>
                <a:ea typeface="Calibri"/>
                <a:cs typeface="Calibri"/>
                <a:sym typeface="Calibri"/>
              </a:rPr>
              <a:t>For example, being left out, feeling different, change, family dynamics, falling out with friends, and lots of time spent alone.</a:t>
            </a:r>
          </a:p>
          <a:p>
            <a:pPr marL="0" lvl="0" indent="0" algn="l" rtl="0">
              <a:spcBef>
                <a:spcPts val="0"/>
              </a:spcBef>
              <a:spcAft>
                <a:spcPts val="0"/>
              </a:spcAft>
              <a:buNone/>
            </a:pPr>
            <a:endParaRPr lang="en-GB" sz="1200" i="1" dirty="0">
              <a:solidFill>
                <a:schemeClr val="dk1"/>
              </a:solidFill>
              <a:latin typeface="+mn-lt"/>
              <a:ea typeface="Calibri"/>
              <a:cs typeface="Calibri"/>
              <a:sym typeface="Calibri"/>
            </a:endParaRPr>
          </a:p>
          <a:p>
            <a:pPr marL="0" lvl="0" indent="0" algn="l" rtl="0">
              <a:spcBef>
                <a:spcPts val="0"/>
              </a:spcBef>
              <a:spcAft>
                <a:spcPts val="0"/>
              </a:spcAft>
              <a:buNone/>
            </a:pPr>
            <a:r>
              <a:rPr lang="en-GB" sz="1200" i="1" dirty="0">
                <a:solidFill>
                  <a:schemeClr val="dk1"/>
                </a:solidFill>
                <a:latin typeface="+mn-lt"/>
                <a:ea typeface="Calibri"/>
                <a:cs typeface="Calibri"/>
                <a:sym typeface="Calibri"/>
              </a:rPr>
              <a:t>What are the main factors that could lead to feeling connected? </a:t>
            </a:r>
            <a:endParaRPr lang="en-GB" dirty="0"/>
          </a:p>
          <a:p>
            <a:pPr marL="0" lvl="0" indent="0" algn="l" rtl="0">
              <a:spcBef>
                <a:spcPts val="0"/>
              </a:spcBef>
              <a:spcAft>
                <a:spcPts val="0"/>
              </a:spcAft>
              <a:buNone/>
            </a:pPr>
            <a:r>
              <a:rPr lang="en-GB" sz="1200" dirty="0">
                <a:solidFill>
                  <a:schemeClr val="dk1"/>
                </a:solidFill>
                <a:latin typeface="+mn-lt"/>
                <a:ea typeface="Calibri"/>
                <a:cs typeface="Calibri"/>
                <a:sym typeface="Calibri"/>
              </a:rPr>
              <a:t>For example, new experiences, close relationships with family and friends, making a contribution to something, having people know you and remember things about you, hobbies.</a:t>
            </a:r>
          </a:p>
        </p:txBody>
      </p:sp>
      <p:sp>
        <p:nvSpPr>
          <p:cNvPr id="4" name="Slide Number Placeholder 3"/>
          <p:cNvSpPr>
            <a:spLocks noGrp="1"/>
          </p:cNvSpPr>
          <p:nvPr>
            <p:ph type="sldNum" sz="quarter" idx="10"/>
          </p:nvPr>
        </p:nvSpPr>
        <p:spPr/>
        <p:txBody>
          <a:bodyPr/>
          <a:lstStyle/>
          <a:p>
            <a:fld id="{31B3FF19-8921-B447-80B5-DE497E3524FF}" type="slidenum">
              <a:rPr lang="en-US" smtClean="0"/>
              <a:t>11</a:t>
            </a:fld>
            <a:endParaRPr lang="en-US"/>
          </a:p>
        </p:txBody>
      </p:sp>
    </p:spTree>
    <p:extLst>
      <p:ext uri="{BB962C8B-B14F-4D97-AF65-F5344CB8AC3E}">
        <p14:creationId xmlns:p14="http://schemas.microsoft.com/office/powerpoint/2010/main" val="2552267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i="0" dirty="0">
                <a:solidFill>
                  <a:schemeClr val="dk1"/>
                </a:solidFill>
                <a:latin typeface="+mn-lt"/>
                <a:ea typeface="Calibri"/>
                <a:cs typeface="Calibri"/>
                <a:sym typeface="Calibri"/>
              </a:rPr>
              <a:t>Discussion questions</a:t>
            </a:r>
            <a:r>
              <a:rPr lang="en-GB" sz="1200" b="1" i="0" baseline="0" dirty="0">
                <a:solidFill>
                  <a:schemeClr val="dk1"/>
                </a:solidFill>
                <a:latin typeface="+mn-lt"/>
                <a:ea typeface="Calibri"/>
                <a:cs typeface="Calibri"/>
                <a:sym typeface="Calibri"/>
              </a:rPr>
              <a:t> (5 mins)</a:t>
            </a:r>
            <a:endParaRPr lang="en-GB" sz="120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i="1" dirty="0">
                <a:solidFill>
                  <a:schemeClr val="dk1"/>
                </a:solidFill>
                <a:latin typeface="+mn-lt"/>
                <a:ea typeface="Calibri"/>
                <a:cs typeface="Calibri"/>
                <a:sym typeface="Calibri"/>
              </a:rPr>
              <a:t>What is the difference between being alone and loneliness?</a:t>
            </a:r>
            <a:endParaRPr lang="en-GB" sz="1200" b="0" i="0" u="none" strike="noStrike" dirty="0">
              <a:solidFill>
                <a:schemeClr val="dk1"/>
              </a:solidFill>
              <a:latin typeface="+mn-lt"/>
              <a:ea typeface="Calibri"/>
              <a:cs typeface="Calibri"/>
              <a:sym typeface="Calibri"/>
            </a:endParaRPr>
          </a:p>
          <a:p>
            <a:pPr marL="0" lvl="0" indent="0" algn="l" rtl="0">
              <a:spcBef>
                <a:spcPts val="0"/>
              </a:spcBef>
              <a:spcAft>
                <a:spcPts val="0"/>
              </a:spcAft>
              <a:buNone/>
            </a:pPr>
            <a:r>
              <a:rPr lang="en-GB" sz="1200" b="0" i="0" u="none" strike="noStrike" dirty="0">
                <a:solidFill>
                  <a:schemeClr val="dk1"/>
                </a:solidFill>
                <a:latin typeface="+mn-lt"/>
                <a:ea typeface="Calibri"/>
                <a:cs typeface="Calibri"/>
                <a:sym typeface="Calibri"/>
              </a:rPr>
              <a:t>Being alone can be positive and doesn’t mean you are lonely, for example a person might enjoy time alone reading a book or listening to an audiobook or podcast. Being alone can help us feel more connected to things like nature or our own creativity. On</a:t>
            </a:r>
            <a:r>
              <a:rPr lang="en-GB" sz="1200" b="0" i="0" u="none" strike="noStrike" baseline="0" dirty="0">
                <a:solidFill>
                  <a:schemeClr val="dk1"/>
                </a:solidFill>
                <a:latin typeface="+mn-lt"/>
                <a:ea typeface="Calibri"/>
                <a:cs typeface="Calibri"/>
                <a:sym typeface="Calibri"/>
              </a:rPr>
              <a:t> the other hand</a:t>
            </a:r>
            <a:r>
              <a:rPr lang="en-GB" sz="1200" b="0" i="0" u="none" strike="noStrike" dirty="0">
                <a:solidFill>
                  <a:schemeClr val="dk1"/>
                </a:solidFill>
                <a:latin typeface="+mn-lt"/>
                <a:ea typeface="Calibri"/>
                <a:cs typeface="Calibri"/>
                <a:sym typeface="Calibri"/>
              </a:rPr>
              <a:t>, it’s possible to feel lonely, even when with others. For example, a person might have lots of friends or a big family but still feel lonely. </a:t>
            </a:r>
            <a:endParaRPr lang="en-GB" dirty="0"/>
          </a:p>
          <a:p>
            <a:pPr marL="0" lvl="0" indent="0" algn="l" rtl="0">
              <a:spcBef>
                <a:spcPts val="0"/>
              </a:spcBef>
              <a:spcAft>
                <a:spcPts val="0"/>
              </a:spcAft>
              <a:buNone/>
            </a:pPr>
            <a:endParaRPr lang="en-GB" sz="120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i="1" dirty="0">
                <a:solidFill>
                  <a:schemeClr val="dk1"/>
                </a:solidFill>
                <a:latin typeface="+mn-lt"/>
                <a:ea typeface="Calibri"/>
                <a:cs typeface="Calibri"/>
                <a:sym typeface="Calibri"/>
              </a:rPr>
              <a:t>Do you think it’s possible to feel lonely and connected at the same time? If so give examples.</a:t>
            </a:r>
            <a:endParaRPr lang="en-GB" dirty="0"/>
          </a:p>
          <a:p>
            <a:pPr marL="0" lvl="0" indent="0" algn="l" rtl="0">
              <a:spcBef>
                <a:spcPts val="0"/>
              </a:spcBef>
              <a:spcAft>
                <a:spcPts val="0"/>
              </a:spcAft>
              <a:buNone/>
            </a:pPr>
            <a:r>
              <a:rPr lang="en-GB" sz="1200" b="0" i="0" u="none" strike="noStrike" dirty="0">
                <a:solidFill>
                  <a:schemeClr val="dk1"/>
                </a:solidFill>
                <a:latin typeface="+mn-lt"/>
                <a:ea typeface="Calibri"/>
                <a:cs typeface="Calibri"/>
                <a:sym typeface="Calibri"/>
              </a:rPr>
              <a:t>For example, a person could feel lonely in school but connected at home or feel connected during lessons, when they are doing learning they enjoy but lonely at break-times. </a:t>
            </a:r>
            <a:endParaRPr lang="en-GB" dirty="0"/>
          </a:p>
          <a:p>
            <a:pPr marL="0" lvl="0" indent="0" algn="l" rtl="0">
              <a:spcBef>
                <a:spcPts val="0"/>
              </a:spcBef>
              <a:spcAft>
                <a:spcPts val="0"/>
              </a:spcAft>
              <a:buNone/>
            </a:pPr>
            <a:endParaRPr lang="en-GB" sz="120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i="0" dirty="0">
                <a:solidFill>
                  <a:schemeClr val="dk1"/>
                </a:solidFill>
                <a:latin typeface="+mn-lt"/>
                <a:ea typeface="Calibri"/>
                <a:cs typeface="Calibri"/>
                <a:sym typeface="Calibri"/>
              </a:rPr>
              <a:t>Further challenge:</a:t>
            </a:r>
            <a:endParaRPr lang="en-GB" dirty="0"/>
          </a:p>
          <a:p>
            <a:pPr marL="0" lvl="0" indent="0" algn="l" rtl="0">
              <a:spcBef>
                <a:spcPts val="0"/>
              </a:spcBef>
              <a:spcAft>
                <a:spcPts val="0"/>
              </a:spcAft>
              <a:buNone/>
            </a:pPr>
            <a:endParaRPr lang="en-GB" sz="120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i="1" dirty="0">
                <a:solidFill>
                  <a:schemeClr val="dk1"/>
                </a:solidFill>
                <a:latin typeface="+mn-lt"/>
                <a:ea typeface="Calibri"/>
                <a:cs typeface="Calibri"/>
                <a:sym typeface="Calibri"/>
              </a:rPr>
              <a:t>Why might loneliness be hard to talk about? </a:t>
            </a:r>
            <a:endParaRPr lang="en-GB" sz="1200" b="0" i="0" u="none" strike="noStrike" dirty="0">
              <a:solidFill>
                <a:schemeClr val="dk1"/>
              </a:solidFill>
              <a:latin typeface="+mn-lt"/>
              <a:ea typeface="Calibri"/>
              <a:cs typeface="Calibri"/>
              <a:sym typeface="Calibri"/>
            </a:endParaRPr>
          </a:p>
          <a:p>
            <a:pPr marL="0" lvl="0" indent="0" algn="l" rtl="0">
              <a:spcBef>
                <a:spcPts val="0"/>
              </a:spcBef>
              <a:spcAft>
                <a:spcPts val="0"/>
              </a:spcAft>
              <a:buNone/>
            </a:pPr>
            <a:r>
              <a:rPr lang="en-GB" sz="1200" b="0" i="0" u="none" strike="noStrike" dirty="0">
                <a:solidFill>
                  <a:schemeClr val="dk1"/>
                </a:solidFill>
                <a:latin typeface="+mn-lt"/>
                <a:ea typeface="Calibri"/>
                <a:cs typeface="Calibri"/>
                <a:sym typeface="Calibri"/>
              </a:rPr>
              <a:t>Reasons might include feelings of stigma (that other people will disapprove in an unfair way), shame or embarrassment. People might think it’s their fault or their family or friends might not speak about loneliness. </a:t>
            </a:r>
            <a:endParaRPr lang="en-GB" dirty="0"/>
          </a:p>
          <a:p>
            <a:pPr marL="0" lvl="0" indent="0" algn="l" rtl="0">
              <a:spcBef>
                <a:spcPts val="0"/>
              </a:spcBef>
              <a:spcAft>
                <a:spcPts val="0"/>
              </a:spcAft>
              <a:buNone/>
            </a:pPr>
            <a:endParaRPr lang="en-GB" sz="120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i="1" dirty="0">
                <a:solidFill>
                  <a:schemeClr val="lt1"/>
                </a:solidFill>
                <a:latin typeface="Arial"/>
                <a:ea typeface="Arial"/>
                <a:cs typeface="Arial"/>
                <a:sym typeface="Arial"/>
              </a:rPr>
              <a:t>How might Covid-19 have</a:t>
            </a:r>
            <a:r>
              <a:rPr lang="en-GB" sz="1200" i="1" baseline="0" dirty="0">
                <a:solidFill>
                  <a:schemeClr val="lt1"/>
                </a:solidFill>
                <a:latin typeface="Arial"/>
                <a:ea typeface="Arial"/>
                <a:cs typeface="Arial"/>
                <a:sym typeface="Arial"/>
              </a:rPr>
              <a:t> impacted on </a:t>
            </a:r>
            <a:r>
              <a:rPr lang="en-GB" sz="1200" i="1" dirty="0">
                <a:solidFill>
                  <a:schemeClr val="lt1"/>
                </a:solidFill>
                <a:latin typeface="Arial"/>
                <a:ea typeface="Arial"/>
                <a:cs typeface="Arial"/>
                <a:sym typeface="Arial"/>
              </a:rPr>
              <a:t>loneliness and connection? </a:t>
            </a:r>
            <a:endParaRPr lang="en-GB" dirty="0"/>
          </a:p>
          <a:p>
            <a:pPr marL="0" lvl="0" indent="0" algn="l" rtl="0">
              <a:spcBef>
                <a:spcPts val="0"/>
              </a:spcBef>
              <a:spcAft>
                <a:spcPts val="0"/>
              </a:spcAft>
              <a:buNone/>
            </a:pPr>
            <a:r>
              <a:rPr lang="en-GB" sz="1200" b="0" i="0" u="none" strike="noStrike" dirty="0">
                <a:solidFill>
                  <a:schemeClr val="dk1"/>
                </a:solidFill>
                <a:latin typeface="+mn-lt"/>
                <a:ea typeface="Calibri"/>
                <a:cs typeface="Calibri"/>
                <a:sym typeface="Calibri"/>
              </a:rPr>
              <a:t>Students may wish to explore examples of connection they have witnessed as a result of Covid-19, from communities coming together and having more time for each other but also how lockdown has led to isolation for certain groups of people and how it has led to people missing contact with friends and family. </a:t>
            </a:r>
          </a:p>
          <a:p>
            <a:pPr marL="0" lvl="0" indent="0" algn="l" rtl="0">
              <a:spcBef>
                <a:spcPts val="0"/>
              </a:spcBef>
              <a:spcAft>
                <a:spcPts val="0"/>
              </a:spcAft>
              <a:buNone/>
            </a:pPr>
            <a:endParaRPr lang="en-GB" sz="1200" b="0" i="0" u="none" strike="noStrike" dirty="0">
              <a:solidFill>
                <a:schemeClr val="dk1"/>
              </a:solidFill>
              <a:latin typeface="+mn-lt"/>
              <a:cs typeface="Calibri"/>
              <a:sym typeface="Calibri"/>
            </a:endParaRPr>
          </a:p>
          <a:p>
            <a:pPr marL="0" lvl="0" indent="0" algn="l" rtl="0">
              <a:spcBef>
                <a:spcPts val="0"/>
              </a:spcBef>
              <a:spcAft>
                <a:spcPts val="0"/>
              </a:spcAft>
              <a:buNone/>
            </a:pPr>
            <a:r>
              <a:rPr lang="en-GB" sz="1200" b="0" i="0" u="none" strike="noStrike" dirty="0">
                <a:solidFill>
                  <a:schemeClr val="dk1"/>
                </a:solidFill>
                <a:latin typeface="+mn-lt"/>
                <a:cs typeface="Calibri"/>
                <a:sym typeface="Calibri"/>
              </a:rPr>
              <a:t>Optional</a:t>
            </a:r>
            <a:r>
              <a:rPr lang="en-GB" sz="1200" b="0" i="0" u="none" strike="noStrike" baseline="0" dirty="0">
                <a:solidFill>
                  <a:schemeClr val="dk1"/>
                </a:solidFill>
                <a:latin typeface="+mn-lt"/>
                <a:cs typeface="Calibri"/>
                <a:sym typeface="Calibri"/>
              </a:rPr>
              <a:t> further question:</a:t>
            </a:r>
          </a:p>
          <a:p>
            <a:pPr marL="0" lvl="0" indent="0" algn="l" rtl="0">
              <a:spcBef>
                <a:spcPts val="0"/>
              </a:spcBef>
              <a:spcAft>
                <a:spcPts val="0"/>
              </a:spcAft>
              <a:buNone/>
            </a:pPr>
            <a:r>
              <a:rPr lang="en-GB" sz="1200" b="0" i="1" u="none" strike="noStrike" baseline="0" dirty="0">
                <a:solidFill>
                  <a:schemeClr val="dk1"/>
                </a:solidFill>
                <a:latin typeface="+mn-lt"/>
                <a:cs typeface="Calibri"/>
                <a:sym typeface="Calibri"/>
              </a:rPr>
              <a:t>Do you think there might be differences in how connected people want to be?</a:t>
            </a:r>
          </a:p>
          <a:p>
            <a:pPr marL="0" lvl="0" indent="0" algn="l" rtl="0">
              <a:spcBef>
                <a:spcPts val="0"/>
              </a:spcBef>
              <a:spcAft>
                <a:spcPts val="0"/>
              </a:spcAft>
              <a:buNone/>
            </a:pPr>
            <a:r>
              <a:rPr lang="en-GB" sz="1200" b="0" i="0" u="none" strike="noStrike" baseline="0" dirty="0">
                <a:solidFill>
                  <a:schemeClr val="dk1"/>
                </a:solidFill>
                <a:latin typeface="+mn-lt"/>
                <a:cs typeface="Calibri"/>
                <a:sym typeface="Calibri"/>
              </a:rPr>
              <a:t>Connection is an important part of being human and while everyone wants to feel connected to others, the world and to themselves, there may be individual differences in how much time people want to spend alone (remember, just because a person is alone it doesn’t mean they are lonely!). However, someone who looks comfortable being alone might also be lonely.</a:t>
            </a:r>
            <a:endParaRPr lang="en-GB" i="0" dirty="0"/>
          </a:p>
        </p:txBody>
      </p:sp>
      <p:sp>
        <p:nvSpPr>
          <p:cNvPr id="4" name="Slide Number Placeholder 3"/>
          <p:cNvSpPr>
            <a:spLocks noGrp="1"/>
          </p:cNvSpPr>
          <p:nvPr>
            <p:ph type="sldNum" sz="quarter" idx="10"/>
          </p:nvPr>
        </p:nvSpPr>
        <p:spPr/>
        <p:txBody>
          <a:bodyPr/>
          <a:lstStyle/>
          <a:p>
            <a:fld id="{31B3FF19-8921-B447-80B5-DE497E3524FF}" type="slidenum">
              <a:rPr lang="en-US" smtClean="0"/>
              <a:t>12</a:t>
            </a:fld>
            <a:endParaRPr lang="en-US"/>
          </a:p>
        </p:txBody>
      </p:sp>
    </p:spTree>
    <p:extLst>
      <p:ext uri="{BB962C8B-B14F-4D97-AF65-F5344CB8AC3E}">
        <p14:creationId xmlns:p14="http://schemas.microsoft.com/office/powerpoint/2010/main" val="2364029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dirty="0">
                <a:solidFill>
                  <a:schemeClr val="dk1"/>
                </a:solidFill>
                <a:latin typeface="+mn-lt"/>
                <a:ea typeface="Calibri"/>
                <a:cs typeface="Calibri"/>
                <a:sym typeface="Calibri"/>
              </a:rPr>
              <a:t>Core activity 2: Four levels of connection – combatting loneliness (15 mins) </a:t>
            </a:r>
            <a:endParaRPr lang="en-GB" dirty="0"/>
          </a:p>
          <a:p>
            <a:pPr marL="0" lvl="0" indent="0" algn="l" rtl="0">
              <a:spcBef>
                <a:spcPts val="0"/>
              </a:spcBef>
              <a:spcAft>
                <a:spcPts val="0"/>
              </a:spcAft>
              <a:buNone/>
            </a:pPr>
            <a:r>
              <a:rPr lang="en-GB" sz="1200" b="0" dirty="0">
                <a:solidFill>
                  <a:schemeClr val="dk1"/>
                </a:solidFill>
                <a:latin typeface="+mn-lt"/>
                <a:ea typeface="Calibri"/>
                <a:cs typeface="Calibri"/>
                <a:sym typeface="Calibri"/>
              </a:rPr>
              <a:t>Explain to students that there are different levels of connection (</a:t>
            </a:r>
            <a:r>
              <a:rPr lang="en-GB" sz="1200" dirty="0">
                <a:solidFill>
                  <a:schemeClr val="dk1"/>
                </a:solidFill>
                <a:latin typeface="+mn-lt"/>
                <a:ea typeface="Calibri"/>
                <a:cs typeface="Calibri"/>
                <a:sym typeface="Calibri"/>
              </a:rPr>
              <a:t>see below for more information). In groups, give students a few minutes to draw the diagram and write or discuss any ideas they have for young people to build connection on each level. Note,</a:t>
            </a:r>
            <a:r>
              <a:rPr lang="en-GB" sz="1200" baseline="0" dirty="0">
                <a:solidFill>
                  <a:schemeClr val="dk1"/>
                </a:solidFill>
                <a:latin typeface="+mn-lt"/>
                <a:ea typeface="Calibri"/>
                <a:cs typeface="Calibri"/>
                <a:sym typeface="Calibri"/>
              </a:rPr>
              <a:t> if relevant, you may want to caveat that students’ strategies should be based on current Covid-19 social distancing guidance.</a:t>
            </a:r>
            <a:endParaRPr lang="en-GB" sz="1200" b="1" dirty="0">
              <a:solidFill>
                <a:schemeClr val="dk1"/>
              </a:solidFill>
              <a:latin typeface="+mn-lt"/>
              <a:ea typeface="Calibri"/>
              <a:cs typeface="Calibri"/>
              <a:sym typeface="Calibri"/>
            </a:endParaRPr>
          </a:p>
          <a:p>
            <a:pPr marL="0" lvl="0" indent="0" algn="l" rtl="0">
              <a:spcBef>
                <a:spcPts val="0"/>
              </a:spcBef>
              <a:spcAft>
                <a:spcPts val="0"/>
              </a:spcAft>
              <a:buNone/>
            </a:pPr>
            <a:endParaRPr lang="en-GB" sz="1200" b="1"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dirty="0">
                <a:solidFill>
                  <a:schemeClr val="dk1"/>
                </a:solidFill>
                <a:latin typeface="+mn-lt"/>
                <a:ea typeface="Calibri"/>
                <a:cs typeface="Calibri"/>
                <a:sym typeface="Calibri"/>
              </a:rPr>
              <a:t>Individual: </a:t>
            </a:r>
            <a:r>
              <a:rPr lang="en-GB" sz="1200" dirty="0">
                <a:solidFill>
                  <a:schemeClr val="dk1"/>
                </a:solidFill>
                <a:latin typeface="+mn-lt"/>
                <a:ea typeface="Calibri"/>
                <a:cs typeface="Calibri"/>
                <a:sym typeface="Calibri"/>
              </a:rPr>
              <a:t>What things could a young person do on their own to tackle loneliness and build connection? </a:t>
            </a:r>
            <a:r>
              <a:rPr lang="en-GB" sz="1200" b="0" i="0" u="none" strike="noStrike" dirty="0">
                <a:solidFill>
                  <a:schemeClr val="dk1"/>
                </a:solidFill>
                <a:latin typeface="+mn-lt"/>
                <a:ea typeface="Calibri"/>
                <a:cs typeface="Calibri"/>
                <a:sym typeface="Calibri"/>
              </a:rPr>
              <a:t>F</a:t>
            </a:r>
            <a:r>
              <a:rPr lang="en-GB" sz="1200" b="0" i="1" u="none" strike="noStrike" dirty="0">
                <a:solidFill>
                  <a:schemeClr val="dk1"/>
                </a:solidFill>
                <a:latin typeface="+mn-lt"/>
                <a:ea typeface="Calibri"/>
                <a:cs typeface="Calibri"/>
                <a:sym typeface="Calibri"/>
              </a:rPr>
              <a:t>or example, reading or listening to music. </a:t>
            </a:r>
            <a:endParaRPr lang="en-GB" sz="1200" dirty="0">
              <a:solidFill>
                <a:schemeClr val="dk1"/>
              </a:solidFill>
              <a:latin typeface="+mn-lt"/>
              <a:ea typeface="Calibri"/>
              <a:cs typeface="Calibri"/>
              <a:sym typeface="Calibri"/>
            </a:endParaRPr>
          </a:p>
          <a:p>
            <a:pPr marL="0" lvl="0" indent="0" algn="l" rtl="0">
              <a:spcBef>
                <a:spcPts val="0"/>
              </a:spcBef>
              <a:spcAft>
                <a:spcPts val="0"/>
              </a:spcAft>
              <a:buNone/>
            </a:pPr>
            <a:r>
              <a:rPr lang="en-GB" sz="1200" dirty="0">
                <a:solidFill>
                  <a:schemeClr val="dk1"/>
                </a:solidFill>
                <a:latin typeface="+mn-lt"/>
                <a:ea typeface="Calibri"/>
                <a:cs typeface="Calibri"/>
                <a:sym typeface="Calibri"/>
              </a:rPr>
              <a:t> </a:t>
            </a:r>
          </a:p>
          <a:p>
            <a:pPr marL="0" lvl="0" indent="0" algn="l" rtl="0">
              <a:spcBef>
                <a:spcPts val="0"/>
              </a:spcBef>
              <a:spcAft>
                <a:spcPts val="0"/>
              </a:spcAft>
              <a:buNone/>
            </a:pPr>
            <a:r>
              <a:rPr lang="en-GB" sz="1200" b="1" dirty="0">
                <a:solidFill>
                  <a:schemeClr val="dk1"/>
                </a:solidFill>
                <a:latin typeface="+mn-lt"/>
                <a:ea typeface="Calibri"/>
                <a:cs typeface="Calibri"/>
                <a:sym typeface="Calibri"/>
              </a:rPr>
              <a:t>Friends and family: </a:t>
            </a:r>
            <a:r>
              <a:rPr lang="en-GB" sz="1200" dirty="0">
                <a:solidFill>
                  <a:schemeClr val="dk1"/>
                </a:solidFill>
                <a:latin typeface="+mn-lt"/>
                <a:ea typeface="Calibri"/>
                <a:cs typeface="Calibri"/>
                <a:sym typeface="Calibri"/>
              </a:rPr>
              <a:t>What could a young person do to increase connection with friends and family? </a:t>
            </a:r>
            <a:r>
              <a:rPr lang="en-GB" sz="1200" b="0" i="1" u="none" strike="noStrike" dirty="0">
                <a:solidFill>
                  <a:schemeClr val="dk1"/>
                </a:solidFill>
                <a:latin typeface="+mn-lt"/>
                <a:ea typeface="Calibri"/>
                <a:cs typeface="Calibri"/>
                <a:sym typeface="Calibri"/>
              </a:rPr>
              <a:t>For example, a cinema trip with friends. </a:t>
            </a:r>
            <a:endParaRPr lang="en-GB" sz="1200" dirty="0">
              <a:solidFill>
                <a:schemeClr val="dk1"/>
              </a:solidFill>
              <a:latin typeface="+mn-lt"/>
              <a:ea typeface="Calibri"/>
              <a:cs typeface="Calibri"/>
              <a:sym typeface="Calibri"/>
            </a:endParaRPr>
          </a:p>
          <a:p>
            <a:pPr marL="0" lvl="0" indent="0" algn="l" rtl="0">
              <a:spcBef>
                <a:spcPts val="0"/>
              </a:spcBef>
              <a:spcAft>
                <a:spcPts val="0"/>
              </a:spcAft>
              <a:buNone/>
            </a:pPr>
            <a:r>
              <a:rPr lang="en-GB" sz="1200" dirty="0">
                <a:solidFill>
                  <a:schemeClr val="dk1"/>
                </a:solidFill>
                <a:latin typeface="+mn-lt"/>
                <a:ea typeface="Calibri"/>
                <a:cs typeface="Calibri"/>
                <a:sym typeface="Calibri"/>
              </a:rPr>
              <a:t> </a:t>
            </a:r>
          </a:p>
          <a:p>
            <a:pPr marL="0" lvl="0" indent="0" algn="l" rtl="0">
              <a:spcBef>
                <a:spcPts val="0"/>
              </a:spcBef>
              <a:spcAft>
                <a:spcPts val="0"/>
              </a:spcAft>
              <a:buNone/>
            </a:pPr>
            <a:r>
              <a:rPr lang="en-GB" sz="1200" b="1" dirty="0">
                <a:solidFill>
                  <a:schemeClr val="dk1"/>
                </a:solidFill>
                <a:latin typeface="+mn-lt"/>
                <a:ea typeface="Calibri"/>
                <a:cs typeface="Calibri"/>
                <a:sym typeface="Calibri"/>
              </a:rPr>
              <a:t>Local community </a:t>
            </a:r>
            <a:r>
              <a:rPr lang="en-GB" sz="1200" dirty="0">
                <a:solidFill>
                  <a:schemeClr val="dk1"/>
                </a:solidFill>
                <a:latin typeface="+mn-lt"/>
                <a:ea typeface="Calibri"/>
                <a:cs typeface="Calibri"/>
                <a:sym typeface="Calibri"/>
              </a:rPr>
              <a:t>(includes school, youth centres, parks, scouts,</a:t>
            </a:r>
            <a:r>
              <a:rPr lang="en-GB" sz="1200" baseline="0" dirty="0">
                <a:solidFill>
                  <a:schemeClr val="dk1"/>
                </a:solidFill>
                <a:latin typeface="+mn-lt"/>
                <a:ea typeface="Calibri"/>
                <a:cs typeface="Calibri"/>
                <a:sym typeface="Calibri"/>
              </a:rPr>
              <a:t> guides</a:t>
            </a:r>
            <a:r>
              <a:rPr lang="en-GB" sz="1200" dirty="0">
                <a:solidFill>
                  <a:schemeClr val="dk1"/>
                </a:solidFill>
                <a:latin typeface="+mn-lt"/>
                <a:ea typeface="Calibri"/>
                <a:cs typeface="Calibri"/>
                <a:sym typeface="Calibri"/>
              </a:rPr>
              <a:t>, or local youth or</a:t>
            </a:r>
            <a:r>
              <a:rPr lang="en-GB" sz="1200" baseline="0" dirty="0">
                <a:solidFill>
                  <a:schemeClr val="dk1"/>
                </a:solidFill>
                <a:latin typeface="+mn-lt"/>
                <a:ea typeface="Calibri"/>
                <a:cs typeface="Calibri"/>
                <a:sym typeface="Calibri"/>
              </a:rPr>
              <a:t> </a:t>
            </a:r>
            <a:r>
              <a:rPr lang="en-GB" sz="1200" dirty="0">
                <a:solidFill>
                  <a:schemeClr val="dk1"/>
                </a:solidFill>
                <a:latin typeface="+mn-lt"/>
                <a:ea typeface="Calibri"/>
                <a:cs typeface="Calibri"/>
                <a:sym typeface="Calibri"/>
              </a:rPr>
              <a:t>faith groups etc.): What could a young person do in their local communities to increase connection and help stop loneliness among young people? </a:t>
            </a:r>
            <a:r>
              <a:rPr lang="en-GB" sz="1200" b="0" i="0" u="none" strike="noStrike" dirty="0">
                <a:solidFill>
                  <a:schemeClr val="dk1"/>
                </a:solidFill>
                <a:latin typeface="+mn-lt"/>
                <a:ea typeface="Calibri"/>
                <a:cs typeface="Calibri"/>
                <a:sym typeface="Calibri"/>
              </a:rPr>
              <a:t>For </a:t>
            </a:r>
            <a:r>
              <a:rPr lang="en-GB" sz="1200" b="0" i="1" u="none" strike="noStrike" dirty="0">
                <a:solidFill>
                  <a:schemeClr val="dk1"/>
                </a:solidFill>
                <a:latin typeface="+mn-lt"/>
                <a:ea typeface="Calibri"/>
                <a:cs typeface="Calibri"/>
                <a:sym typeface="Calibri"/>
              </a:rPr>
              <a:t>example, volunteering</a:t>
            </a:r>
            <a:r>
              <a:rPr lang="en-GB" sz="1200" b="0" i="1" u="none" strike="noStrike" baseline="0" dirty="0">
                <a:solidFill>
                  <a:schemeClr val="dk1"/>
                </a:solidFill>
                <a:latin typeface="+mn-lt"/>
                <a:ea typeface="Calibri"/>
                <a:cs typeface="Calibri"/>
                <a:sym typeface="Calibri"/>
              </a:rPr>
              <a:t> to be a mentor in school or v</a:t>
            </a:r>
            <a:r>
              <a:rPr lang="en-GB" sz="1200" b="0" i="1" u="none" strike="noStrike" dirty="0">
                <a:solidFill>
                  <a:schemeClr val="dk1"/>
                </a:solidFill>
                <a:latin typeface="+mn-lt"/>
                <a:ea typeface="Calibri"/>
                <a:cs typeface="Calibri"/>
                <a:sym typeface="Calibri"/>
              </a:rPr>
              <a:t>isiting a nearby leisure centre. </a:t>
            </a:r>
            <a:endParaRPr lang="en-GB" sz="1200" dirty="0">
              <a:solidFill>
                <a:schemeClr val="dk1"/>
              </a:solidFill>
              <a:latin typeface="+mn-lt"/>
              <a:ea typeface="Calibri"/>
              <a:cs typeface="Calibri"/>
              <a:sym typeface="Calibri"/>
            </a:endParaRPr>
          </a:p>
          <a:p>
            <a:pPr marL="0" lvl="0" indent="0" algn="l" rtl="0">
              <a:spcBef>
                <a:spcPts val="0"/>
              </a:spcBef>
              <a:spcAft>
                <a:spcPts val="0"/>
              </a:spcAft>
              <a:buNone/>
            </a:pPr>
            <a:r>
              <a:rPr lang="en-GB" sz="1200" dirty="0">
                <a:solidFill>
                  <a:schemeClr val="dk1"/>
                </a:solidFill>
                <a:latin typeface="+mn-lt"/>
                <a:ea typeface="Calibri"/>
                <a:cs typeface="Calibri"/>
                <a:sym typeface="Calibri"/>
              </a:rPr>
              <a:t> </a:t>
            </a:r>
          </a:p>
          <a:p>
            <a:pPr marL="0" lvl="0" indent="0" algn="l" rtl="0">
              <a:spcBef>
                <a:spcPts val="0"/>
              </a:spcBef>
              <a:spcAft>
                <a:spcPts val="0"/>
              </a:spcAft>
              <a:buNone/>
            </a:pPr>
            <a:r>
              <a:rPr lang="en-GB" sz="1200" b="1" dirty="0">
                <a:solidFill>
                  <a:schemeClr val="dk1"/>
                </a:solidFill>
                <a:latin typeface="+mn-lt"/>
                <a:ea typeface="Calibri"/>
                <a:cs typeface="Calibri"/>
                <a:sym typeface="Calibri"/>
              </a:rPr>
              <a:t>Wider community: </a:t>
            </a:r>
            <a:r>
              <a:rPr lang="en-GB" sz="1200" dirty="0">
                <a:solidFill>
                  <a:schemeClr val="dk1"/>
                </a:solidFill>
                <a:latin typeface="+mn-lt"/>
                <a:ea typeface="Calibri"/>
                <a:cs typeface="Calibri"/>
                <a:sym typeface="Calibri"/>
              </a:rPr>
              <a:t>What else could be done in society to tackle loneliness? This could be something that’s done across the country, online or ways of connecting with people, places or things outside of the local community. </a:t>
            </a:r>
            <a:r>
              <a:rPr lang="en-GB" sz="1200" b="0" i="1" u="none" strike="noStrike" dirty="0">
                <a:solidFill>
                  <a:schemeClr val="dk1"/>
                </a:solidFill>
                <a:latin typeface="+mn-lt"/>
                <a:ea typeface="Calibri"/>
                <a:cs typeface="Calibri"/>
                <a:sym typeface="Calibri"/>
              </a:rPr>
              <a:t>For example, volunteering at a community event or space such as park, or with older people.</a:t>
            </a:r>
            <a:endParaRPr lang="en-GB" dirty="0"/>
          </a:p>
          <a:p>
            <a:pPr marL="0" lvl="0" indent="0" algn="l" rtl="0">
              <a:spcBef>
                <a:spcPts val="0"/>
              </a:spcBef>
              <a:spcAft>
                <a:spcPts val="0"/>
              </a:spcAft>
              <a:buNone/>
            </a:pPr>
            <a:endParaRPr lang="en-GB" sz="1200" b="0" i="1" u="none" strike="noStrike"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u="sng" strike="noStrike" dirty="0">
                <a:solidFill>
                  <a:schemeClr val="dk1"/>
                </a:solidFill>
                <a:latin typeface="+mn-lt"/>
                <a:ea typeface="Calibri"/>
                <a:cs typeface="Calibri"/>
                <a:sym typeface="Calibri"/>
              </a:rPr>
              <a:t>Support:</a:t>
            </a:r>
            <a:r>
              <a:rPr lang="en-GB" sz="1200" b="1" i="0" u="none" strike="noStrike" dirty="0">
                <a:solidFill>
                  <a:schemeClr val="dk1"/>
                </a:solidFill>
                <a:latin typeface="+mn-lt"/>
                <a:ea typeface="Calibri"/>
                <a:cs typeface="Calibri"/>
                <a:sym typeface="Calibri"/>
              </a:rPr>
              <a:t> </a:t>
            </a:r>
            <a:r>
              <a:rPr lang="en-GB" sz="1200" b="0" i="0" u="none" strike="noStrike" dirty="0">
                <a:solidFill>
                  <a:schemeClr val="dk1"/>
                </a:solidFill>
                <a:latin typeface="+mn-lt"/>
                <a:ea typeface="Calibri"/>
                <a:cs typeface="Calibri"/>
                <a:sym typeface="Calibri"/>
              </a:rPr>
              <a:t>It may be helpful to write some of the examples from the lists above on the board and then ask students who may need more support to put them in each of the categories and then add on their own examples</a:t>
            </a:r>
            <a:r>
              <a:rPr lang="en-GB" sz="1200" b="0" i="0" u="none" strike="noStrike" baseline="0" dirty="0">
                <a:solidFill>
                  <a:schemeClr val="dk1"/>
                </a:solidFill>
                <a:latin typeface="+mn-lt"/>
                <a:ea typeface="Calibri"/>
                <a:cs typeface="Calibri"/>
                <a:sym typeface="Calibri"/>
              </a:rPr>
              <a:t> (this strategy may be particularly helpful to young people with autism who find the task challenging).</a:t>
            </a:r>
            <a:endParaRPr lang="en-GB" dirty="0"/>
          </a:p>
          <a:p>
            <a:pPr marL="0" lvl="0" indent="0" algn="l" rtl="0">
              <a:spcBef>
                <a:spcPts val="0"/>
              </a:spcBef>
              <a:spcAft>
                <a:spcPts val="0"/>
              </a:spcAft>
              <a:buNone/>
            </a:pPr>
            <a:endParaRPr lang="en-GB" sz="1200" b="0" i="0" u="none" strike="noStrike"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u="sng" strike="noStrike" dirty="0">
                <a:solidFill>
                  <a:schemeClr val="dk1"/>
                </a:solidFill>
                <a:latin typeface="+mn-lt"/>
                <a:ea typeface="Calibri"/>
                <a:cs typeface="Calibri"/>
                <a:sym typeface="Calibri"/>
              </a:rPr>
              <a:t>Optional Challenge</a:t>
            </a:r>
            <a:r>
              <a:rPr lang="en-GB" sz="1200" b="0" i="0" u="none" strike="noStrike" dirty="0">
                <a:solidFill>
                  <a:schemeClr val="dk1"/>
                </a:solidFill>
                <a:latin typeface="+mn-lt"/>
                <a:ea typeface="Calibri"/>
                <a:cs typeface="Calibri"/>
                <a:sym typeface="Calibri"/>
              </a:rPr>
              <a:t>: Ask students to use a different coloured pen to either underline ways of building connection that they think were particularly important during Covid-19 or add on any exampled that that were specific to this time period e.g. Clap for Carers</a:t>
            </a:r>
            <a:endParaRPr lang="en-GB" dirty="0"/>
          </a:p>
          <a:p>
            <a:pPr marL="0" lvl="0" indent="0" algn="l" rtl="0">
              <a:spcBef>
                <a:spcPts val="0"/>
              </a:spcBef>
              <a:spcAft>
                <a:spcPts val="0"/>
              </a:spcAft>
              <a:buNone/>
            </a:pPr>
            <a:endParaRPr lang="en-GB" sz="1200" b="0" i="1" u="none" strike="noStrik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i="0" dirty="0">
                <a:solidFill>
                  <a:schemeClr val="dk1"/>
                </a:solidFill>
                <a:latin typeface="+mn-lt"/>
                <a:ea typeface="Calibri"/>
                <a:cs typeface="Calibri"/>
                <a:sym typeface="Calibri"/>
              </a:rPr>
              <a:t>Highlight to students that </a:t>
            </a:r>
            <a:r>
              <a:rPr lang="en-GB" sz="1200" b="1" dirty="0">
                <a:latin typeface="Arial"/>
                <a:ea typeface="Arial"/>
                <a:cs typeface="Arial"/>
                <a:sym typeface="Arial"/>
              </a:rPr>
              <a:t>we all have a responsibility </a:t>
            </a:r>
            <a:r>
              <a:rPr lang="en-GB" sz="1200" dirty="0">
                <a:latin typeface="Arial"/>
                <a:ea typeface="Arial"/>
                <a:cs typeface="Arial"/>
                <a:sym typeface="Arial"/>
              </a:rPr>
              <a:t>to look out for others who might feel lonely. What can we do to help others feel included? </a:t>
            </a:r>
          </a:p>
          <a:p>
            <a:pPr marL="0" marR="0" lvl="0" indent="0" algn="l" rtl="0">
              <a:lnSpc>
                <a:spcPct val="100000"/>
              </a:lnSpc>
              <a:spcBef>
                <a:spcPts val="0"/>
              </a:spcBef>
              <a:spcAft>
                <a:spcPts val="0"/>
              </a:spcAft>
              <a:buClr>
                <a:schemeClr val="dk1"/>
              </a:buClr>
              <a:buSzPts val="1200"/>
              <a:buFont typeface="Calibri"/>
              <a:buNone/>
            </a:pPr>
            <a:endParaRPr lang="en-GB" sz="1200" dirty="0">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31B3FF19-8921-B447-80B5-DE497E3524FF}" type="slidenum">
              <a:rPr lang="en-US" smtClean="0"/>
              <a:t>13</a:t>
            </a:fld>
            <a:endParaRPr lang="en-US"/>
          </a:p>
        </p:txBody>
      </p:sp>
    </p:spTree>
    <p:extLst>
      <p:ext uri="{BB962C8B-B14F-4D97-AF65-F5344CB8AC3E}">
        <p14:creationId xmlns:p14="http://schemas.microsoft.com/office/powerpoint/2010/main" val="540371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dk1"/>
                </a:solidFill>
                <a:latin typeface="+mn-lt"/>
                <a:ea typeface="Calibri"/>
                <a:cs typeface="Calibri"/>
                <a:sym typeface="Calibri"/>
              </a:rPr>
              <a:t>Core activity 2: Four levels of connection – combatting loneliness (15 mins) continued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Watch from 01:37 to the end of the video. You</a:t>
            </a:r>
            <a:r>
              <a:rPr lang="en-US" baseline="0" dirty="0"/>
              <a:t> can click on the slide to play the video or copy and paste this URL into your web browser: </a:t>
            </a:r>
            <a:r>
              <a:rPr lang="en-GB" sz="1200" b="0" i="0" kern="1200" dirty="0">
                <a:solidFill>
                  <a:schemeClr val="tx1"/>
                </a:solidFill>
                <a:effectLst/>
                <a:latin typeface="+mn-lt"/>
                <a:ea typeface="+mn-ea"/>
                <a:cs typeface="+mn-cs"/>
                <a:hlinkClick r:id="rId3"/>
              </a:rPr>
              <a:t>https://bcove.video/3mtdbrV</a:t>
            </a:r>
            <a:endParaRPr lang="en-US" dirty="0"/>
          </a:p>
          <a:p>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1B3FF19-8921-B447-80B5-DE497E3524FF}" type="slidenum">
              <a:rPr lang="en-US" smtClean="0"/>
              <a:t>14</a:t>
            </a:fld>
            <a:endParaRPr lang="en-US"/>
          </a:p>
        </p:txBody>
      </p:sp>
    </p:spTree>
    <p:extLst>
      <p:ext uri="{BB962C8B-B14F-4D97-AF65-F5344CB8AC3E}">
        <p14:creationId xmlns:p14="http://schemas.microsoft.com/office/powerpoint/2010/main" val="1796353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dk1"/>
                </a:solidFill>
                <a:latin typeface="+mn-lt"/>
                <a:ea typeface="Calibri"/>
                <a:cs typeface="Calibri"/>
                <a:sym typeface="Calibri"/>
              </a:rPr>
              <a:t>Core activity 2: Four levels of connection – combatting loneliness (15 mins) continued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chemeClr val="dk1"/>
                </a:solidFill>
                <a:latin typeface="+mn-lt"/>
                <a:ea typeface="Calibri"/>
                <a:cs typeface="Calibri"/>
                <a:sym typeface="Calibri"/>
              </a:rPr>
              <a:t>Share this slide with students and ask them to add in anything new.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chemeClr val="dk1"/>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chemeClr val="dk1"/>
                </a:solidFill>
                <a:latin typeface="+mn-lt"/>
                <a:cs typeface="Calibri"/>
                <a:sym typeface="Calibri"/>
              </a:rPr>
              <a:t>Note that,</a:t>
            </a:r>
            <a:r>
              <a:rPr lang="en-GB" sz="1200" b="0" i="0" u="none" strike="noStrike" baseline="0" dirty="0">
                <a:solidFill>
                  <a:schemeClr val="dk1"/>
                </a:solidFill>
                <a:latin typeface="+mn-lt"/>
                <a:cs typeface="Calibri"/>
                <a:sym typeface="Calibri"/>
              </a:rPr>
              <a:t> if relevant, you may wish to discuss how these activities can be carried out under social distancing measures. For example, it might be a case of arranging to spend some virtual time with friends, joining a virtual youth group or club, reaching out to elderly relatives or spending some quality time with family members they live with.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baseline="0" dirty="0">
              <a:solidFill>
                <a:schemeClr val="dk1"/>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chemeClr val="dk1"/>
                </a:solidFill>
                <a:latin typeface="+mn-lt"/>
                <a:cs typeface="Calibri"/>
                <a:sym typeface="Calibri"/>
              </a:rPr>
              <a:t>It is also important to emphasise the safety implications for getting to know someone new.</a:t>
            </a:r>
            <a:endParaRPr lang="en-GB"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15</a:t>
            </a:fld>
            <a:endParaRPr lang="en-US"/>
          </a:p>
        </p:txBody>
      </p:sp>
    </p:spTree>
    <p:extLst>
      <p:ext uri="{BB962C8B-B14F-4D97-AF65-F5344CB8AC3E}">
        <p14:creationId xmlns:p14="http://schemas.microsoft.com/office/powerpoint/2010/main" val="927165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solidFill>
                  <a:schemeClr val="dk1"/>
                </a:solidFill>
                <a:latin typeface="+mn-lt"/>
                <a:ea typeface="Calibri"/>
                <a:cs typeface="Calibri"/>
                <a:sym typeface="Calibri"/>
              </a:rPr>
              <a:t>Core activity 2: Four levels of connection – combatting loneliness (15 mins) continued</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mn-lt"/>
                <a:ea typeface="Calibri"/>
                <a:cs typeface="Calibri"/>
                <a:sym typeface="Calibri"/>
              </a:rPr>
              <a:t>In pairs or groups, can they circle the ideas that they think would be the most effective? In a different colour pen, can they add the challenges or possible barriers to those ideas? </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If students need extra support in evaluating the actions provided on slide 15 in this way, consider simply showing the slide and asking students to do a class vote.</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mn-lt"/>
                <a:ea typeface="Calibri"/>
                <a:cs typeface="Calibri"/>
                <a:sym typeface="Calibri"/>
              </a:rPr>
              <a:t>Alternatively, print off slide 15 and ask students to arrange the actions in a diamond nine; ordering the actions in a diamond shape, with those they think would be most useful at the top and least useful at the bottom.</a:t>
            </a:r>
            <a:endParaRPr lang="en-GB" dirty="0"/>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16</a:t>
            </a:fld>
            <a:endParaRPr lang="en-US"/>
          </a:p>
        </p:txBody>
      </p:sp>
    </p:spTree>
    <p:extLst>
      <p:ext uri="{BB962C8B-B14F-4D97-AF65-F5344CB8AC3E}">
        <p14:creationId xmlns:p14="http://schemas.microsoft.com/office/powerpoint/2010/main" val="612929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dk1"/>
                </a:solidFill>
                <a:latin typeface="+mn-lt"/>
                <a:ea typeface="Calibri"/>
                <a:cs typeface="Calibri"/>
                <a:sym typeface="Calibri"/>
              </a:rPr>
              <a:t>Core activity 2: Four levels of connection – combatting loneliness (15 mins) continued</a:t>
            </a:r>
            <a:endParaRPr lang="en-GB" dirty="0"/>
          </a:p>
          <a:p>
            <a:pPr marL="0" lvl="0" indent="0" algn="l" rtl="0">
              <a:spcBef>
                <a:spcPts val="0"/>
              </a:spcBef>
              <a:spcAft>
                <a:spcPts val="0"/>
              </a:spcAft>
              <a:buNone/>
            </a:pPr>
            <a:r>
              <a:rPr lang="en-GB" sz="1200" i="0" dirty="0">
                <a:solidFill>
                  <a:schemeClr val="dk1"/>
                </a:solidFill>
                <a:latin typeface="+mn-lt"/>
                <a:ea typeface="Calibri"/>
                <a:cs typeface="Calibri"/>
                <a:sym typeface="Calibri"/>
              </a:rPr>
              <a:t>Further challenge:</a:t>
            </a:r>
          </a:p>
          <a:p>
            <a:pPr marL="0" lvl="0" indent="0" algn="l" rtl="0">
              <a:spcBef>
                <a:spcPts val="0"/>
              </a:spcBef>
              <a:spcAft>
                <a:spcPts val="0"/>
              </a:spcAft>
              <a:buNone/>
            </a:pPr>
            <a:r>
              <a:rPr lang="en-GB" sz="1200" i="1" dirty="0">
                <a:solidFill>
                  <a:schemeClr val="dk1"/>
                </a:solidFill>
                <a:latin typeface="+mn-lt"/>
                <a:ea typeface="Calibri"/>
                <a:cs typeface="Calibri"/>
                <a:sym typeface="Calibri"/>
              </a:rPr>
              <a:t>Young people have been highlighted as one of the age groups that can sometimes feel most lonely. Why do you think this might be? </a:t>
            </a:r>
            <a:endParaRPr lang="en-GB" dirty="0"/>
          </a:p>
          <a:p>
            <a:pPr marL="0" lvl="0" indent="0" algn="l" rtl="0">
              <a:spcBef>
                <a:spcPts val="0"/>
              </a:spcBef>
              <a:spcAft>
                <a:spcPts val="0"/>
              </a:spcAft>
              <a:buNone/>
            </a:pPr>
            <a:r>
              <a:rPr lang="en-GB" sz="1200" dirty="0">
                <a:solidFill>
                  <a:schemeClr val="dk1"/>
                </a:solidFill>
                <a:latin typeface="+mn-lt"/>
                <a:ea typeface="Calibri"/>
                <a:cs typeface="Calibri"/>
                <a:sym typeface="Calibri"/>
              </a:rPr>
              <a:t>Period of transition and change, generation very connected to social media and technology, less life experience. Stress to students that as a group, young people are also more likely to take action to combat loneliness.</a:t>
            </a:r>
          </a:p>
          <a:p>
            <a:pPr marL="0" lvl="0" indent="0" algn="l" rtl="0">
              <a:spcBef>
                <a:spcPts val="0"/>
              </a:spcBef>
              <a:spcAft>
                <a:spcPts val="0"/>
              </a:spcAft>
              <a:buNone/>
            </a:pPr>
            <a:endParaRPr lang="en-GB" sz="1200" i="1" dirty="0">
              <a:solidFill>
                <a:schemeClr val="dk1"/>
              </a:solidFill>
              <a:latin typeface="+mn-lt"/>
              <a:ea typeface="Calibri"/>
              <a:cs typeface="Calibri"/>
              <a:sym typeface="Calibri"/>
            </a:endParaRPr>
          </a:p>
          <a:p>
            <a:pPr marL="0" lvl="0" indent="0" algn="l" rtl="0">
              <a:spcBef>
                <a:spcPts val="0"/>
              </a:spcBef>
              <a:spcAft>
                <a:spcPts val="0"/>
              </a:spcAft>
              <a:buNone/>
            </a:pPr>
            <a:r>
              <a:rPr lang="en-GB" sz="1200" i="1" dirty="0">
                <a:solidFill>
                  <a:schemeClr val="dk1"/>
                </a:solidFill>
                <a:latin typeface="+mn-lt"/>
                <a:ea typeface="Calibri"/>
                <a:cs typeface="Calibri"/>
                <a:sym typeface="Calibri"/>
              </a:rPr>
              <a:t>What more could be done in schools (or colleges) to build connections? </a:t>
            </a:r>
            <a:endParaRPr lang="en-GB" dirty="0"/>
          </a:p>
          <a:p>
            <a:pPr marL="0" lvl="0" indent="0" algn="l" rtl="0">
              <a:spcBef>
                <a:spcPts val="0"/>
              </a:spcBef>
              <a:spcAft>
                <a:spcPts val="0"/>
              </a:spcAft>
              <a:buNone/>
            </a:pPr>
            <a:r>
              <a:rPr lang="en-GB" sz="1200" dirty="0">
                <a:solidFill>
                  <a:schemeClr val="dk1"/>
                </a:solidFill>
                <a:latin typeface="+mn-lt"/>
                <a:ea typeface="Calibri"/>
                <a:cs typeface="Calibri"/>
                <a:sym typeface="Calibri"/>
              </a:rPr>
              <a:t>Peer support groups, more involvement with local community (e.g. through volunteering opportunities), after school clubs or activities, talking about loneliness and connection more.</a:t>
            </a:r>
          </a:p>
          <a:p>
            <a:pPr marL="0" lvl="0" indent="0" algn="l" rtl="0">
              <a:spcBef>
                <a:spcPts val="0"/>
              </a:spcBef>
              <a:spcAft>
                <a:spcPts val="0"/>
              </a:spcAft>
              <a:buNone/>
            </a:pPr>
            <a:endParaRPr lang="en-GB" sz="1200" i="1" dirty="0">
              <a:solidFill>
                <a:schemeClr val="dk1"/>
              </a:solidFill>
              <a:latin typeface="+mn-lt"/>
              <a:ea typeface="Calibri"/>
              <a:cs typeface="Calibri"/>
              <a:sym typeface="Calibri"/>
            </a:endParaRPr>
          </a:p>
          <a:p>
            <a:pPr marL="0" lvl="0" indent="0" algn="l" rtl="0">
              <a:spcBef>
                <a:spcPts val="0"/>
              </a:spcBef>
              <a:spcAft>
                <a:spcPts val="0"/>
              </a:spcAft>
              <a:buNone/>
            </a:pPr>
            <a:r>
              <a:rPr lang="en-GB" sz="1200" i="1" dirty="0">
                <a:solidFill>
                  <a:schemeClr val="dk1"/>
                </a:solidFill>
                <a:latin typeface="+mn-lt"/>
                <a:ea typeface="Calibri"/>
                <a:cs typeface="Calibri"/>
                <a:sym typeface="Calibri"/>
              </a:rPr>
              <a:t>How do you think technology affects</a:t>
            </a:r>
            <a:r>
              <a:rPr lang="en-GB" sz="1200" i="1" baseline="0" dirty="0">
                <a:solidFill>
                  <a:schemeClr val="dk1"/>
                </a:solidFill>
                <a:latin typeface="+mn-lt"/>
                <a:ea typeface="Calibri"/>
                <a:cs typeface="Calibri"/>
                <a:sym typeface="Calibri"/>
              </a:rPr>
              <a:t> </a:t>
            </a:r>
            <a:r>
              <a:rPr lang="en-GB" sz="1200" i="1" dirty="0">
                <a:solidFill>
                  <a:schemeClr val="dk1"/>
                </a:solidFill>
                <a:latin typeface="+mn-lt"/>
                <a:ea typeface="Calibri"/>
                <a:cs typeface="Calibri"/>
                <a:sym typeface="Calibri"/>
              </a:rPr>
              <a:t>loneliness? </a:t>
            </a:r>
            <a:endParaRPr lang="en-GB" dirty="0"/>
          </a:p>
          <a:p>
            <a:pPr marL="0" lvl="0" indent="0" algn="l" rtl="0">
              <a:spcBef>
                <a:spcPts val="0"/>
              </a:spcBef>
              <a:spcAft>
                <a:spcPts val="0"/>
              </a:spcAft>
              <a:buNone/>
            </a:pPr>
            <a:r>
              <a:rPr lang="en-GB" sz="1200" dirty="0">
                <a:solidFill>
                  <a:schemeClr val="dk1"/>
                </a:solidFill>
                <a:latin typeface="+mn-lt"/>
                <a:ea typeface="Calibri"/>
                <a:cs typeface="Calibri"/>
                <a:sym typeface="Calibri"/>
              </a:rPr>
              <a:t>Examples</a:t>
            </a:r>
            <a:r>
              <a:rPr lang="en-GB" sz="1200" baseline="0" dirty="0">
                <a:solidFill>
                  <a:schemeClr val="dk1"/>
                </a:solidFill>
                <a:latin typeface="+mn-lt"/>
                <a:ea typeface="Calibri"/>
                <a:cs typeface="Calibri"/>
                <a:sym typeface="Calibri"/>
              </a:rPr>
              <a:t> to discuss include s</a:t>
            </a:r>
            <a:r>
              <a:rPr lang="en-GB" sz="1200" dirty="0">
                <a:solidFill>
                  <a:schemeClr val="dk1"/>
                </a:solidFill>
                <a:latin typeface="+mn-lt"/>
                <a:ea typeface="Calibri"/>
                <a:cs typeface="Calibri"/>
                <a:sym typeface="Calibri"/>
              </a:rPr>
              <a:t>ocial media, instant messaging, people ignoring messages, having followers or likes.</a:t>
            </a:r>
          </a:p>
          <a:p>
            <a:pPr marL="0" lvl="0" indent="0" algn="l" rtl="0">
              <a:spcBef>
                <a:spcPts val="0"/>
              </a:spcBef>
              <a:spcAft>
                <a:spcPts val="0"/>
              </a:spcAft>
              <a:buNone/>
            </a:pPr>
            <a:endParaRPr lang="en-GB" sz="1200" i="1" dirty="0">
              <a:solidFill>
                <a:schemeClr val="dk1"/>
              </a:solidFill>
              <a:latin typeface="+mn-lt"/>
              <a:ea typeface="Calibri"/>
              <a:cs typeface="Calibri"/>
              <a:sym typeface="Calibri"/>
            </a:endParaRPr>
          </a:p>
          <a:p>
            <a:pPr marL="0" lvl="0" indent="0" algn="l" rtl="0">
              <a:spcBef>
                <a:spcPts val="0"/>
              </a:spcBef>
              <a:spcAft>
                <a:spcPts val="0"/>
              </a:spcAft>
              <a:buNone/>
            </a:pPr>
            <a:r>
              <a:rPr lang="en-GB" sz="1200" i="1" dirty="0">
                <a:solidFill>
                  <a:schemeClr val="dk1"/>
                </a:solidFill>
                <a:latin typeface="+mn-lt"/>
                <a:ea typeface="Calibri"/>
                <a:cs typeface="Calibri"/>
                <a:sym typeface="Calibri"/>
              </a:rPr>
              <a:t>How could the stigma in society around loneliness be changed? </a:t>
            </a:r>
            <a:endParaRPr lang="en-GB" sz="1200" dirty="0">
              <a:solidFill>
                <a:schemeClr val="dk1"/>
              </a:solidFill>
              <a:latin typeface="+mn-lt"/>
              <a:ea typeface="Calibri"/>
              <a:cs typeface="Calibri"/>
              <a:sym typeface="Calibri"/>
            </a:endParaRPr>
          </a:p>
          <a:p>
            <a:pPr marL="0" lvl="0" indent="0" algn="l" rtl="0">
              <a:spcBef>
                <a:spcPts val="0"/>
              </a:spcBef>
              <a:spcAft>
                <a:spcPts val="0"/>
              </a:spcAft>
              <a:buNone/>
            </a:pPr>
            <a:r>
              <a:rPr lang="en-GB" sz="1200" dirty="0">
                <a:solidFill>
                  <a:schemeClr val="dk1"/>
                </a:solidFill>
                <a:latin typeface="+mn-lt"/>
                <a:ea typeface="Calibri"/>
                <a:cs typeface="Calibri"/>
                <a:sym typeface="Calibri"/>
              </a:rPr>
              <a:t>For example, encouraging people to talk more openly about loneliness. Research shows that 74% of people said when they feel lonely, they don’t tell anyone despite most having someone they could count on.</a:t>
            </a:r>
          </a:p>
          <a:p>
            <a:pPr marL="0" lvl="0" indent="0" algn="l" rtl="0">
              <a:spcBef>
                <a:spcPts val="0"/>
              </a:spcBef>
              <a:spcAft>
                <a:spcPts val="0"/>
              </a:spcAft>
              <a:buNone/>
            </a:pPr>
            <a:r>
              <a:rPr lang="en-GB" sz="1200" i="1" dirty="0">
                <a:solidFill>
                  <a:schemeClr val="dk1"/>
                </a:solidFill>
                <a:latin typeface="+mn-lt"/>
                <a:ea typeface="Calibri"/>
                <a:cs typeface="Calibri"/>
                <a:sym typeface="Calibri"/>
              </a:rPr>
              <a:t>(Source: </a:t>
            </a:r>
            <a:r>
              <a:rPr lang="en-GB" sz="1200" i="1" dirty="0" err="1">
                <a:solidFill>
                  <a:schemeClr val="dk1"/>
                </a:solidFill>
                <a:latin typeface="+mn-lt"/>
                <a:ea typeface="Calibri"/>
                <a:cs typeface="Calibri"/>
                <a:sym typeface="Calibri"/>
              </a:rPr>
              <a:t>YouGov</a:t>
            </a:r>
            <a:r>
              <a:rPr lang="en-GB" sz="1200" i="1" dirty="0">
                <a:solidFill>
                  <a:schemeClr val="dk1"/>
                </a:solidFill>
                <a:latin typeface="+mn-lt"/>
                <a:ea typeface="Calibri"/>
                <a:cs typeface="Calibri"/>
                <a:sym typeface="Calibri"/>
              </a:rPr>
              <a:t> Plc)</a:t>
            </a:r>
            <a:endParaRPr lang="en-GB" dirty="0"/>
          </a:p>
          <a:p>
            <a:br>
              <a:rPr lang="en-GB" dirty="0"/>
            </a:br>
            <a:r>
              <a:rPr lang="en-GB" dirty="0"/>
              <a:t>Encourage students to reflect</a:t>
            </a:r>
            <a:r>
              <a:rPr lang="en-GB" baseline="0" dirty="0"/>
              <a:t> privately on what they as individuals could do to prevent others feeling lonely in school.</a:t>
            </a:r>
            <a:endParaRPr lang="en-US" dirty="0"/>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17</a:t>
            </a:fld>
            <a:endParaRPr lang="en-US"/>
          </a:p>
        </p:txBody>
      </p:sp>
    </p:spTree>
    <p:extLst>
      <p:ext uri="{BB962C8B-B14F-4D97-AF65-F5344CB8AC3E}">
        <p14:creationId xmlns:p14="http://schemas.microsoft.com/office/powerpoint/2010/main" val="583495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GB" sz="1200" b="1" dirty="0">
                <a:latin typeface="Arial"/>
                <a:ea typeface="Arial"/>
                <a:cs typeface="Arial"/>
                <a:sym typeface="Arial"/>
              </a:rPr>
              <a:t>How to connect (3-4 mins)</a:t>
            </a:r>
          </a:p>
          <a:p>
            <a:pPr marL="0" marR="0" lvl="0" indent="0" algn="l" rtl="0">
              <a:lnSpc>
                <a:spcPct val="100000"/>
              </a:lnSpc>
              <a:spcBef>
                <a:spcPts val="0"/>
              </a:spcBef>
              <a:spcAft>
                <a:spcPts val="0"/>
              </a:spcAft>
              <a:buClr>
                <a:schemeClr val="dk1"/>
              </a:buClr>
              <a:buSzPts val="1200"/>
              <a:buFont typeface="Arial"/>
              <a:buNone/>
            </a:pPr>
            <a:r>
              <a:rPr lang="en-GB" sz="1200" dirty="0">
                <a:latin typeface="Arial"/>
                <a:ea typeface="Arial"/>
                <a:cs typeface="Arial"/>
                <a:sym typeface="Arial"/>
              </a:rPr>
              <a:t>Ask students to choose one of the scenarios on the slide. What tips and advice could you give them? </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i="0" dirty="0"/>
          </a:p>
          <a:p>
            <a:pPr marL="0" marR="0" lvl="0" indent="0" algn="l" rtl="0">
              <a:lnSpc>
                <a:spcPct val="100000"/>
              </a:lnSpc>
              <a:spcBef>
                <a:spcPts val="0"/>
              </a:spcBef>
              <a:spcAft>
                <a:spcPts val="0"/>
              </a:spcAft>
              <a:buClr>
                <a:schemeClr val="dk1"/>
              </a:buClr>
              <a:buSzPts val="1200"/>
              <a:buFont typeface="Calibri"/>
              <a:buNone/>
            </a:pPr>
            <a:r>
              <a:rPr lang="en-GB" sz="1200" b="1" i="0" dirty="0"/>
              <a:t>Tips and advice for</a:t>
            </a:r>
            <a:r>
              <a:rPr lang="en-GB" sz="1200" b="1" i="0" baseline="0" dirty="0"/>
              <a:t> school </a:t>
            </a:r>
            <a:r>
              <a:rPr lang="en-GB" sz="1200" b="1" i="0" dirty="0"/>
              <a:t>include: </a:t>
            </a:r>
            <a:endParaRPr lang="en-GB" sz="1200" b="1" i="0" dirty="0">
              <a:highlight>
                <a:srgbClr val="FFFF00"/>
              </a:highlight>
            </a:endParaRPr>
          </a:p>
          <a:p>
            <a:pPr marL="171450" lvl="0" indent="-171450" algn="l" rtl="0">
              <a:spcBef>
                <a:spcPts val="0"/>
              </a:spcBef>
              <a:spcAft>
                <a:spcPts val="0"/>
              </a:spcAft>
              <a:buClr>
                <a:schemeClr val="dk1"/>
              </a:buClr>
              <a:buSzPts val="1200"/>
              <a:buFont typeface="Arial"/>
              <a:buChar char="•"/>
            </a:pPr>
            <a:r>
              <a:rPr lang="en-GB" sz="1200" b="0" i="0" dirty="0">
                <a:solidFill>
                  <a:schemeClr val="dk1"/>
                </a:solidFill>
                <a:latin typeface="+mn-lt"/>
                <a:ea typeface="Calibri"/>
                <a:cs typeface="Calibri"/>
                <a:sym typeface="Calibri"/>
              </a:rPr>
              <a:t>Say hello and be friendly</a:t>
            </a:r>
            <a:endParaRPr lang="en-GB" dirty="0"/>
          </a:p>
          <a:p>
            <a:pPr marL="171450" lvl="0" indent="-171450" algn="l" rtl="0">
              <a:spcBef>
                <a:spcPts val="0"/>
              </a:spcBef>
              <a:spcAft>
                <a:spcPts val="0"/>
              </a:spcAft>
              <a:buClr>
                <a:schemeClr val="dk1"/>
              </a:buClr>
              <a:buSzPts val="1200"/>
              <a:buFont typeface="Arial"/>
              <a:buChar char="•"/>
            </a:pPr>
            <a:r>
              <a:rPr lang="en-GB" sz="1200" b="0" i="0" dirty="0">
                <a:solidFill>
                  <a:schemeClr val="dk1"/>
                </a:solidFill>
                <a:latin typeface="+mn-lt"/>
                <a:ea typeface="Calibri"/>
                <a:cs typeface="Calibri"/>
                <a:sym typeface="Calibri"/>
              </a:rPr>
              <a:t>If you see someone on their own, say hello and ask how their day is</a:t>
            </a:r>
            <a:endParaRPr lang="en-GB" dirty="0"/>
          </a:p>
          <a:p>
            <a:pPr marL="171450" lvl="0" indent="-171450" algn="l" rtl="0">
              <a:spcBef>
                <a:spcPts val="0"/>
              </a:spcBef>
              <a:spcAft>
                <a:spcPts val="0"/>
              </a:spcAft>
              <a:buClr>
                <a:schemeClr val="dk1"/>
              </a:buClr>
              <a:buSzPts val="1200"/>
              <a:buFont typeface="Arial"/>
              <a:buChar char="•"/>
            </a:pPr>
            <a:r>
              <a:rPr lang="en-GB" sz="1200" b="0" i="0" dirty="0">
                <a:solidFill>
                  <a:schemeClr val="dk1"/>
                </a:solidFill>
                <a:latin typeface="+mn-lt"/>
                <a:ea typeface="Calibri"/>
                <a:cs typeface="Calibri"/>
                <a:sym typeface="Calibri"/>
              </a:rPr>
              <a:t>Ask people about their interests, hobbies or experiences</a:t>
            </a:r>
            <a:endParaRPr lang="en-GB" dirty="0"/>
          </a:p>
          <a:p>
            <a:pPr marL="171450" lvl="0" indent="-171450" algn="l" rtl="0">
              <a:spcBef>
                <a:spcPts val="0"/>
              </a:spcBef>
              <a:spcAft>
                <a:spcPts val="0"/>
              </a:spcAft>
              <a:buClr>
                <a:schemeClr val="dk1"/>
              </a:buClr>
              <a:buSzPts val="1200"/>
              <a:buFont typeface="Arial"/>
              <a:buChar char="•"/>
            </a:pPr>
            <a:r>
              <a:rPr lang="en-GB" sz="1200" b="0" i="0" dirty="0">
                <a:solidFill>
                  <a:schemeClr val="dk1"/>
                </a:solidFill>
                <a:latin typeface="+mn-lt"/>
                <a:ea typeface="Calibri"/>
                <a:cs typeface="Calibri"/>
                <a:sym typeface="Calibri"/>
              </a:rPr>
              <a:t>Asking people for help can be a good way to get to know/reconnect people</a:t>
            </a:r>
            <a:endParaRPr lang="en-GB" dirty="0"/>
          </a:p>
          <a:p>
            <a:pPr marL="171450" lvl="0" indent="-171450" algn="l" rtl="0">
              <a:spcBef>
                <a:spcPts val="0"/>
              </a:spcBef>
              <a:spcAft>
                <a:spcPts val="0"/>
              </a:spcAft>
              <a:buClr>
                <a:schemeClr val="dk1"/>
              </a:buClr>
              <a:buSzPts val="1200"/>
              <a:buFont typeface="Arial"/>
              <a:buChar char="•"/>
            </a:pPr>
            <a:r>
              <a:rPr lang="en-GB" sz="1200" b="0" i="0" dirty="0">
                <a:solidFill>
                  <a:schemeClr val="dk1"/>
                </a:solidFill>
                <a:latin typeface="+mn-lt"/>
                <a:ea typeface="Calibri"/>
                <a:cs typeface="Calibri"/>
                <a:sym typeface="Calibri"/>
              </a:rPr>
              <a:t>Remember, it takes time to settle in and get to know/reconnect with people</a:t>
            </a:r>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18</a:t>
            </a:fld>
            <a:endParaRPr lang="en-US"/>
          </a:p>
        </p:txBody>
      </p:sp>
    </p:spTree>
    <p:extLst>
      <p:ext uri="{BB962C8B-B14F-4D97-AF65-F5344CB8AC3E}">
        <p14:creationId xmlns:p14="http://schemas.microsoft.com/office/powerpoint/2010/main" val="2919401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dirty="0">
                <a:solidFill>
                  <a:schemeClr val="dk1"/>
                </a:solidFill>
                <a:latin typeface="+mn-lt"/>
                <a:ea typeface="Calibri"/>
                <a:cs typeface="Calibri"/>
                <a:sym typeface="Calibri"/>
              </a:rPr>
              <a:t>Follow up assessment: (2-3 mins) </a:t>
            </a:r>
            <a:endParaRPr lang="en-GB" sz="1200"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dirty="0">
                <a:solidFill>
                  <a:schemeClr val="dk1"/>
                </a:solidFill>
                <a:latin typeface="+mn-lt"/>
                <a:ea typeface="Calibri"/>
                <a:cs typeface="Calibri"/>
                <a:sym typeface="Calibri"/>
              </a:rPr>
              <a:t>Show the students the statements A-C for a second time and ask them to rate their confidence in each using a scale from 0-10 (0 = not confident, 10 = extremely confident). </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sz="1200" dirty="0">
                <a:solidFill>
                  <a:schemeClr val="dk1"/>
                </a:solidFill>
                <a:latin typeface="+mn-lt"/>
                <a:ea typeface="Calibri"/>
                <a:cs typeface="Calibri"/>
                <a:sym typeface="Calibri"/>
              </a:rPr>
              <a:t>There are lots of ways you might do this activity. Students could respond to the statements individually by writing their three numbers down on paper, or verbally by discussing their feelings in pairs/groups. You could also use ‘traffic lights’ (red/ amber/green) or ask students to hold up the relevant number of fingers in response to each statement. </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Students should answer the three questions on a confidence scale: 0 = not confident, 10 = extremely confident. </a:t>
            </a:r>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19</a:t>
            </a:fld>
            <a:endParaRPr lang="en-US"/>
          </a:p>
        </p:txBody>
      </p:sp>
    </p:spTree>
    <p:extLst>
      <p:ext uri="{BB962C8B-B14F-4D97-AF65-F5344CB8AC3E}">
        <p14:creationId xmlns:p14="http://schemas.microsoft.com/office/powerpoint/2010/main" val="3625859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2</a:t>
            </a:fld>
            <a:endParaRPr lang="en-US"/>
          </a:p>
        </p:txBody>
      </p:sp>
    </p:spTree>
    <p:extLst>
      <p:ext uri="{BB962C8B-B14F-4D97-AF65-F5344CB8AC3E}">
        <p14:creationId xmlns:p14="http://schemas.microsoft.com/office/powerpoint/2010/main" val="4144715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dirty="0">
                <a:solidFill>
                  <a:schemeClr val="dk1"/>
                </a:solidFill>
                <a:latin typeface="+mn-lt"/>
                <a:ea typeface="Calibri"/>
                <a:cs typeface="Calibri"/>
                <a:sym typeface="Calibri"/>
              </a:rPr>
              <a:t>Plenary: Message a friend (3-4 mins) </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solidFill>
                  <a:schemeClr val="dk1"/>
                </a:solidFill>
                <a:latin typeface="+mn-lt"/>
                <a:ea typeface="Calibri"/>
                <a:cs typeface="Calibri"/>
                <a:sym typeface="Calibri"/>
              </a:rPr>
              <a:t>Show students the same message once more. Compose a message back. </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r>
              <a:rPr lang="en-GB" sz="1200" dirty="0">
                <a:solidFill>
                  <a:schemeClr val="dk1"/>
                </a:solidFill>
                <a:latin typeface="+mn-lt"/>
                <a:ea typeface="Calibri"/>
                <a:cs typeface="Calibri"/>
                <a:sym typeface="Calibri"/>
              </a:rPr>
              <a:t>Students can discuss their reasons with the person next to them or in a group. Can they develop their response from the beginning of the lesson based on what they have learned? </a:t>
            </a:r>
            <a:endParaRPr lang="en-GB" dirty="0"/>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20</a:t>
            </a:fld>
            <a:endParaRPr lang="en-US"/>
          </a:p>
        </p:txBody>
      </p:sp>
    </p:spTree>
    <p:extLst>
      <p:ext uri="{BB962C8B-B14F-4D97-AF65-F5344CB8AC3E}">
        <p14:creationId xmlns:p14="http://schemas.microsoft.com/office/powerpoint/2010/main" val="1086288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latin typeface="+mn-lt"/>
                <a:ea typeface="Calibri"/>
                <a:cs typeface="Calibri"/>
                <a:sym typeface="Calibri"/>
              </a:rPr>
              <a:t>Signposting (1 min)</a:t>
            </a:r>
            <a:endParaRPr lang="en-GB" sz="1200" b="0" i="0" u="none" strike="noStrike" dirty="0">
              <a:solidFill>
                <a:schemeClr val="dk1"/>
              </a:solidFill>
              <a:latin typeface="+mn-lt"/>
              <a:ea typeface="Calibri"/>
              <a:cs typeface="Calibri"/>
              <a:sym typeface="Calibri"/>
            </a:endParaRPr>
          </a:p>
          <a:p>
            <a:pPr marL="0" lvl="0" indent="0" algn="l" rtl="0">
              <a:spcBef>
                <a:spcPts val="0"/>
              </a:spcBef>
              <a:spcAft>
                <a:spcPts val="0"/>
              </a:spcAft>
              <a:buNone/>
            </a:pPr>
            <a:r>
              <a:rPr lang="en-GB" sz="1200" dirty="0">
                <a:solidFill>
                  <a:schemeClr val="dk1"/>
                </a:solidFill>
                <a:latin typeface="+mn-lt"/>
                <a:ea typeface="Calibri"/>
                <a:cs typeface="Calibri"/>
                <a:sym typeface="Calibri"/>
              </a:rPr>
              <a:t>Let students know that it can be very common to experience feelings of loneliness, but it is always good to talk about it to friends and trusted adults and there are lots of organisations that can give support such as </a:t>
            </a:r>
            <a:r>
              <a:rPr lang="en-GB" sz="1200" dirty="0" err="1">
                <a:solidFill>
                  <a:schemeClr val="dk1"/>
                </a:solidFill>
                <a:latin typeface="+mn-lt"/>
                <a:ea typeface="Calibri"/>
                <a:cs typeface="Calibri"/>
                <a:sym typeface="Calibri"/>
              </a:rPr>
              <a:t>Childline</a:t>
            </a:r>
            <a:r>
              <a:rPr lang="en-GB" sz="1200" dirty="0">
                <a:solidFill>
                  <a:schemeClr val="dk1"/>
                </a:solidFill>
                <a:latin typeface="+mn-lt"/>
                <a:ea typeface="Calibri"/>
                <a:cs typeface="Calibri"/>
                <a:sym typeface="Calibri"/>
              </a:rPr>
              <a:t> or</a:t>
            </a:r>
            <a:r>
              <a:rPr lang="en-GB" sz="1200" baseline="0" dirty="0">
                <a:solidFill>
                  <a:schemeClr val="dk1"/>
                </a:solidFill>
                <a:latin typeface="+mn-lt"/>
                <a:ea typeface="Calibri"/>
                <a:cs typeface="Calibri"/>
                <a:sym typeface="Calibri"/>
              </a:rPr>
              <a:t> the Mix which run free telephone helplines for children and young people</a:t>
            </a:r>
            <a:r>
              <a:rPr lang="en-GB" sz="1200" dirty="0">
                <a:solidFill>
                  <a:schemeClr val="dk1"/>
                </a:solidFill>
                <a:latin typeface="+mn-lt"/>
                <a:ea typeface="Calibri"/>
                <a:cs typeface="Calibri"/>
                <a:sym typeface="Calibri"/>
              </a:rPr>
              <a:t>. You could also remind students of school support services they can access, such as their tutor or school counsellor. </a:t>
            </a:r>
            <a:endParaRPr lang="en-GB"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21</a:t>
            </a:fld>
            <a:endParaRPr lang="en-US"/>
          </a:p>
        </p:txBody>
      </p:sp>
    </p:spTree>
    <p:extLst>
      <p:ext uri="{BB962C8B-B14F-4D97-AF65-F5344CB8AC3E}">
        <p14:creationId xmlns:p14="http://schemas.microsoft.com/office/powerpoint/2010/main" val="3264198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Calibri"/>
              <a:buNone/>
            </a:pPr>
            <a:r>
              <a:rPr lang="en-GB" sz="1100" b="1" u="none" dirty="0">
                <a:latin typeface="+mn-lt"/>
                <a:ea typeface="Calibri"/>
                <a:cs typeface="Calibri"/>
                <a:sym typeface="Calibri"/>
              </a:rPr>
              <a:t>Extended learning projects </a:t>
            </a:r>
            <a:endParaRPr lang="en-GB" i="1" dirty="0"/>
          </a:p>
          <a:p>
            <a:pPr marL="0" lvl="0" indent="0" algn="l" rtl="0">
              <a:spcBef>
                <a:spcPts val="0"/>
              </a:spcBef>
              <a:spcAft>
                <a:spcPts val="0"/>
              </a:spcAft>
              <a:buClr>
                <a:schemeClr val="dk1"/>
              </a:buClr>
              <a:buSzPts val="1200"/>
              <a:buFont typeface="Calibri"/>
              <a:buNone/>
            </a:pPr>
            <a:r>
              <a:rPr lang="en-GB" i="0" dirty="0"/>
              <a:t>These can be given to students as projects to extend their learning, these could be done either in school as group projects or at home.</a:t>
            </a:r>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22</a:t>
            </a:fld>
            <a:endParaRPr lang="en-US"/>
          </a:p>
        </p:txBody>
      </p:sp>
    </p:spTree>
    <p:extLst>
      <p:ext uri="{BB962C8B-B14F-4D97-AF65-F5344CB8AC3E}">
        <p14:creationId xmlns:p14="http://schemas.microsoft.com/office/powerpoint/2010/main" val="3967374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3</a:t>
            </a:fld>
            <a:endParaRPr lang="en-US"/>
          </a:p>
        </p:txBody>
      </p:sp>
    </p:spTree>
    <p:extLst>
      <p:ext uri="{BB962C8B-B14F-4D97-AF65-F5344CB8AC3E}">
        <p14:creationId xmlns:p14="http://schemas.microsoft.com/office/powerpoint/2010/main" val="986398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b="1"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4</a:t>
            </a:fld>
            <a:endParaRPr lang="en-US"/>
          </a:p>
        </p:txBody>
      </p:sp>
    </p:spTree>
    <p:extLst>
      <p:ext uri="{BB962C8B-B14F-4D97-AF65-F5344CB8AC3E}">
        <p14:creationId xmlns:p14="http://schemas.microsoft.com/office/powerpoint/2010/main" val="2183475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the full report on these findings by clicking above or copying and pasting the URL below into your web browser:</a:t>
            </a:r>
          </a:p>
          <a:p>
            <a:r>
              <a:rPr lang="en-GB" dirty="0">
                <a:hlinkClick r:id="rId3"/>
              </a:rPr>
              <a:t>http://hbscengland.org/wp-content/uploads/2020/01/HBSC-England-National-Report-2020.pdf</a:t>
            </a:r>
            <a:r>
              <a:rPr lang="en-GB" dirty="0"/>
              <a:t> </a:t>
            </a:r>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5</a:t>
            </a:fld>
            <a:endParaRPr lang="en-US"/>
          </a:p>
        </p:txBody>
      </p:sp>
    </p:spTree>
    <p:extLst>
      <p:ext uri="{BB962C8B-B14F-4D97-AF65-F5344CB8AC3E}">
        <p14:creationId xmlns:p14="http://schemas.microsoft.com/office/powerpoint/2010/main" val="1702665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Briefly</a:t>
            </a:r>
            <a:r>
              <a:rPr lang="en-GB" altLang="en-US" baseline="0" dirty="0"/>
              <a:t> share the learning outcomes, objectives and key vocabulary with students. Note that easier-to-understand words are provided in brackets.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that this slide features animated content and</a:t>
            </a:r>
            <a:r>
              <a:rPr lang="en-GB" baseline="0" dirty="0"/>
              <a:t> should</a:t>
            </a:r>
            <a:r>
              <a:rPr lang="en-GB" dirty="0"/>
              <a:t> be viewed in presentation mode.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6</a:t>
            </a:fld>
            <a:endParaRPr lang="en-US"/>
          </a:p>
        </p:txBody>
      </p:sp>
    </p:spTree>
    <p:extLst>
      <p:ext uri="{BB962C8B-B14F-4D97-AF65-F5344CB8AC3E}">
        <p14:creationId xmlns:p14="http://schemas.microsoft.com/office/powerpoint/2010/main" val="1104058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dirty="0">
                <a:latin typeface="+mn-lt"/>
                <a:ea typeface="Calibri"/>
                <a:cs typeface="Calibri"/>
                <a:sym typeface="Calibri"/>
              </a:rPr>
              <a:t>Lesson stimulus (3-4 mins) </a:t>
            </a:r>
            <a:endParaRPr lang="en-GB" sz="1200" dirty="0">
              <a:solidFill>
                <a:schemeClr val="dk1"/>
              </a:solidFill>
              <a:latin typeface="+mn-lt"/>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dirty="0">
                <a:solidFill>
                  <a:schemeClr val="dk1"/>
                </a:solidFill>
                <a:latin typeface="+mn-lt"/>
                <a:ea typeface="Calibri"/>
                <a:cs typeface="Calibri"/>
                <a:sym typeface="Calibri"/>
              </a:rPr>
              <a:t>Ask students to discuss with the person next to them, considering why the friend could be feeling lonely and how they might respond to the message.</a:t>
            </a:r>
            <a:endParaRPr lang="en-GB" dirty="0"/>
          </a:p>
          <a:p>
            <a:pPr marL="0" lvl="0" indent="0" algn="l" rtl="0">
              <a:spcBef>
                <a:spcPts val="0"/>
              </a:spcBef>
              <a:spcAft>
                <a:spcPts val="0"/>
              </a:spcAft>
              <a:buClr>
                <a:schemeClr val="dk1"/>
              </a:buClr>
              <a:buSzPts val="1200"/>
              <a:buFont typeface="Calibri"/>
              <a:buNone/>
            </a:pPr>
            <a:endParaRPr lang="en-GB" sz="1200" dirty="0">
              <a:solidFill>
                <a:schemeClr val="dk1"/>
              </a:solidFill>
              <a:latin typeface="+mn-lt"/>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dirty="0">
                <a:solidFill>
                  <a:schemeClr val="dk1"/>
                </a:solidFill>
                <a:latin typeface="+mn-lt"/>
                <a:ea typeface="Calibri"/>
                <a:cs typeface="Calibri"/>
                <a:sym typeface="Calibri"/>
              </a:rPr>
              <a:t>Introduce students to the topic of loneliness and connection and explain that loneliness is a normal emotion that everyone experiences.</a:t>
            </a:r>
          </a:p>
          <a:p>
            <a:pPr marL="0" lvl="0" indent="0" algn="l" rtl="0">
              <a:spcBef>
                <a:spcPts val="0"/>
              </a:spcBef>
              <a:spcAft>
                <a:spcPts val="0"/>
              </a:spcAft>
              <a:buClr>
                <a:schemeClr val="dk1"/>
              </a:buClr>
              <a:buSzPts val="1200"/>
              <a:buFont typeface="Calibri"/>
              <a:buNone/>
            </a:pPr>
            <a:endParaRPr lang="en-GB" sz="1200" dirty="0">
              <a:solidFill>
                <a:schemeClr val="dk1"/>
              </a:solidFill>
              <a:latin typeface="+mn-lt"/>
              <a:cs typeface="Calibri"/>
              <a:sym typeface="Calibri"/>
            </a:endParaRPr>
          </a:p>
        </p:txBody>
      </p:sp>
      <p:sp>
        <p:nvSpPr>
          <p:cNvPr id="4" name="Slide Number Placeholder 3"/>
          <p:cNvSpPr>
            <a:spLocks noGrp="1"/>
          </p:cNvSpPr>
          <p:nvPr>
            <p:ph type="sldNum" sz="quarter" idx="10"/>
          </p:nvPr>
        </p:nvSpPr>
        <p:spPr/>
        <p:txBody>
          <a:bodyPr/>
          <a:lstStyle/>
          <a:p>
            <a:fld id="{31B3FF19-8921-B447-80B5-DE497E3524FF}" type="slidenum">
              <a:rPr lang="en-US" smtClean="0"/>
              <a:t>7</a:t>
            </a:fld>
            <a:endParaRPr lang="en-US"/>
          </a:p>
        </p:txBody>
      </p:sp>
    </p:spTree>
    <p:extLst>
      <p:ext uri="{BB962C8B-B14F-4D97-AF65-F5344CB8AC3E}">
        <p14:creationId xmlns:p14="http://schemas.microsoft.com/office/powerpoint/2010/main" val="1111492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0" u="none" strike="noStrike" kern="1200" dirty="0">
                <a:solidFill>
                  <a:schemeClr val="tx1"/>
                </a:solidFill>
                <a:effectLst/>
                <a:latin typeface="+mn-lt"/>
                <a:ea typeface="+mn-ea"/>
                <a:cs typeface="+mn-cs"/>
              </a:rPr>
              <a:t>Baseline assessment:</a:t>
            </a:r>
            <a:r>
              <a:rPr lang="en-GB" sz="1200" b="0" i="0" u="none" strike="noStrike"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rPr>
              <a:t>How do you feel? (3-4 mins) </a:t>
            </a:r>
            <a:endParaRPr lang="en-GB" b="0" dirty="0">
              <a:effectLst/>
            </a:endParaRPr>
          </a:p>
          <a:p>
            <a:pPr rtl="0"/>
            <a:r>
              <a:rPr lang="en-GB" sz="1200" b="0" i="0" u="none" strike="noStrike" kern="1200" dirty="0">
                <a:solidFill>
                  <a:schemeClr val="tx1"/>
                </a:solidFill>
                <a:effectLst/>
                <a:latin typeface="+mn-lt"/>
                <a:ea typeface="+mn-ea"/>
                <a:cs typeface="+mn-cs"/>
              </a:rPr>
              <a:t>Show the students the three statements and ask them to rate their confidence in each using a scale from 0-10 (0 = not confident, 10 = extremely confident). </a:t>
            </a:r>
            <a:endParaRPr lang="en-GB" b="0" dirty="0">
              <a:effectLst/>
            </a:endParaRPr>
          </a:p>
          <a:p>
            <a:pPr rtl="0"/>
            <a:br>
              <a:rPr lang="en-GB" b="0" dirty="0">
                <a:effectLst/>
              </a:rPr>
            </a:br>
            <a:r>
              <a:rPr lang="en-GB" sz="1200" b="0" i="0" u="none" strike="noStrike" kern="1200" dirty="0">
                <a:solidFill>
                  <a:schemeClr val="tx1"/>
                </a:solidFill>
                <a:effectLst/>
                <a:latin typeface="+mn-lt"/>
                <a:ea typeface="+mn-ea"/>
                <a:cs typeface="+mn-cs"/>
              </a:rPr>
              <a:t>There are lots of ways you might do this activity. Students could respond to the statements individually by writing their three numbers down on paper, or verbally by discussing their feelings in pairs/groups. You could also use ‘traffic lights’ (red/amber/green) or ask students to hold up the relevant number of fingers in response to each statement. </a:t>
            </a:r>
            <a:endParaRPr lang="en-GB" b="0" dirty="0">
              <a:effectLst/>
            </a:endParaRPr>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8</a:t>
            </a:fld>
            <a:endParaRPr lang="en-US"/>
          </a:p>
        </p:txBody>
      </p:sp>
    </p:spTree>
    <p:extLst>
      <p:ext uri="{BB962C8B-B14F-4D97-AF65-F5344CB8AC3E}">
        <p14:creationId xmlns:p14="http://schemas.microsoft.com/office/powerpoint/2010/main" val="2926041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0" u="none" strike="noStrike" kern="1200" dirty="0">
                <a:solidFill>
                  <a:schemeClr val="tx1"/>
                </a:solidFill>
                <a:effectLst/>
                <a:latin typeface="+mn-lt"/>
                <a:ea typeface="+mn-ea"/>
                <a:cs typeface="+mn-cs"/>
              </a:rPr>
              <a:t>Core activity 1: The gallery of loneliness and connection (10 mins)</a:t>
            </a:r>
            <a:endParaRPr lang="en-GB" b="0" dirty="0">
              <a:effectLst/>
            </a:endParaRPr>
          </a:p>
          <a:p>
            <a:pPr rtl="0"/>
            <a:r>
              <a:rPr lang="en-GB" sz="1200" b="0" i="0" u="none" strike="noStrike" kern="1200" dirty="0">
                <a:solidFill>
                  <a:schemeClr val="tx1"/>
                </a:solidFill>
                <a:effectLst/>
                <a:latin typeface="+mn-lt"/>
                <a:ea typeface="+mn-ea"/>
                <a:cs typeface="+mn-cs"/>
              </a:rPr>
              <a:t>Give students two pieces of A5 paper each and ask them to spend two minutes drawing an image or diagram that represents loneliness on the first piece and then another two minutes drawing an image or diagram that represents connection on the second. Click to reveal the following definitions to support their images: </a:t>
            </a:r>
            <a:endParaRPr lang="en-GB" b="0" dirty="0">
              <a:effectLst/>
            </a:endParaRPr>
          </a:p>
          <a:p>
            <a:pPr rtl="0"/>
            <a:br>
              <a:rPr lang="en-GB" b="0" dirty="0">
                <a:effectLst/>
              </a:rPr>
            </a:br>
            <a:r>
              <a:rPr lang="en-GB" sz="1200" b="1" i="0" u="none" strike="noStrike" kern="1200" dirty="0">
                <a:solidFill>
                  <a:schemeClr val="tx1"/>
                </a:solidFill>
                <a:effectLst/>
                <a:latin typeface="+mn-lt"/>
                <a:ea typeface="+mn-ea"/>
                <a:cs typeface="+mn-cs"/>
              </a:rPr>
              <a:t>Loneliness </a:t>
            </a:r>
            <a:r>
              <a:rPr lang="en-GB" sz="1200" b="0" i="0" u="none" strike="noStrike" kern="1200" dirty="0">
                <a:solidFill>
                  <a:schemeClr val="tx1"/>
                </a:solidFill>
                <a:effectLst/>
                <a:latin typeface="+mn-lt"/>
                <a:ea typeface="+mn-ea"/>
                <a:cs typeface="+mn-cs"/>
              </a:rPr>
              <a:t>is an unwanted emotion that can include feeling excluded, isolated, disconnected from others or an unhappiness with relationships. </a:t>
            </a:r>
            <a:endParaRPr lang="en-GB" b="0" dirty="0">
              <a:effectLst/>
            </a:endParaRPr>
          </a:p>
          <a:p>
            <a:pPr rtl="0"/>
            <a:br>
              <a:rPr lang="en-GB" b="0" dirty="0">
                <a:effectLst/>
              </a:rPr>
            </a:br>
            <a:r>
              <a:rPr lang="en-GB" sz="1200" b="1" i="0" u="none" strike="noStrike" kern="1200" dirty="0">
                <a:solidFill>
                  <a:schemeClr val="tx1"/>
                </a:solidFill>
                <a:effectLst/>
                <a:latin typeface="+mn-lt"/>
                <a:ea typeface="+mn-ea"/>
                <a:cs typeface="+mn-cs"/>
              </a:rPr>
              <a:t>Connection </a:t>
            </a:r>
            <a:r>
              <a:rPr lang="en-GB" sz="1200" b="0" i="0" u="none" strike="noStrike" kern="1200" dirty="0">
                <a:solidFill>
                  <a:schemeClr val="tx1"/>
                </a:solidFill>
                <a:effectLst/>
                <a:latin typeface="+mn-lt"/>
                <a:ea typeface="+mn-ea"/>
                <a:cs typeface="+mn-cs"/>
              </a:rPr>
              <a:t>is a feeling of being included, of belonging and able to enjoy positive relationships. That includes relationships with friends, family and people in our community as well as ourselves – being able to enjoy being in our own company, it is not just about having lots of friends. </a:t>
            </a:r>
            <a:endParaRPr lang="en-GB" b="0" dirty="0">
              <a:effectLst/>
            </a:endParaRPr>
          </a:p>
          <a:p>
            <a:pPr rtl="0"/>
            <a:br>
              <a:rPr lang="en-GB" b="0" dirty="0">
                <a:effectLst/>
              </a:rPr>
            </a:br>
            <a:r>
              <a:rPr lang="en-GB" sz="1200" b="0" i="1" u="none" strike="noStrike" kern="1200" dirty="0">
                <a:solidFill>
                  <a:schemeClr val="tx1"/>
                </a:solidFill>
                <a:effectLst/>
                <a:latin typeface="+mn-lt"/>
                <a:ea typeface="+mn-ea"/>
                <a:cs typeface="+mn-cs"/>
              </a:rPr>
              <a:t>Note that students’ images can be as abstract as they like. Before drawing, explain to students that they should draw images that represent the ideas of loneliness and connectivity more generally, instead of drawing images based on their own personal experience. </a:t>
            </a:r>
            <a:endParaRPr lang="en-GB" b="0" dirty="0">
              <a:effectLst/>
            </a:endParaRPr>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9</a:t>
            </a:fld>
            <a:endParaRPr lang="en-US"/>
          </a:p>
        </p:txBody>
      </p:sp>
    </p:spTree>
    <p:extLst>
      <p:ext uri="{BB962C8B-B14F-4D97-AF65-F5344CB8AC3E}">
        <p14:creationId xmlns:p14="http://schemas.microsoft.com/office/powerpoint/2010/main" val="24305486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FFCB31"/>
        </a:solidFill>
        <a:effectLst/>
      </p:bgPr>
    </p:bg>
    <p:spTree>
      <p:nvGrpSpPr>
        <p:cNvPr id="1" name=""/>
        <p:cNvGrpSpPr/>
        <p:nvPr/>
      </p:nvGrpSpPr>
      <p:grpSpPr>
        <a:xfrm>
          <a:off x="0" y="0"/>
          <a:ext cx="0" cy="0"/>
          <a:chOff x="0" y="0"/>
          <a:chExt cx="0" cy="0"/>
        </a:xfrm>
      </p:grpSpPr>
      <p:pic>
        <p:nvPicPr>
          <p:cNvPr id="15" name="Picture 14" descr="A close up of a logo&#10;&#10;Description automatically generated">
            <a:extLst>
              <a:ext uri="{FF2B5EF4-FFF2-40B4-BE49-F238E27FC236}">
                <a16:creationId xmlns:a16="http://schemas.microsoft.com/office/drawing/2014/main" id="{A42E5EFE-CBB9-E540-A8F9-DD80F18343E7}"/>
              </a:ext>
            </a:extLst>
          </p:cNvPr>
          <p:cNvPicPr>
            <a:picLocks noChangeAspect="1"/>
          </p:cNvPicPr>
          <p:nvPr userDrawn="1"/>
        </p:nvPicPr>
        <p:blipFill>
          <a:blip r:embed="rId2">
            <a:alphaModFix amt="30000"/>
          </a:blip>
          <a:stretch>
            <a:fillRect/>
          </a:stretch>
        </p:blipFill>
        <p:spPr>
          <a:xfrm>
            <a:off x="1379894" y="-3380110"/>
            <a:ext cx="14534163" cy="14501901"/>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5A4CC01D-67C8-D04C-84C8-676ACEDF0856}"/>
              </a:ext>
            </a:extLst>
          </p:cNvPr>
          <p:cNvPicPr>
            <a:picLocks noChangeAspect="1"/>
          </p:cNvPicPr>
          <p:nvPr userDrawn="1"/>
        </p:nvPicPr>
        <p:blipFill rotWithShape="1">
          <a:blip r:embed="rId3"/>
          <a:srcRect l="3611" t="7187" r="4205" b="8137"/>
          <a:stretch/>
        </p:blipFill>
        <p:spPr>
          <a:xfrm>
            <a:off x="10870766" y="371286"/>
            <a:ext cx="936888" cy="382475"/>
          </a:xfrm>
          <a:prstGeom prst="rect">
            <a:avLst/>
          </a:prstGeom>
        </p:spPr>
      </p:pic>
      <p:sp>
        <p:nvSpPr>
          <p:cNvPr id="10" name="Title 1">
            <a:extLst>
              <a:ext uri="{FF2B5EF4-FFF2-40B4-BE49-F238E27FC236}">
                <a16:creationId xmlns:a16="http://schemas.microsoft.com/office/drawing/2014/main" id="{49F4F57A-4E6C-E445-AEF1-C72E0FC23778}"/>
              </a:ext>
            </a:extLst>
          </p:cNvPr>
          <p:cNvSpPr>
            <a:spLocks noGrp="1"/>
          </p:cNvSpPr>
          <p:nvPr>
            <p:ph type="ctrTitle" hasCustomPrompt="1"/>
          </p:nvPr>
        </p:nvSpPr>
        <p:spPr>
          <a:xfrm>
            <a:off x="4318171" y="830188"/>
            <a:ext cx="5041427" cy="1438855"/>
          </a:xfrm>
        </p:spPr>
        <p:txBody>
          <a:bodyPr wrap="square" anchor="b">
            <a:spAutoFit/>
          </a:bodyPr>
          <a:lstStyle>
            <a:lvl1pPr algn="l">
              <a:lnSpc>
                <a:spcPct val="85000"/>
              </a:lnSpc>
              <a:defRPr sz="11000" b="1">
                <a:solidFill>
                  <a:schemeClr val="tx1"/>
                </a:solidFill>
              </a:defRPr>
            </a:lvl1pPr>
          </a:lstStyle>
          <a:p>
            <a:r>
              <a:rPr lang="en-US" dirty="0" err="1"/>
              <a:t>Buliding</a:t>
            </a:r>
            <a:endParaRPr lang="en-US" dirty="0"/>
          </a:p>
        </p:txBody>
      </p:sp>
      <p:sp>
        <p:nvSpPr>
          <p:cNvPr id="19" name="Text Placeholder 18">
            <a:extLst>
              <a:ext uri="{FF2B5EF4-FFF2-40B4-BE49-F238E27FC236}">
                <a16:creationId xmlns:a16="http://schemas.microsoft.com/office/drawing/2014/main" id="{818E276C-9484-9F46-AAC0-0A748F9B82E9}"/>
              </a:ext>
            </a:extLst>
          </p:cNvPr>
          <p:cNvSpPr>
            <a:spLocks noGrp="1"/>
          </p:cNvSpPr>
          <p:nvPr>
            <p:ph type="body" sz="quarter" idx="11" hasCustomPrompt="1"/>
          </p:nvPr>
        </p:nvSpPr>
        <p:spPr>
          <a:xfrm>
            <a:off x="345604" y="2196242"/>
            <a:ext cx="6438299" cy="790918"/>
          </a:xfrm>
        </p:spPr>
        <p:txBody>
          <a:bodyPr/>
          <a:lstStyle>
            <a:lvl1pPr algn="l" defTabSz="914400" rtl="0" eaLnBrk="1" latinLnBrk="0" hangingPunct="1">
              <a:lnSpc>
                <a:spcPct val="85000"/>
              </a:lnSpc>
              <a:spcBef>
                <a:spcPct val="0"/>
              </a:spcBef>
              <a:buNone/>
              <a:defRPr lang="en-GB" sz="11000" b="1" i="0" kern="1200" dirty="0" smtClean="0">
                <a:solidFill>
                  <a:schemeClr val="tx1"/>
                </a:solidFill>
                <a:latin typeface="Arial Narrow" panose="020B0604020202020204" pitchFamily="34" charset="0"/>
                <a:ea typeface="DIN Condensed Light" panose="020B0506040000020204" pitchFamily="34" charset="77"/>
                <a:cs typeface="Arial Narrow" panose="020B0604020202020204" pitchFamily="34" charset="0"/>
              </a:defRPr>
            </a:lvl1pPr>
            <a:lvl2pPr algn="l" defTabSz="914400" rtl="0" eaLnBrk="1" latinLnBrk="0" hangingPunct="1">
              <a:lnSpc>
                <a:spcPct val="85000"/>
              </a:lnSpc>
              <a:spcBef>
                <a:spcPct val="0"/>
              </a:spcBef>
              <a:buNone/>
              <a:defRPr lang="en-GB" sz="7000" b="1" i="0" kern="1200" dirty="0" smtClean="0">
                <a:solidFill>
                  <a:sysClr val="windowText" lastClr="000000"/>
                </a:solidFill>
                <a:latin typeface="Arial Narrow" panose="020B0604020202020204" pitchFamily="34" charset="0"/>
                <a:ea typeface="DIN Condensed Light" panose="020B0506040000020204" pitchFamily="34" charset="77"/>
                <a:cs typeface="Arial Narrow" panose="020B0604020202020204" pitchFamily="34" charset="0"/>
              </a:defRPr>
            </a:lvl2pPr>
            <a:lvl3pPr algn="l" defTabSz="914400" rtl="0" eaLnBrk="1" latinLnBrk="0" hangingPunct="1">
              <a:lnSpc>
                <a:spcPct val="85000"/>
              </a:lnSpc>
              <a:spcBef>
                <a:spcPct val="0"/>
              </a:spcBef>
              <a:buNone/>
              <a:defRPr lang="en-GB" sz="7000" b="1" i="0" kern="1200" dirty="0" smtClean="0">
                <a:solidFill>
                  <a:sysClr val="windowText" lastClr="000000"/>
                </a:solidFill>
                <a:latin typeface="Arial Narrow" panose="020B0604020202020204" pitchFamily="34" charset="0"/>
                <a:ea typeface="DIN Condensed Light" panose="020B0506040000020204" pitchFamily="34" charset="77"/>
                <a:cs typeface="Arial Narrow" panose="020B0604020202020204" pitchFamily="34" charset="0"/>
              </a:defRPr>
            </a:lvl3pPr>
            <a:lvl4pPr algn="l" defTabSz="914400" rtl="0" eaLnBrk="1" latinLnBrk="0" hangingPunct="1">
              <a:lnSpc>
                <a:spcPct val="85000"/>
              </a:lnSpc>
              <a:spcBef>
                <a:spcPct val="0"/>
              </a:spcBef>
              <a:buNone/>
              <a:defRPr lang="en-GB" sz="7000" b="1" i="0" kern="1200" dirty="0" smtClean="0">
                <a:solidFill>
                  <a:sysClr val="windowText" lastClr="000000"/>
                </a:solidFill>
                <a:latin typeface="Arial Narrow" panose="020B0604020202020204" pitchFamily="34" charset="0"/>
                <a:ea typeface="DIN Condensed Light" panose="020B0506040000020204" pitchFamily="34" charset="77"/>
                <a:cs typeface="Arial Narrow" panose="020B0604020202020204" pitchFamily="34" charset="0"/>
              </a:defRPr>
            </a:lvl4pPr>
            <a:lvl5pPr algn="l" defTabSz="914400" rtl="0" eaLnBrk="1" latinLnBrk="0" hangingPunct="1">
              <a:lnSpc>
                <a:spcPct val="85000"/>
              </a:lnSpc>
              <a:spcBef>
                <a:spcPct val="0"/>
              </a:spcBef>
              <a:buNone/>
              <a:defRPr lang="en-US" sz="7000" b="1" i="0" kern="1200" dirty="0">
                <a:solidFill>
                  <a:sysClr val="windowText" lastClr="000000"/>
                </a:solidFill>
                <a:latin typeface="Arial Narrow" panose="020B0604020202020204" pitchFamily="34" charset="0"/>
                <a:ea typeface="DIN Condensed Light" panose="020B0506040000020204" pitchFamily="34" charset="77"/>
                <a:cs typeface="Arial Narrow" panose="020B0604020202020204" pitchFamily="34" charset="0"/>
              </a:defRPr>
            </a:lvl5pPr>
          </a:lstStyle>
          <a:p>
            <a:pPr lvl="0"/>
            <a:r>
              <a:rPr lang="en-GB" dirty="0"/>
              <a:t>Media</a:t>
            </a:r>
            <a:endParaRPr lang="en-US" dirty="0"/>
          </a:p>
        </p:txBody>
      </p:sp>
      <p:sp>
        <p:nvSpPr>
          <p:cNvPr id="9" name="Text Placeholder 18">
            <a:extLst>
              <a:ext uri="{FF2B5EF4-FFF2-40B4-BE49-F238E27FC236}">
                <a16:creationId xmlns:a16="http://schemas.microsoft.com/office/drawing/2014/main" id="{60D5D0DF-D710-0649-B8B4-8725DA24B43E}"/>
              </a:ext>
            </a:extLst>
          </p:cNvPr>
          <p:cNvSpPr>
            <a:spLocks noGrp="1"/>
          </p:cNvSpPr>
          <p:nvPr>
            <p:ph type="body" sz="quarter" idx="12" hasCustomPrompt="1"/>
          </p:nvPr>
        </p:nvSpPr>
        <p:spPr>
          <a:xfrm>
            <a:off x="8646976" y="3590303"/>
            <a:ext cx="772032" cy="741066"/>
          </a:xfrm>
        </p:spPr>
        <p:txBody>
          <a:bodyPr/>
          <a:lstStyle>
            <a:lvl1pPr algn="l" defTabSz="914400" rtl="0" eaLnBrk="1" latinLnBrk="0" hangingPunct="1">
              <a:lnSpc>
                <a:spcPct val="85000"/>
              </a:lnSpc>
              <a:spcBef>
                <a:spcPct val="0"/>
              </a:spcBef>
              <a:buNone/>
              <a:defRPr lang="en-GB" sz="5000" b="1" i="0" kern="1200" dirty="0" smtClean="0">
                <a:solidFill>
                  <a:schemeClr val="tx1"/>
                </a:solidFill>
                <a:latin typeface="Arial Narrow" panose="020B0604020202020204" pitchFamily="34" charset="0"/>
                <a:ea typeface="DIN Condensed Light" panose="020B0506040000020204" pitchFamily="34" charset="77"/>
                <a:cs typeface="Arial Narrow" panose="020B0604020202020204" pitchFamily="34" charset="0"/>
              </a:defRPr>
            </a:lvl1pPr>
            <a:lvl2pPr algn="l" defTabSz="914400" rtl="0" eaLnBrk="1" latinLnBrk="0" hangingPunct="1">
              <a:lnSpc>
                <a:spcPct val="85000"/>
              </a:lnSpc>
              <a:spcBef>
                <a:spcPct val="0"/>
              </a:spcBef>
              <a:buNone/>
              <a:defRPr lang="en-GB" sz="7000" b="1" i="0" kern="1200" dirty="0" smtClean="0">
                <a:solidFill>
                  <a:sysClr val="windowText" lastClr="000000"/>
                </a:solidFill>
                <a:latin typeface="Arial Narrow" panose="020B0604020202020204" pitchFamily="34" charset="0"/>
                <a:ea typeface="DIN Condensed Light" panose="020B0506040000020204" pitchFamily="34" charset="77"/>
                <a:cs typeface="Arial Narrow" panose="020B0604020202020204" pitchFamily="34" charset="0"/>
              </a:defRPr>
            </a:lvl2pPr>
            <a:lvl3pPr algn="l" defTabSz="914400" rtl="0" eaLnBrk="1" latinLnBrk="0" hangingPunct="1">
              <a:lnSpc>
                <a:spcPct val="85000"/>
              </a:lnSpc>
              <a:spcBef>
                <a:spcPct val="0"/>
              </a:spcBef>
              <a:buNone/>
              <a:defRPr lang="en-GB" sz="7000" b="1" i="0" kern="1200" dirty="0" smtClean="0">
                <a:solidFill>
                  <a:sysClr val="windowText" lastClr="000000"/>
                </a:solidFill>
                <a:latin typeface="Arial Narrow" panose="020B0604020202020204" pitchFamily="34" charset="0"/>
                <a:ea typeface="DIN Condensed Light" panose="020B0506040000020204" pitchFamily="34" charset="77"/>
                <a:cs typeface="Arial Narrow" panose="020B0604020202020204" pitchFamily="34" charset="0"/>
              </a:defRPr>
            </a:lvl3pPr>
            <a:lvl4pPr algn="l" defTabSz="914400" rtl="0" eaLnBrk="1" latinLnBrk="0" hangingPunct="1">
              <a:lnSpc>
                <a:spcPct val="85000"/>
              </a:lnSpc>
              <a:spcBef>
                <a:spcPct val="0"/>
              </a:spcBef>
              <a:buNone/>
              <a:defRPr lang="en-GB" sz="7000" b="1" i="0" kern="1200" dirty="0" smtClean="0">
                <a:solidFill>
                  <a:sysClr val="windowText" lastClr="000000"/>
                </a:solidFill>
                <a:latin typeface="Arial Narrow" panose="020B0604020202020204" pitchFamily="34" charset="0"/>
                <a:ea typeface="DIN Condensed Light" panose="020B0506040000020204" pitchFamily="34" charset="77"/>
                <a:cs typeface="Arial Narrow" panose="020B0604020202020204" pitchFamily="34" charset="0"/>
              </a:defRPr>
            </a:lvl4pPr>
            <a:lvl5pPr algn="l" defTabSz="914400" rtl="0" eaLnBrk="1" latinLnBrk="0" hangingPunct="1">
              <a:lnSpc>
                <a:spcPct val="85000"/>
              </a:lnSpc>
              <a:spcBef>
                <a:spcPct val="0"/>
              </a:spcBef>
              <a:buNone/>
              <a:defRPr lang="en-US" sz="7000" b="1" i="0" kern="1200" dirty="0">
                <a:solidFill>
                  <a:sysClr val="windowText" lastClr="000000"/>
                </a:solidFill>
                <a:latin typeface="Arial Narrow" panose="020B0604020202020204" pitchFamily="34" charset="0"/>
                <a:ea typeface="DIN Condensed Light" panose="020B0506040000020204" pitchFamily="34" charset="77"/>
                <a:cs typeface="Arial Narrow" panose="020B0604020202020204" pitchFamily="34" charset="0"/>
              </a:defRPr>
            </a:lvl5pPr>
          </a:lstStyle>
          <a:p>
            <a:pPr lvl="0"/>
            <a:r>
              <a:rPr lang="en-GB" dirty="0"/>
              <a:t>Y6</a:t>
            </a:r>
            <a:endParaRPr lang="en-US" dirty="0"/>
          </a:p>
        </p:txBody>
      </p:sp>
      <p:sp>
        <p:nvSpPr>
          <p:cNvPr id="11" name="Picture Placeholder 12">
            <a:extLst>
              <a:ext uri="{FF2B5EF4-FFF2-40B4-BE49-F238E27FC236}">
                <a16:creationId xmlns:a16="http://schemas.microsoft.com/office/drawing/2014/main" id="{8EF6491F-9A4B-BE43-83E2-1328D4751A93}"/>
              </a:ext>
            </a:extLst>
          </p:cNvPr>
          <p:cNvSpPr>
            <a:spLocks noGrp="1"/>
          </p:cNvSpPr>
          <p:nvPr>
            <p:ph type="pic" sz="quarter" idx="10"/>
          </p:nvPr>
        </p:nvSpPr>
        <p:spPr>
          <a:xfrm>
            <a:off x="5184775" y="0"/>
            <a:ext cx="7007225" cy="6858000"/>
          </a:xfrm>
        </p:spPr>
        <p:txBody>
          <a:bodyPr/>
          <a:lstStyle/>
          <a:p>
            <a:endParaRPr lang="en-US" dirty="0"/>
          </a:p>
        </p:txBody>
      </p:sp>
      <p:pic>
        <p:nvPicPr>
          <p:cNvPr id="13" name="Picture 12">
            <a:extLst>
              <a:ext uri="{FF2B5EF4-FFF2-40B4-BE49-F238E27FC236}">
                <a16:creationId xmlns:a16="http://schemas.microsoft.com/office/drawing/2014/main" id="{040EC61D-3AC8-1440-A717-1C7EAE1EB8D6}"/>
              </a:ext>
            </a:extLst>
          </p:cNvPr>
          <p:cNvPicPr>
            <a:picLocks noChangeAspect="1"/>
          </p:cNvPicPr>
          <p:nvPr userDrawn="1"/>
        </p:nvPicPr>
        <p:blipFill>
          <a:blip r:embed="rId4"/>
          <a:stretch>
            <a:fillRect/>
          </a:stretch>
        </p:blipFill>
        <p:spPr>
          <a:xfrm>
            <a:off x="86501" y="5313408"/>
            <a:ext cx="2483705" cy="1481787"/>
          </a:xfrm>
          <a:prstGeom prst="rect">
            <a:avLst/>
          </a:prstGeom>
        </p:spPr>
      </p:pic>
    </p:spTree>
    <p:extLst>
      <p:ext uri="{BB962C8B-B14F-4D97-AF65-F5344CB8AC3E}">
        <p14:creationId xmlns:p14="http://schemas.microsoft.com/office/powerpoint/2010/main" val="2720434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pic>
        <p:nvPicPr>
          <p:cNvPr id="24" name="Picture 23" descr="A close up of a logo&#10;&#10;Description automatically generated">
            <a:extLst>
              <a:ext uri="{FF2B5EF4-FFF2-40B4-BE49-F238E27FC236}">
                <a16:creationId xmlns:a16="http://schemas.microsoft.com/office/drawing/2014/main" id="{851E47DF-21ED-AC4E-B99A-B4B60643EECF}"/>
              </a:ext>
            </a:extLst>
          </p:cNvPr>
          <p:cNvPicPr>
            <a:picLocks noChangeAspect="1"/>
          </p:cNvPicPr>
          <p:nvPr userDrawn="1"/>
        </p:nvPicPr>
        <p:blipFill>
          <a:blip r:embed="rId3">
            <a:alphaModFix amt="30000"/>
          </a:blip>
          <a:stretch>
            <a:fillRect/>
          </a:stretch>
        </p:blipFill>
        <p:spPr>
          <a:xfrm>
            <a:off x="735645" y="-108843"/>
            <a:ext cx="9427600" cy="9406673"/>
          </a:xfrm>
          <a:prstGeom prst="rect">
            <a:avLst/>
          </a:prstGeom>
        </p:spPr>
      </p:pic>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514732" y="1096593"/>
            <a:ext cx="3841150" cy="566829"/>
          </a:xfrm>
        </p:spPr>
        <p:txBody>
          <a:bodyPr/>
          <a:lstStyle>
            <a:lvl1pPr algn="r">
              <a:lnSpc>
                <a:spcPts val="6000"/>
              </a:lnSpc>
              <a:spcBef>
                <a:spcPts val="0"/>
              </a:spcBef>
              <a:defRPr lang="en-GB" sz="6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Heading</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9" name="Text Placeholder 11">
            <a:extLst>
              <a:ext uri="{FF2B5EF4-FFF2-40B4-BE49-F238E27FC236}">
                <a16:creationId xmlns:a16="http://schemas.microsoft.com/office/drawing/2014/main" id="{B1D9AFEA-FDAE-CB4C-BC0A-E0B980A6FC3B}"/>
              </a:ext>
            </a:extLst>
          </p:cNvPr>
          <p:cNvSpPr>
            <a:spLocks noGrp="1"/>
          </p:cNvSpPr>
          <p:nvPr>
            <p:ph type="body" sz="quarter" idx="36" hasCustomPrompt="1"/>
          </p:nvPr>
        </p:nvSpPr>
        <p:spPr>
          <a:xfrm>
            <a:off x="7198646" y="1050881"/>
            <a:ext cx="558000" cy="558000"/>
          </a:xfrm>
          <a:solidFill>
            <a:srgbClr val="3155A5"/>
          </a:solidFill>
        </p:spPr>
        <p:txBody>
          <a:bodyPr lIns="0" numCol="1" spcCol="540000" anchor="ct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t>1.</a:t>
            </a:r>
          </a:p>
        </p:txBody>
      </p:sp>
      <p:sp>
        <p:nvSpPr>
          <p:cNvPr id="22" name="Text Placeholder 11">
            <a:extLst>
              <a:ext uri="{FF2B5EF4-FFF2-40B4-BE49-F238E27FC236}">
                <a16:creationId xmlns:a16="http://schemas.microsoft.com/office/drawing/2014/main" id="{C335FEB5-FD54-4F4F-9E5F-08AC71AB2AB1}"/>
              </a:ext>
            </a:extLst>
          </p:cNvPr>
          <p:cNvSpPr>
            <a:spLocks noGrp="1"/>
          </p:cNvSpPr>
          <p:nvPr>
            <p:ph type="body" sz="quarter" idx="40" hasCustomPrompt="1"/>
          </p:nvPr>
        </p:nvSpPr>
        <p:spPr>
          <a:xfrm>
            <a:off x="7198646" y="2659762"/>
            <a:ext cx="558000" cy="558000"/>
          </a:xfrm>
          <a:solidFill>
            <a:srgbClr val="3155A5"/>
          </a:solidFill>
        </p:spPr>
        <p:txBody>
          <a:bodyPr lIns="0" numCol="1" spcCol="540000" anchor="ct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t>2.</a:t>
            </a:r>
          </a:p>
        </p:txBody>
      </p:sp>
      <p:sp>
        <p:nvSpPr>
          <p:cNvPr id="3" name="Text Placeholder 2">
            <a:extLst>
              <a:ext uri="{FF2B5EF4-FFF2-40B4-BE49-F238E27FC236}">
                <a16:creationId xmlns:a16="http://schemas.microsoft.com/office/drawing/2014/main" id="{6F9C4846-B3E3-AF4C-9F65-F04BD56AF4AA}"/>
              </a:ext>
            </a:extLst>
          </p:cNvPr>
          <p:cNvSpPr>
            <a:spLocks noGrp="1"/>
          </p:cNvSpPr>
          <p:nvPr>
            <p:ph type="body" sz="quarter" idx="41"/>
          </p:nvPr>
        </p:nvSpPr>
        <p:spPr>
          <a:xfrm>
            <a:off x="7998226" y="1201315"/>
            <a:ext cx="3294063" cy="815131"/>
          </a:xfrm>
        </p:spPr>
        <p:txBody>
          <a:bodyPr/>
          <a:lstStyle>
            <a:lvl1pPr>
              <a:defRPr sz="2000"/>
            </a:lvl1pPr>
          </a:lstStyle>
          <a:p>
            <a:pPr lvl="0"/>
            <a:r>
              <a:rPr lang="en-GB" dirty="0"/>
              <a:t>Click to edit Master text styles</a:t>
            </a:r>
          </a:p>
        </p:txBody>
      </p:sp>
      <p:sp>
        <p:nvSpPr>
          <p:cNvPr id="23" name="Text Placeholder 2">
            <a:extLst>
              <a:ext uri="{FF2B5EF4-FFF2-40B4-BE49-F238E27FC236}">
                <a16:creationId xmlns:a16="http://schemas.microsoft.com/office/drawing/2014/main" id="{659E633F-0B3A-1342-A5D3-BC498FB83C43}"/>
              </a:ext>
            </a:extLst>
          </p:cNvPr>
          <p:cNvSpPr>
            <a:spLocks noGrp="1"/>
          </p:cNvSpPr>
          <p:nvPr>
            <p:ph type="body" sz="quarter" idx="42"/>
          </p:nvPr>
        </p:nvSpPr>
        <p:spPr>
          <a:xfrm>
            <a:off x="7998227" y="2817165"/>
            <a:ext cx="3294063" cy="815131"/>
          </a:xfrm>
        </p:spPr>
        <p:txBody>
          <a:bodyPr/>
          <a:lstStyle>
            <a:lvl1pPr>
              <a:defRPr sz="2000"/>
            </a:lvl1pPr>
          </a:lstStyle>
          <a:p>
            <a:pPr lvl="0"/>
            <a:r>
              <a:rPr lang="en-GB" dirty="0"/>
              <a:t>Click to edit Master text styles</a:t>
            </a:r>
          </a:p>
        </p:txBody>
      </p:sp>
      <p:sp>
        <p:nvSpPr>
          <p:cNvPr id="17" name="Picture Placeholder 5">
            <a:extLst>
              <a:ext uri="{FF2B5EF4-FFF2-40B4-BE49-F238E27FC236}">
                <a16:creationId xmlns:a16="http://schemas.microsoft.com/office/drawing/2014/main" id="{B7D02933-99FA-5445-A5A1-584D6F6DF71B}"/>
              </a:ext>
            </a:extLst>
          </p:cNvPr>
          <p:cNvSpPr>
            <a:spLocks noGrp="1"/>
          </p:cNvSpPr>
          <p:nvPr>
            <p:ph type="pic" sz="quarter" idx="15"/>
          </p:nvPr>
        </p:nvSpPr>
        <p:spPr>
          <a:xfrm>
            <a:off x="354841" y="1608882"/>
            <a:ext cx="8129401" cy="5223718"/>
          </a:xfrm>
        </p:spPr>
        <p:txBody>
          <a:bodyPr/>
          <a:lstStyle/>
          <a:p>
            <a:endParaRPr lang="en-US" dirty="0"/>
          </a:p>
        </p:txBody>
      </p:sp>
      <p:pic>
        <p:nvPicPr>
          <p:cNvPr id="18" name="Picture 17">
            <a:extLst>
              <a:ext uri="{FF2B5EF4-FFF2-40B4-BE49-F238E27FC236}">
                <a16:creationId xmlns:a16="http://schemas.microsoft.com/office/drawing/2014/main" id="{457CF702-F219-7D45-B4E6-300874A94005}"/>
              </a:ext>
            </a:extLst>
          </p:cNvPr>
          <p:cNvPicPr>
            <a:picLocks noChangeAspect="1"/>
          </p:cNvPicPr>
          <p:nvPr userDrawn="1"/>
        </p:nvPicPr>
        <p:blipFill>
          <a:blip r:embed="rId4"/>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2967398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pic>
        <p:nvPicPr>
          <p:cNvPr id="24" name="Picture 23" descr="A close up of a logo&#10;&#10;Description automatically generated">
            <a:extLst>
              <a:ext uri="{FF2B5EF4-FFF2-40B4-BE49-F238E27FC236}">
                <a16:creationId xmlns:a16="http://schemas.microsoft.com/office/drawing/2014/main" id="{851E47DF-21ED-AC4E-B99A-B4B60643EECF}"/>
              </a:ext>
            </a:extLst>
          </p:cNvPr>
          <p:cNvPicPr>
            <a:picLocks noChangeAspect="1"/>
          </p:cNvPicPr>
          <p:nvPr userDrawn="1"/>
        </p:nvPicPr>
        <p:blipFill>
          <a:blip r:embed="rId3">
            <a:alphaModFix amt="30000"/>
          </a:blip>
          <a:stretch>
            <a:fillRect/>
          </a:stretch>
        </p:blipFill>
        <p:spPr>
          <a:xfrm>
            <a:off x="-987647" y="873149"/>
            <a:ext cx="9427600" cy="9406673"/>
          </a:xfrm>
          <a:prstGeom prst="rect">
            <a:avLst/>
          </a:prstGeom>
        </p:spPr>
      </p:pic>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514732" y="1096593"/>
            <a:ext cx="3841150" cy="566829"/>
          </a:xfrm>
        </p:spPr>
        <p:txBody>
          <a:bodyPr/>
          <a:lstStyle>
            <a:lvl1pPr algn="r">
              <a:lnSpc>
                <a:spcPts val="6000"/>
              </a:lnSpc>
              <a:spcBef>
                <a:spcPts val="0"/>
              </a:spcBef>
              <a:defRPr lang="en-GB" sz="6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Heading</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5" name="Text Placeholder 11">
            <a:extLst>
              <a:ext uri="{FF2B5EF4-FFF2-40B4-BE49-F238E27FC236}">
                <a16:creationId xmlns:a16="http://schemas.microsoft.com/office/drawing/2014/main" id="{0D1F32BB-8E95-6642-B729-0CC7AE654C78}"/>
              </a:ext>
            </a:extLst>
          </p:cNvPr>
          <p:cNvSpPr>
            <a:spLocks noGrp="1"/>
          </p:cNvSpPr>
          <p:nvPr>
            <p:ph type="body" sz="quarter" idx="27" hasCustomPrompt="1"/>
          </p:nvPr>
        </p:nvSpPr>
        <p:spPr>
          <a:xfrm>
            <a:off x="7180480" y="2572865"/>
            <a:ext cx="3977864" cy="2045433"/>
          </a:xfrm>
          <a:solidFill>
            <a:srgbClr val="3155A5"/>
          </a:solidFill>
        </p:spPr>
        <p:txBody>
          <a:bodyPr lIns="0" numCol="1" spcCol="540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lang="en-GB" sz="26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17" name="Text Placeholder 11">
            <a:extLst>
              <a:ext uri="{FF2B5EF4-FFF2-40B4-BE49-F238E27FC236}">
                <a16:creationId xmlns:a16="http://schemas.microsoft.com/office/drawing/2014/main" id="{E9BF319E-E5BF-2E4D-AA6F-E9A6856E77AB}"/>
              </a:ext>
            </a:extLst>
          </p:cNvPr>
          <p:cNvSpPr>
            <a:spLocks noGrp="1"/>
          </p:cNvSpPr>
          <p:nvPr>
            <p:ph type="body" sz="quarter" idx="14" hasCustomPrompt="1"/>
          </p:nvPr>
        </p:nvSpPr>
        <p:spPr>
          <a:xfrm>
            <a:off x="7180480" y="1351129"/>
            <a:ext cx="4421875" cy="339972"/>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
        <p:nvSpPr>
          <p:cNvPr id="23" name="Picture Placeholder 5">
            <a:extLst>
              <a:ext uri="{FF2B5EF4-FFF2-40B4-BE49-F238E27FC236}">
                <a16:creationId xmlns:a16="http://schemas.microsoft.com/office/drawing/2014/main" id="{81A2B117-98B8-C94D-AF25-434F6AE61B6E}"/>
              </a:ext>
            </a:extLst>
          </p:cNvPr>
          <p:cNvSpPr>
            <a:spLocks noGrp="1"/>
          </p:cNvSpPr>
          <p:nvPr>
            <p:ph type="pic" sz="quarter" idx="15"/>
          </p:nvPr>
        </p:nvSpPr>
        <p:spPr>
          <a:xfrm>
            <a:off x="354841" y="1608882"/>
            <a:ext cx="8129401" cy="5223718"/>
          </a:xfrm>
        </p:spPr>
        <p:txBody>
          <a:bodyPr/>
          <a:lstStyle/>
          <a:p>
            <a:endParaRPr lang="en-US" dirty="0"/>
          </a:p>
        </p:txBody>
      </p:sp>
      <p:pic>
        <p:nvPicPr>
          <p:cNvPr id="13" name="Picture 12">
            <a:extLst>
              <a:ext uri="{FF2B5EF4-FFF2-40B4-BE49-F238E27FC236}">
                <a16:creationId xmlns:a16="http://schemas.microsoft.com/office/drawing/2014/main" id="{452A85E0-6AE0-894B-95EA-A9EAC3F058CB}"/>
              </a:ext>
            </a:extLst>
          </p:cNvPr>
          <p:cNvPicPr>
            <a:picLocks noChangeAspect="1"/>
          </p:cNvPicPr>
          <p:nvPr userDrawn="1"/>
        </p:nvPicPr>
        <p:blipFill>
          <a:blip r:embed="rId4"/>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2313187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1727137" y="557442"/>
            <a:ext cx="3841150"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1727137" y="1124271"/>
            <a:ext cx="3841150"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354842" y="2257929"/>
            <a:ext cx="5213445" cy="3187528"/>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7180480" y="1351128"/>
            <a:ext cx="4421875" cy="681607"/>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Let’s talk </a:t>
            </a:r>
            <a:br>
              <a:rPr lang="en-GB" b="1" dirty="0">
                <a:effectLst/>
                <a:latin typeface="Arial" panose="020B0604020202020204" pitchFamily="34" charset="0"/>
              </a:rPr>
            </a:br>
            <a:r>
              <a:rPr lang="en-GB" b="1" dirty="0">
                <a:effectLst/>
                <a:latin typeface="Arial" panose="020B0604020202020204" pitchFamily="34" charset="0"/>
              </a:rPr>
              <a:t>about change!</a:t>
            </a:r>
            <a:endParaRPr lang="en-GB" dirty="0">
              <a:effectLst/>
              <a:latin typeface="Arial" panose="020B0604020202020204" pitchFamily="34" charset="0"/>
            </a:endParaRPr>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7180480" y="2520087"/>
            <a:ext cx="4421875" cy="2414363"/>
          </a:xfrm>
        </p:spPr>
        <p:txBody>
          <a:bodyPr numCol="1" spcCol="540000"/>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Identify the differences between </a:t>
            </a:r>
            <a:br>
              <a:rPr lang="en-GB" dirty="0">
                <a:effectLst/>
                <a:latin typeface="Arial" panose="020B0604020202020204" pitchFamily="34" charset="0"/>
              </a:rPr>
            </a:br>
            <a:r>
              <a:rPr lang="en-GB" dirty="0">
                <a:effectLst/>
                <a:latin typeface="Arial" panose="020B0604020202020204" pitchFamily="34" charset="0"/>
              </a:rPr>
              <a:t>primary and secondary school</a:t>
            </a:r>
          </a:p>
          <a:p>
            <a:r>
              <a:rPr lang="en-GB" dirty="0">
                <a:effectLst/>
                <a:latin typeface="Arial" panose="020B0604020202020204" pitchFamily="34" charset="0"/>
              </a:rPr>
              <a:t>Describe how it might feel to </a:t>
            </a:r>
            <a:br>
              <a:rPr lang="en-GB" dirty="0">
                <a:effectLst/>
                <a:latin typeface="Arial" panose="020B0604020202020204" pitchFamily="34" charset="0"/>
              </a:rPr>
            </a:br>
            <a:r>
              <a:rPr lang="en-GB" dirty="0">
                <a:effectLst/>
                <a:latin typeface="Arial" panose="020B0604020202020204" pitchFamily="34" charset="0"/>
              </a:rPr>
              <a:t>move to secondary school</a:t>
            </a:r>
          </a:p>
          <a:p>
            <a:r>
              <a:rPr lang="en-GB" dirty="0">
                <a:effectLst/>
                <a:latin typeface="Arial" panose="020B0604020202020204" pitchFamily="34" charset="0"/>
              </a:rPr>
              <a:t>Explain different ways </a:t>
            </a:r>
            <a:br>
              <a:rPr lang="en-GB" dirty="0">
                <a:effectLst/>
                <a:latin typeface="Arial" panose="020B0604020202020204" pitchFamily="34" charset="0"/>
              </a:rPr>
            </a:br>
            <a:r>
              <a:rPr lang="en-GB" dirty="0">
                <a:effectLst/>
                <a:latin typeface="Arial" panose="020B0604020202020204" pitchFamily="34" charset="0"/>
              </a:rPr>
              <a:t>of managing change</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3" name="Picture 12">
            <a:extLst>
              <a:ext uri="{FF2B5EF4-FFF2-40B4-BE49-F238E27FC236}">
                <a16:creationId xmlns:a16="http://schemas.microsoft.com/office/drawing/2014/main" id="{D184B25D-C313-B340-9964-AF04A1E675D4}"/>
              </a:ext>
            </a:extLst>
          </p:cNvPr>
          <p:cNvPicPr>
            <a:picLocks noChangeAspect="1"/>
          </p:cNvPicPr>
          <p:nvPr userDrawn="1"/>
        </p:nvPicPr>
        <p:blipFill>
          <a:blip r:embed="rId3"/>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2125408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12700"/>
            <a:ext cx="12192000" cy="6883400"/>
            <a:chOff x="0" y="-25400"/>
            <a:chExt cx="12192000" cy="68834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25400"/>
              <a:ext cx="6096000" cy="68580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pic>
        <p:nvPicPr>
          <p:cNvPr id="18" name="Picture 17" descr="A close up of a logo&#10;&#10;Description automatically generated">
            <a:extLst>
              <a:ext uri="{FF2B5EF4-FFF2-40B4-BE49-F238E27FC236}">
                <a16:creationId xmlns:a16="http://schemas.microsoft.com/office/drawing/2014/main" id="{469BE28A-1A2D-9944-9380-9D539BCB91A4}"/>
              </a:ext>
            </a:extLst>
          </p:cNvPr>
          <p:cNvPicPr>
            <a:picLocks noChangeAspect="1"/>
          </p:cNvPicPr>
          <p:nvPr userDrawn="1"/>
        </p:nvPicPr>
        <p:blipFill>
          <a:blip r:embed="rId3">
            <a:alphaModFix amt="30000"/>
          </a:blip>
          <a:stretch>
            <a:fillRect/>
          </a:stretch>
        </p:blipFill>
        <p:spPr>
          <a:xfrm>
            <a:off x="2149458" y="-302507"/>
            <a:ext cx="9427600" cy="9406673"/>
          </a:xfrm>
          <a:prstGeom prst="rect">
            <a:avLst/>
          </a:prstGeom>
        </p:spPr>
      </p:pic>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472982" y="2006651"/>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859314" y="364421"/>
            <a:ext cx="4747688" cy="6493579"/>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7180480" y="2747393"/>
            <a:ext cx="4421875" cy="2572930"/>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Let’s talk </a:t>
            </a:r>
            <a:br>
              <a:rPr lang="en-GB" b="1" dirty="0">
                <a:effectLst/>
                <a:latin typeface="Arial" panose="020B0604020202020204" pitchFamily="34" charset="0"/>
              </a:rPr>
            </a:br>
            <a:r>
              <a:rPr lang="en-GB" b="1" dirty="0">
                <a:effectLst/>
                <a:latin typeface="Arial" panose="020B0604020202020204" pitchFamily="34" charset="0"/>
              </a:rPr>
              <a:t>about change!</a:t>
            </a:r>
            <a:endParaRPr lang="en-GB" dirty="0">
              <a:effectLst/>
              <a:latin typeface="Arial" panose="020B0604020202020204" pitchFamily="34" charset="0"/>
            </a:endParaRP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22" name="Group 21">
            <a:extLst>
              <a:ext uri="{FF2B5EF4-FFF2-40B4-BE49-F238E27FC236}">
                <a16:creationId xmlns:a16="http://schemas.microsoft.com/office/drawing/2014/main" id="{757F7154-F485-9E45-B615-793444F25797}"/>
              </a:ext>
              <a:ext uri="{C183D7F6-B498-43B3-948B-1728B52AA6E4}">
                <adec:decorative xmlns:adec="http://schemas.microsoft.com/office/drawing/2017/decorative" val="1"/>
              </a:ext>
            </a:extLst>
          </p:cNvPr>
          <p:cNvGrpSpPr/>
          <p:nvPr userDrawn="1"/>
        </p:nvGrpSpPr>
        <p:grpSpPr>
          <a:xfrm>
            <a:off x="7012621" y="1431804"/>
            <a:ext cx="1420919" cy="1075583"/>
            <a:chOff x="2251178" y="3416300"/>
            <a:chExt cx="1420919" cy="1075583"/>
          </a:xfrm>
        </p:grpSpPr>
        <p:sp>
          <p:nvSpPr>
            <p:cNvPr id="23" name="Rectangle 22">
              <a:extLst>
                <a:ext uri="{FF2B5EF4-FFF2-40B4-BE49-F238E27FC236}">
                  <a16:creationId xmlns:a16="http://schemas.microsoft.com/office/drawing/2014/main" id="{2159433B-9E6E-3142-9F89-ABAF8047C9EF}"/>
                </a:ext>
              </a:extLst>
            </p:cNvPr>
            <p:cNvSpPr/>
            <p:nvPr/>
          </p:nvSpPr>
          <p:spPr>
            <a:xfrm>
              <a:off x="2419037" y="3416300"/>
              <a:ext cx="1085053" cy="1075583"/>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Placeholder 16">
              <a:extLst>
                <a:ext uri="{FF2B5EF4-FFF2-40B4-BE49-F238E27FC236}">
                  <a16:creationId xmlns:a16="http://schemas.microsoft.com/office/drawing/2014/main" id="{40D03868-5AA5-7E42-BF58-4235EE80210E}"/>
                </a:ext>
              </a:extLst>
            </p:cNvPr>
            <p:cNvPicPr>
              <a:picLocks noChangeAspect="1"/>
            </p:cNvPicPr>
            <p:nvPr/>
          </p:nvPicPr>
          <p:blipFill>
            <a:blip r:embed="rId4"/>
            <a:srcRect t="19213" b="19213"/>
            <a:stretch/>
          </p:blipFill>
          <p:spPr>
            <a:xfrm>
              <a:off x="2251178" y="3522173"/>
              <a:ext cx="1420919" cy="868757"/>
            </a:xfrm>
            <a:prstGeom prst="rect">
              <a:avLst/>
            </a:prstGeom>
          </p:spPr>
        </p:pic>
      </p:grpSp>
      <p:pic>
        <p:nvPicPr>
          <p:cNvPr id="15" name="Picture 14">
            <a:extLst>
              <a:ext uri="{FF2B5EF4-FFF2-40B4-BE49-F238E27FC236}">
                <a16:creationId xmlns:a16="http://schemas.microsoft.com/office/drawing/2014/main" id="{D6929480-2E35-784B-A80C-71EF33BF2179}"/>
              </a:ext>
            </a:extLst>
          </p:cNvPr>
          <p:cNvPicPr>
            <a:picLocks noChangeAspect="1"/>
          </p:cNvPicPr>
          <p:nvPr userDrawn="1"/>
        </p:nvPicPr>
        <p:blipFill>
          <a:blip r:embed="rId5"/>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3385775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1727137" y="557442"/>
            <a:ext cx="3841150"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1727137" y="1124271"/>
            <a:ext cx="3841150"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0" y="2141661"/>
            <a:ext cx="6849685" cy="4703639"/>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7837651" y="1691100"/>
            <a:ext cx="3409898" cy="681607"/>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Add title</a:t>
            </a:r>
            <a:endParaRPr lang="en-GB" dirty="0">
              <a:effectLst/>
              <a:latin typeface="Arial" panose="020B0604020202020204" pitchFamily="34" charset="0"/>
            </a:endParaRPr>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7837649" y="2244256"/>
            <a:ext cx="4187707" cy="557705"/>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might new Year 7 pupils be thinking on their first day of school?</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13" name="Group 12">
            <a:extLst>
              <a:ext uri="{FF2B5EF4-FFF2-40B4-BE49-F238E27FC236}">
                <a16:creationId xmlns:a16="http://schemas.microsoft.com/office/drawing/2014/main" id="{77E7153F-9AFC-8041-B9DD-FB9DEC2AC8C9}"/>
              </a:ext>
              <a:ext uri="{C183D7F6-B498-43B3-948B-1728B52AA6E4}">
                <adec:decorative xmlns:adec="http://schemas.microsoft.com/office/drawing/2017/decorative" val="1"/>
              </a:ext>
            </a:extLst>
          </p:cNvPr>
          <p:cNvGrpSpPr/>
          <p:nvPr userDrawn="1"/>
        </p:nvGrpSpPr>
        <p:grpSpPr>
          <a:xfrm>
            <a:off x="6501051" y="1698880"/>
            <a:ext cx="1252912" cy="1075583"/>
            <a:chOff x="2335350" y="3416300"/>
            <a:chExt cx="1252912" cy="1075583"/>
          </a:xfrm>
        </p:grpSpPr>
        <p:sp>
          <p:nvSpPr>
            <p:cNvPr id="22" name="Rectangle 21">
              <a:extLst>
                <a:ext uri="{FF2B5EF4-FFF2-40B4-BE49-F238E27FC236}">
                  <a16:creationId xmlns:a16="http://schemas.microsoft.com/office/drawing/2014/main" id="{2A9BEFEE-8293-CA40-9EAF-64A320E6B1DA}"/>
                </a:ext>
              </a:extLst>
            </p:cNvPr>
            <p:cNvSpPr/>
            <p:nvPr/>
          </p:nvSpPr>
          <p:spPr>
            <a:xfrm>
              <a:off x="2419037" y="3416300"/>
              <a:ext cx="1085053" cy="1075583"/>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Placeholder 16">
              <a:extLst>
                <a:ext uri="{FF2B5EF4-FFF2-40B4-BE49-F238E27FC236}">
                  <a16:creationId xmlns:a16="http://schemas.microsoft.com/office/drawing/2014/main" id="{AFA6B739-F646-744C-A02D-83F09C2BB5A0}"/>
                </a:ext>
              </a:extLst>
            </p:cNvPr>
            <p:cNvPicPr>
              <a:picLocks noChangeAspect="1"/>
            </p:cNvPicPr>
            <p:nvPr/>
          </p:nvPicPr>
          <p:blipFill>
            <a:blip r:embed="rId3"/>
            <a:srcRect t="19430" b="19430"/>
            <a:stretch/>
          </p:blipFill>
          <p:spPr>
            <a:xfrm>
              <a:off x="2335350" y="3578657"/>
              <a:ext cx="1252912" cy="766037"/>
            </a:xfrm>
            <a:prstGeom prst="rect">
              <a:avLst/>
            </a:prstGeom>
          </p:spPr>
        </p:pic>
      </p:grpSp>
      <p:sp>
        <p:nvSpPr>
          <p:cNvPr id="24" name="Text Placeholder 11">
            <a:extLst>
              <a:ext uri="{FF2B5EF4-FFF2-40B4-BE49-F238E27FC236}">
                <a16:creationId xmlns:a16="http://schemas.microsoft.com/office/drawing/2014/main" id="{2F956741-E501-A247-8369-C8CB70F16932}"/>
              </a:ext>
            </a:extLst>
          </p:cNvPr>
          <p:cNvSpPr>
            <a:spLocks noGrp="1"/>
          </p:cNvSpPr>
          <p:nvPr>
            <p:ph type="body" sz="quarter" idx="16" hasCustomPrompt="1"/>
          </p:nvPr>
        </p:nvSpPr>
        <p:spPr>
          <a:xfrm>
            <a:off x="7837651" y="3244128"/>
            <a:ext cx="3409898" cy="681607"/>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Add title</a:t>
            </a:r>
            <a:endParaRPr lang="en-GB" dirty="0">
              <a:effectLst/>
              <a:latin typeface="Arial" panose="020B0604020202020204" pitchFamily="34" charset="0"/>
            </a:endParaRPr>
          </a:p>
        </p:txBody>
      </p:sp>
      <p:sp>
        <p:nvSpPr>
          <p:cNvPr id="25" name="Text Placeholder 11">
            <a:extLst>
              <a:ext uri="{FF2B5EF4-FFF2-40B4-BE49-F238E27FC236}">
                <a16:creationId xmlns:a16="http://schemas.microsoft.com/office/drawing/2014/main" id="{85FBCD45-9F38-D148-8516-5CB6FA198222}"/>
              </a:ext>
            </a:extLst>
          </p:cNvPr>
          <p:cNvSpPr>
            <a:spLocks noGrp="1"/>
          </p:cNvSpPr>
          <p:nvPr>
            <p:ph type="body" sz="quarter" idx="17" hasCustomPrompt="1"/>
          </p:nvPr>
        </p:nvSpPr>
        <p:spPr>
          <a:xfrm>
            <a:off x="7837650" y="3797284"/>
            <a:ext cx="3409898" cy="557705"/>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Add text</a:t>
            </a:r>
            <a:br>
              <a:rPr lang="en-GB" dirty="0">
                <a:effectLst/>
                <a:latin typeface="Arial" panose="020B0604020202020204" pitchFamily="34" charset="0"/>
              </a:rPr>
            </a:br>
            <a:r>
              <a:rPr lang="en-GB" dirty="0">
                <a:effectLst/>
                <a:latin typeface="Arial" panose="020B0604020202020204" pitchFamily="34" charset="0"/>
              </a:rPr>
              <a:t>primary and secondary school</a:t>
            </a:r>
          </a:p>
        </p:txBody>
      </p:sp>
      <p:grpSp>
        <p:nvGrpSpPr>
          <p:cNvPr id="26" name="Group 25">
            <a:extLst>
              <a:ext uri="{FF2B5EF4-FFF2-40B4-BE49-F238E27FC236}">
                <a16:creationId xmlns:a16="http://schemas.microsoft.com/office/drawing/2014/main" id="{1E6B332F-3A1C-2540-8D66-80E40D2C78F3}"/>
              </a:ext>
              <a:ext uri="{C183D7F6-B498-43B3-948B-1728B52AA6E4}">
                <adec:decorative xmlns:adec="http://schemas.microsoft.com/office/drawing/2017/decorative" val="1"/>
              </a:ext>
            </a:extLst>
          </p:cNvPr>
          <p:cNvGrpSpPr/>
          <p:nvPr userDrawn="1"/>
        </p:nvGrpSpPr>
        <p:grpSpPr>
          <a:xfrm>
            <a:off x="6584737" y="3251908"/>
            <a:ext cx="1114821" cy="1075583"/>
            <a:chOff x="2419036" y="3416300"/>
            <a:chExt cx="1114821" cy="1075583"/>
          </a:xfrm>
        </p:grpSpPr>
        <p:sp>
          <p:nvSpPr>
            <p:cNvPr id="27" name="Rectangle 26">
              <a:extLst>
                <a:ext uri="{FF2B5EF4-FFF2-40B4-BE49-F238E27FC236}">
                  <a16:creationId xmlns:a16="http://schemas.microsoft.com/office/drawing/2014/main" id="{51D5C061-7403-664A-98DB-9D8DBEC8B038}"/>
                </a:ext>
              </a:extLst>
            </p:cNvPr>
            <p:cNvSpPr/>
            <p:nvPr/>
          </p:nvSpPr>
          <p:spPr>
            <a:xfrm>
              <a:off x="2419037" y="3416300"/>
              <a:ext cx="1085053" cy="1075583"/>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Placeholder 16">
              <a:extLst>
                <a:ext uri="{FF2B5EF4-FFF2-40B4-BE49-F238E27FC236}">
                  <a16:creationId xmlns:a16="http://schemas.microsoft.com/office/drawing/2014/main" id="{DCA5C30A-7187-DF4C-BF7B-70EEA8AF2690}"/>
                </a:ext>
              </a:extLst>
            </p:cNvPr>
            <p:cNvPicPr>
              <a:picLocks noChangeAspect="1"/>
            </p:cNvPicPr>
            <p:nvPr/>
          </p:nvPicPr>
          <p:blipFill>
            <a:blip r:embed="rId4"/>
            <a:srcRect t="19213" b="19213"/>
            <a:stretch/>
          </p:blipFill>
          <p:spPr>
            <a:xfrm>
              <a:off x="2419036" y="3645058"/>
              <a:ext cx="1114821" cy="681607"/>
            </a:xfrm>
            <a:prstGeom prst="rect">
              <a:avLst/>
            </a:prstGeom>
          </p:spPr>
        </p:pic>
      </p:grpSp>
    </p:spTree>
    <p:extLst>
      <p:ext uri="{BB962C8B-B14F-4D97-AF65-F5344CB8AC3E}">
        <p14:creationId xmlns:p14="http://schemas.microsoft.com/office/powerpoint/2010/main" val="2482132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25400"/>
            <a:ext cx="12192000" cy="6883400"/>
            <a:chOff x="0" y="-25400"/>
            <a:chExt cx="12192000" cy="68834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25400"/>
              <a:ext cx="6096000" cy="68580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354842" y="1124271"/>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354842" y="2257929"/>
            <a:ext cx="5213445" cy="3187528"/>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7180480" y="1351129"/>
            <a:ext cx="4421875" cy="339972"/>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7180480" y="1992247"/>
            <a:ext cx="4421875" cy="3726382"/>
          </a:xfrm>
        </p:spPr>
        <p:txBody>
          <a:bodyPr numCol="1" spcCol="540000"/>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do you think are the most exciting things about starting secondary school?</a:t>
            </a:r>
          </a:p>
          <a:p>
            <a:r>
              <a:rPr lang="en-GB" dirty="0">
                <a:effectLst/>
                <a:latin typeface="Arial" panose="020B0604020202020204" pitchFamily="34" charset="0"/>
              </a:rPr>
              <a:t>What do you think some pupils </a:t>
            </a:r>
            <a:br>
              <a:rPr lang="en-GB" dirty="0">
                <a:effectLst/>
                <a:latin typeface="Arial" panose="020B0604020202020204" pitchFamily="34" charset="0"/>
              </a:rPr>
            </a:br>
            <a:r>
              <a:rPr lang="en-GB" dirty="0">
                <a:effectLst/>
                <a:latin typeface="Arial" panose="020B0604020202020204" pitchFamily="34" charset="0"/>
              </a:rPr>
              <a:t>are nervous about when starting secondary school?</a:t>
            </a:r>
          </a:p>
          <a:p>
            <a:r>
              <a:rPr lang="en-GB" dirty="0">
                <a:effectLst/>
                <a:latin typeface="Arial" panose="020B0604020202020204" pitchFamily="34" charset="0"/>
              </a:rPr>
              <a:t>How do you think pupil’s feelings </a:t>
            </a:r>
            <a:br>
              <a:rPr lang="en-GB" dirty="0">
                <a:effectLst/>
                <a:latin typeface="Arial" panose="020B0604020202020204" pitchFamily="34" charset="0"/>
              </a:rPr>
            </a:br>
            <a:r>
              <a:rPr lang="en-GB" dirty="0">
                <a:effectLst/>
                <a:latin typeface="Arial" panose="020B0604020202020204" pitchFamily="34" charset="0"/>
              </a:rPr>
              <a:t>might change over the first year </a:t>
            </a:r>
            <a:br>
              <a:rPr lang="en-GB" dirty="0">
                <a:effectLst/>
                <a:latin typeface="Arial" panose="020B0604020202020204" pitchFamily="34" charset="0"/>
              </a:rPr>
            </a:br>
            <a:r>
              <a:rPr lang="en-GB" dirty="0">
                <a:effectLst/>
                <a:latin typeface="Arial" panose="020B0604020202020204" pitchFamily="34" charset="0"/>
              </a:rPr>
              <a:t>at secondary school?</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2" name="Picture 11">
            <a:extLst>
              <a:ext uri="{FF2B5EF4-FFF2-40B4-BE49-F238E27FC236}">
                <a16:creationId xmlns:a16="http://schemas.microsoft.com/office/drawing/2014/main" id="{9BCC5671-27CE-A24D-B03D-AEF6AA86887F}"/>
              </a:ext>
            </a:extLst>
          </p:cNvPr>
          <p:cNvPicPr>
            <a:picLocks noChangeAspect="1"/>
          </p:cNvPicPr>
          <p:nvPr userDrawn="1"/>
        </p:nvPicPr>
        <p:blipFill>
          <a:blip r:embed="rId3"/>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3123261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377606"/>
            <a:ext cx="12192000" cy="6493579"/>
            <a:chOff x="0" y="364421"/>
            <a:chExt cx="12192000" cy="6493579"/>
          </a:xfrm>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6" name="Text Placeholder 11">
            <a:extLst>
              <a:ext uri="{FF2B5EF4-FFF2-40B4-BE49-F238E27FC236}">
                <a16:creationId xmlns:a16="http://schemas.microsoft.com/office/drawing/2014/main" id="{5679B99D-07C6-724A-B3B0-35D1B73B5108}"/>
              </a:ext>
            </a:extLst>
          </p:cNvPr>
          <p:cNvSpPr>
            <a:spLocks noGrp="1"/>
          </p:cNvSpPr>
          <p:nvPr>
            <p:ph type="body" sz="quarter" idx="10" hasCustomPrompt="1"/>
          </p:nvPr>
        </p:nvSpPr>
        <p:spPr>
          <a:xfrm>
            <a:off x="348711" y="557442"/>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22" name="Text Placeholder 11">
            <a:extLst>
              <a:ext uri="{FF2B5EF4-FFF2-40B4-BE49-F238E27FC236}">
                <a16:creationId xmlns:a16="http://schemas.microsoft.com/office/drawing/2014/main" id="{8F499220-26E6-CB4C-BAEC-06462DA30F08}"/>
              </a:ext>
            </a:extLst>
          </p:cNvPr>
          <p:cNvSpPr>
            <a:spLocks noGrp="1"/>
          </p:cNvSpPr>
          <p:nvPr>
            <p:ph type="body" sz="quarter" idx="13" hasCustomPrompt="1"/>
          </p:nvPr>
        </p:nvSpPr>
        <p:spPr>
          <a:xfrm>
            <a:off x="348711" y="1124271"/>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23" name="Text Placeholder 11">
            <a:extLst>
              <a:ext uri="{FF2B5EF4-FFF2-40B4-BE49-F238E27FC236}">
                <a16:creationId xmlns:a16="http://schemas.microsoft.com/office/drawing/2014/main" id="{5034E5A5-E0A3-3C44-AA5F-EE9CE0DF5066}"/>
              </a:ext>
            </a:extLst>
          </p:cNvPr>
          <p:cNvSpPr>
            <a:spLocks noGrp="1"/>
          </p:cNvSpPr>
          <p:nvPr>
            <p:ph type="body" sz="quarter" idx="14" hasCustomPrompt="1"/>
          </p:nvPr>
        </p:nvSpPr>
        <p:spPr>
          <a:xfrm>
            <a:off x="348711" y="2232230"/>
            <a:ext cx="4600660" cy="1196770"/>
          </a:xfrm>
        </p:spPr>
        <p:txBody>
          <a:bodyPr numCol="1" spcCol="540000"/>
          <a:lstStyle>
            <a:lvl1pPr marL="0" marR="0" indent="0" algn="l" defTabSz="914400" rtl="0" eaLnBrk="1" fontAlgn="auto" latinLnBrk="0" hangingPunct="1">
              <a:lnSpc>
                <a:spcPts val="2720"/>
              </a:lnSpc>
              <a:spcBef>
                <a:spcPts val="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Think about a time you </a:t>
            </a:r>
            <a:br>
              <a:rPr lang="en-GB" b="1" dirty="0">
                <a:effectLst/>
                <a:latin typeface="Arial" panose="020B0604020202020204" pitchFamily="34" charset="0"/>
              </a:rPr>
            </a:br>
            <a:r>
              <a:rPr lang="en-GB" b="1" dirty="0">
                <a:effectLst/>
                <a:latin typeface="Arial" panose="020B0604020202020204" pitchFamily="34" charset="0"/>
              </a:rPr>
              <a:t>had to manage a change </a:t>
            </a:r>
            <a:br>
              <a:rPr lang="en-GB" b="1" dirty="0">
                <a:effectLst/>
                <a:latin typeface="Arial" panose="020B0604020202020204" pitchFamily="34" charset="0"/>
              </a:rPr>
            </a:br>
            <a:r>
              <a:rPr lang="en-GB" b="1" dirty="0">
                <a:effectLst/>
                <a:latin typeface="Arial" panose="020B0604020202020204" pitchFamily="34" charset="0"/>
              </a:rPr>
              <a:t>in the last year.</a:t>
            </a:r>
            <a:endParaRPr lang="en-GB" dirty="0">
              <a:effectLst/>
              <a:latin typeface="Arial" panose="020B0604020202020204" pitchFamily="34" charset="0"/>
            </a:endParaRPr>
          </a:p>
        </p:txBody>
      </p:sp>
      <p:sp>
        <p:nvSpPr>
          <p:cNvPr id="26" name="Text Placeholder 11">
            <a:extLst>
              <a:ext uri="{FF2B5EF4-FFF2-40B4-BE49-F238E27FC236}">
                <a16:creationId xmlns:a16="http://schemas.microsoft.com/office/drawing/2014/main" id="{2AAE3407-1304-C947-9E0E-91D9DB8BCF6C}"/>
              </a:ext>
            </a:extLst>
          </p:cNvPr>
          <p:cNvSpPr>
            <a:spLocks noGrp="1"/>
          </p:cNvSpPr>
          <p:nvPr>
            <p:ph type="body" sz="quarter" idx="12" hasCustomPrompt="1"/>
          </p:nvPr>
        </p:nvSpPr>
        <p:spPr>
          <a:xfrm>
            <a:off x="348711" y="4104307"/>
            <a:ext cx="4394739" cy="1353204"/>
          </a:xfrm>
        </p:spPr>
        <p:txBody>
          <a:bodyPr numCol="1" spcCol="540000"/>
          <a:lstStyle>
            <a:lvl1pPr marL="271463" marR="0" indent="-271463" algn="l" defTabSz="914400" rtl="0" eaLnBrk="1" fontAlgn="auto" latinLnBrk="0" hangingPunct="1">
              <a:lnSpc>
                <a:spcPts val="2100"/>
              </a:lnSpc>
              <a:spcBef>
                <a:spcPts val="1000"/>
              </a:spcBef>
              <a:spcAft>
                <a:spcPts val="0"/>
              </a:spcAft>
              <a:buClrTx/>
              <a:buSzTx/>
              <a:buFont typeface="Arial" panose="020B0604020202020204" pitchFamily="34" charset="0"/>
              <a:buChar char="•"/>
              <a:tabLst/>
              <a:defRPr lang="en-GB" sz="2000" b="0" i="0" u="none" strike="noStrike" kern="1200" spc="0" dirty="0" smtClean="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Which strengths are most </a:t>
            </a:r>
            <a:br>
              <a:rPr lang="en-GB" dirty="0">
                <a:effectLst/>
                <a:latin typeface="Arial" panose="020B0604020202020204" pitchFamily="34" charset="0"/>
              </a:rPr>
            </a:br>
            <a:r>
              <a:rPr lang="en-GB" dirty="0">
                <a:effectLst/>
                <a:latin typeface="Arial" panose="020B0604020202020204" pitchFamily="34" charset="0"/>
              </a:rPr>
              <a:t>important when managing change?</a:t>
            </a:r>
          </a:p>
          <a:p>
            <a:r>
              <a:rPr lang="en-GB" dirty="0">
                <a:effectLst/>
                <a:latin typeface="Arial" panose="020B0604020202020204" pitchFamily="34" charset="0"/>
              </a:rPr>
              <a:t>What helped you manage </a:t>
            </a:r>
            <a:br>
              <a:rPr lang="en-GB" dirty="0">
                <a:effectLst/>
                <a:latin typeface="Arial" panose="020B0604020202020204" pitchFamily="34" charset="0"/>
              </a:rPr>
            </a:br>
            <a:r>
              <a:rPr lang="en-GB" dirty="0">
                <a:effectLst/>
                <a:latin typeface="Arial" panose="020B0604020202020204" pitchFamily="34" charset="0"/>
              </a:rPr>
              <a:t>this change?</a:t>
            </a:r>
          </a:p>
        </p:txBody>
      </p:sp>
      <p:sp>
        <p:nvSpPr>
          <p:cNvPr id="27" name="Text Placeholder 11">
            <a:extLst>
              <a:ext uri="{FF2B5EF4-FFF2-40B4-BE49-F238E27FC236}">
                <a16:creationId xmlns:a16="http://schemas.microsoft.com/office/drawing/2014/main" id="{B3DB8A09-4F74-6144-9712-A65771C7972D}"/>
              </a:ext>
            </a:extLst>
          </p:cNvPr>
          <p:cNvSpPr>
            <a:spLocks noGrp="1"/>
          </p:cNvSpPr>
          <p:nvPr>
            <p:ph type="body" sz="quarter" idx="27" hasCustomPrompt="1"/>
          </p:nvPr>
        </p:nvSpPr>
        <p:spPr>
          <a:xfrm>
            <a:off x="5263792" y="868680"/>
            <a:ext cx="3160118" cy="1363550"/>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28" name="Text Placeholder 11">
            <a:extLst>
              <a:ext uri="{FF2B5EF4-FFF2-40B4-BE49-F238E27FC236}">
                <a16:creationId xmlns:a16="http://schemas.microsoft.com/office/drawing/2014/main" id="{0BE2AA42-A2BE-4249-9DA1-8CA14D172850}"/>
              </a:ext>
            </a:extLst>
          </p:cNvPr>
          <p:cNvSpPr>
            <a:spLocks noGrp="1"/>
          </p:cNvSpPr>
          <p:nvPr>
            <p:ph type="body" sz="quarter" idx="28" hasCustomPrompt="1"/>
          </p:nvPr>
        </p:nvSpPr>
        <p:spPr>
          <a:xfrm>
            <a:off x="8683171" y="868680"/>
            <a:ext cx="3160118" cy="1363550"/>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1" name="Text Placeholder 11">
            <a:extLst>
              <a:ext uri="{FF2B5EF4-FFF2-40B4-BE49-F238E27FC236}">
                <a16:creationId xmlns:a16="http://schemas.microsoft.com/office/drawing/2014/main" id="{20C32265-BAE1-7346-95A0-1FA4D45F5FF7}"/>
              </a:ext>
            </a:extLst>
          </p:cNvPr>
          <p:cNvSpPr>
            <a:spLocks noGrp="1"/>
          </p:cNvSpPr>
          <p:nvPr>
            <p:ph type="body" sz="quarter" idx="29" hasCustomPrompt="1"/>
          </p:nvPr>
        </p:nvSpPr>
        <p:spPr>
          <a:xfrm>
            <a:off x="5298082" y="2467674"/>
            <a:ext cx="3160118" cy="1363550"/>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2" name="Text Placeholder 11">
            <a:extLst>
              <a:ext uri="{FF2B5EF4-FFF2-40B4-BE49-F238E27FC236}">
                <a16:creationId xmlns:a16="http://schemas.microsoft.com/office/drawing/2014/main" id="{E362796D-94DE-D04A-BFFE-D4C7BAC0A5DE}"/>
              </a:ext>
            </a:extLst>
          </p:cNvPr>
          <p:cNvSpPr>
            <a:spLocks noGrp="1"/>
          </p:cNvSpPr>
          <p:nvPr>
            <p:ph type="body" sz="quarter" idx="30" hasCustomPrompt="1"/>
          </p:nvPr>
        </p:nvSpPr>
        <p:spPr>
          <a:xfrm>
            <a:off x="8683171" y="2472397"/>
            <a:ext cx="3160118" cy="1363550"/>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3" name="Text Placeholder 11">
            <a:extLst>
              <a:ext uri="{FF2B5EF4-FFF2-40B4-BE49-F238E27FC236}">
                <a16:creationId xmlns:a16="http://schemas.microsoft.com/office/drawing/2014/main" id="{09597902-4476-C14B-8E3E-4166ED6F0B81}"/>
              </a:ext>
            </a:extLst>
          </p:cNvPr>
          <p:cNvSpPr>
            <a:spLocks noGrp="1"/>
          </p:cNvSpPr>
          <p:nvPr>
            <p:ph type="body" sz="quarter" idx="31" hasCustomPrompt="1"/>
          </p:nvPr>
        </p:nvSpPr>
        <p:spPr>
          <a:xfrm>
            <a:off x="5263792" y="4104307"/>
            <a:ext cx="3160118" cy="1363550"/>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4" name="Text Placeholder 11">
            <a:extLst>
              <a:ext uri="{FF2B5EF4-FFF2-40B4-BE49-F238E27FC236}">
                <a16:creationId xmlns:a16="http://schemas.microsoft.com/office/drawing/2014/main" id="{2901D95F-B308-9344-BFF7-2309670F4345}"/>
              </a:ext>
            </a:extLst>
          </p:cNvPr>
          <p:cNvSpPr>
            <a:spLocks noGrp="1"/>
          </p:cNvSpPr>
          <p:nvPr>
            <p:ph type="body" sz="quarter" idx="32" hasCustomPrompt="1"/>
          </p:nvPr>
        </p:nvSpPr>
        <p:spPr>
          <a:xfrm>
            <a:off x="8683171" y="4093641"/>
            <a:ext cx="3160118" cy="1363550"/>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21" name="Text Placeholder 11">
            <a:extLst>
              <a:ext uri="{FF2B5EF4-FFF2-40B4-BE49-F238E27FC236}">
                <a16:creationId xmlns:a16="http://schemas.microsoft.com/office/drawing/2014/main" id="{1FC679B9-354B-6C49-A69E-465C1155ABA7}"/>
              </a:ext>
            </a:extLst>
          </p:cNvPr>
          <p:cNvSpPr>
            <a:spLocks noGrp="1"/>
          </p:cNvSpPr>
          <p:nvPr>
            <p:ph type="body" sz="quarter" idx="26" hasCustomPrompt="1"/>
          </p:nvPr>
        </p:nvSpPr>
        <p:spPr>
          <a:xfrm>
            <a:off x="348710" y="3624396"/>
            <a:ext cx="1122003" cy="298934"/>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Discuss</a:t>
            </a:r>
          </a:p>
        </p:txBody>
      </p:sp>
      <p:pic>
        <p:nvPicPr>
          <p:cNvPr id="19" name="Picture 18">
            <a:extLst>
              <a:ext uri="{FF2B5EF4-FFF2-40B4-BE49-F238E27FC236}">
                <a16:creationId xmlns:a16="http://schemas.microsoft.com/office/drawing/2014/main" id="{B668D385-D325-EA43-BBC4-29DF975DFC6B}"/>
              </a:ext>
            </a:extLst>
          </p:cNvPr>
          <p:cNvPicPr>
            <a:picLocks noChangeAspect="1"/>
          </p:cNvPicPr>
          <p:nvPr userDrawn="1"/>
        </p:nvPicPr>
        <p:blipFill>
          <a:blip r:embed="rId3"/>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55660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364421"/>
            <a:ext cx="12192000" cy="6493579"/>
            <a:chOff x="0" y="364421"/>
            <a:chExt cx="12192000" cy="6493579"/>
          </a:xfrm>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6" name="Text Placeholder 11">
            <a:extLst>
              <a:ext uri="{FF2B5EF4-FFF2-40B4-BE49-F238E27FC236}">
                <a16:creationId xmlns:a16="http://schemas.microsoft.com/office/drawing/2014/main" id="{5679B99D-07C6-724A-B3B0-35D1B73B5108}"/>
              </a:ext>
            </a:extLst>
          </p:cNvPr>
          <p:cNvSpPr>
            <a:spLocks noGrp="1"/>
          </p:cNvSpPr>
          <p:nvPr>
            <p:ph type="body" sz="quarter" idx="10" hasCustomPrompt="1"/>
          </p:nvPr>
        </p:nvSpPr>
        <p:spPr>
          <a:xfrm>
            <a:off x="348711" y="881359"/>
            <a:ext cx="4480464"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22" name="Text Placeholder 11">
            <a:extLst>
              <a:ext uri="{FF2B5EF4-FFF2-40B4-BE49-F238E27FC236}">
                <a16:creationId xmlns:a16="http://schemas.microsoft.com/office/drawing/2014/main" id="{8F499220-26E6-CB4C-BAEC-06462DA30F08}"/>
              </a:ext>
            </a:extLst>
          </p:cNvPr>
          <p:cNvSpPr>
            <a:spLocks noGrp="1"/>
          </p:cNvSpPr>
          <p:nvPr>
            <p:ph type="body" sz="quarter" idx="13" hasCustomPrompt="1"/>
          </p:nvPr>
        </p:nvSpPr>
        <p:spPr>
          <a:xfrm>
            <a:off x="348711" y="1448188"/>
            <a:ext cx="4480464"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23" name="Text Placeholder 11">
            <a:extLst>
              <a:ext uri="{FF2B5EF4-FFF2-40B4-BE49-F238E27FC236}">
                <a16:creationId xmlns:a16="http://schemas.microsoft.com/office/drawing/2014/main" id="{5034E5A5-E0A3-3C44-AA5F-EE9CE0DF5066}"/>
              </a:ext>
            </a:extLst>
          </p:cNvPr>
          <p:cNvSpPr>
            <a:spLocks noGrp="1"/>
          </p:cNvSpPr>
          <p:nvPr>
            <p:ph type="body" sz="quarter" idx="14" hasCustomPrompt="1"/>
          </p:nvPr>
        </p:nvSpPr>
        <p:spPr>
          <a:xfrm>
            <a:off x="348711" y="2521290"/>
            <a:ext cx="4600660" cy="721973"/>
          </a:xfrm>
        </p:spPr>
        <p:txBody>
          <a:bodyPr numCol="1" spcCol="540000"/>
          <a:lstStyle>
            <a:lvl1pPr marL="0" marR="0" indent="0" algn="l" defTabSz="914400" rtl="0" eaLnBrk="1" fontAlgn="auto" latinLnBrk="0" hangingPunct="1">
              <a:lnSpc>
                <a:spcPts val="2720"/>
              </a:lnSpc>
              <a:spcBef>
                <a:spcPts val="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Think about a time you </a:t>
            </a:r>
            <a:br>
              <a:rPr lang="en-GB" b="1" dirty="0">
                <a:effectLst/>
                <a:latin typeface="Arial" panose="020B0604020202020204" pitchFamily="34" charset="0"/>
              </a:rPr>
            </a:br>
            <a:r>
              <a:rPr lang="en-GB" b="1" dirty="0">
                <a:effectLst/>
                <a:latin typeface="Arial" panose="020B0604020202020204" pitchFamily="34" charset="0"/>
              </a:rPr>
              <a:t>had to manage a</a:t>
            </a:r>
            <a:endParaRPr lang="en-GB" dirty="0">
              <a:effectLst/>
              <a:latin typeface="Arial" panose="020B0604020202020204" pitchFamily="34" charset="0"/>
            </a:endParaRPr>
          </a:p>
        </p:txBody>
      </p:sp>
      <p:sp>
        <p:nvSpPr>
          <p:cNvPr id="27" name="Text Placeholder 11">
            <a:extLst>
              <a:ext uri="{FF2B5EF4-FFF2-40B4-BE49-F238E27FC236}">
                <a16:creationId xmlns:a16="http://schemas.microsoft.com/office/drawing/2014/main" id="{B3DB8A09-4F74-6144-9712-A65771C7972D}"/>
              </a:ext>
            </a:extLst>
          </p:cNvPr>
          <p:cNvSpPr>
            <a:spLocks noGrp="1"/>
          </p:cNvSpPr>
          <p:nvPr>
            <p:ph type="body" sz="quarter" idx="27" hasCustomPrompt="1"/>
          </p:nvPr>
        </p:nvSpPr>
        <p:spPr>
          <a:xfrm>
            <a:off x="348710" y="3586162"/>
            <a:ext cx="3651789" cy="1557338"/>
          </a:xfrm>
          <a:solidFill>
            <a:srgbClr val="3155A5"/>
          </a:solidFill>
        </p:spPr>
        <p:txBody>
          <a:bodyPr lIns="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6" name="Picture Placeholder 5">
            <a:extLst>
              <a:ext uri="{FF2B5EF4-FFF2-40B4-BE49-F238E27FC236}">
                <a16:creationId xmlns:a16="http://schemas.microsoft.com/office/drawing/2014/main" id="{160E07E9-0976-4743-8D6F-74CF6FE0EC52}"/>
              </a:ext>
            </a:extLst>
          </p:cNvPr>
          <p:cNvSpPr>
            <a:spLocks noGrp="1"/>
          </p:cNvSpPr>
          <p:nvPr>
            <p:ph type="pic" sz="quarter" idx="28"/>
          </p:nvPr>
        </p:nvSpPr>
        <p:spPr>
          <a:xfrm>
            <a:off x="6172665" y="895351"/>
            <a:ext cx="1080000" cy="1080000"/>
          </a:xfrm>
        </p:spPr>
        <p:txBody>
          <a:bodyPr/>
          <a:lstStyle/>
          <a:p>
            <a:endParaRPr lang="en-US"/>
          </a:p>
        </p:txBody>
      </p:sp>
      <p:sp>
        <p:nvSpPr>
          <p:cNvPr id="29" name="Picture Placeholder 5">
            <a:extLst>
              <a:ext uri="{FF2B5EF4-FFF2-40B4-BE49-F238E27FC236}">
                <a16:creationId xmlns:a16="http://schemas.microsoft.com/office/drawing/2014/main" id="{68754DE3-D90A-9642-A79A-1256616F645B}"/>
              </a:ext>
            </a:extLst>
          </p:cNvPr>
          <p:cNvSpPr>
            <a:spLocks noGrp="1"/>
          </p:cNvSpPr>
          <p:nvPr>
            <p:ph type="pic" sz="quarter" idx="29"/>
          </p:nvPr>
        </p:nvSpPr>
        <p:spPr>
          <a:xfrm>
            <a:off x="9830265" y="895351"/>
            <a:ext cx="1080000" cy="1080000"/>
          </a:xfrm>
        </p:spPr>
        <p:txBody>
          <a:bodyPr/>
          <a:lstStyle/>
          <a:p>
            <a:endParaRPr lang="en-US"/>
          </a:p>
        </p:txBody>
      </p:sp>
      <p:cxnSp>
        <p:nvCxnSpPr>
          <p:cNvPr id="9" name="Straight Connector 8">
            <a:extLst>
              <a:ext uri="{FF2B5EF4-FFF2-40B4-BE49-F238E27FC236}">
                <a16:creationId xmlns:a16="http://schemas.microsoft.com/office/drawing/2014/main" id="{E1716112-3B47-2040-AEF2-7672D1A89ACC}"/>
              </a:ext>
            </a:extLst>
          </p:cNvPr>
          <p:cNvCxnSpPr>
            <a:cxnSpLocks/>
          </p:cNvCxnSpPr>
          <p:nvPr userDrawn="1"/>
        </p:nvCxnSpPr>
        <p:spPr>
          <a:xfrm>
            <a:off x="5244175" y="2497066"/>
            <a:ext cx="2936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9E971BC-91D4-9C49-8A59-85E9AB3F6F80}"/>
              </a:ext>
            </a:extLst>
          </p:cNvPr>
          <p:cNvCxnSpPr>
            <a:cxnSpLocks/>
          </p:cNvCxnSpPr>
          <p:nvPr userDrawn="1"/>
        </p:nvCxnSpPr>
        <p:spPr>
          <a:xfrm>
            <a:off x="5244175" y="3031173"/>
            <a:ext cx="2936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4259D39-49B2-6C44-ADEB-0982A4AD6118}"/>
              </a:ext>
            </a:extLst>
          </p:cNvPr>
          <p:cNvCxnSpPr>
            <a:cxnSpLocks/>
          </p:cNvCxnSpPr>
          <p:nvPr userDrawn="1"/>
        </p:nvCxnSpPr>
        <p:spPr>
          <a:xfrm>
            <a:off x="5244175" y="3565280"/>
            <a:ext cx="2936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D468F34-C4CB-AF47-B2F9-CA8D20181B03}"/>
              </a:ext>
            </a:extLst>
          </p:cNvPr>
          <p:cNvCxnSpPr>
            <a:cxnSpLocks/>
          </p:cNvCxnSpPr>
          <p:nvPr userDrawn="1"/>
        </p:nvCxnSpPr>
        <p:spPr>
          <a:xfrm>
            <a:off x="5244175" y="4099387"/>
            <a:ext cx="2936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5E00B60-8041-EB4C-AF0E-5125354D1899}"/>
              </a:ext>
            </a:extLst>
          </p:cNvPr>
          <p:cNvCxnSpPr>
            <a:cxnSpLocks/>
          </p:cNvCxnSpPr>
          <p:nvPr userDrawn="1"/>
        </p:nvCxnSpPr>
        <p:spPr>
          <a:xfrm>
            <a:off x="5244175" y="4633494"/>
            <a:ext cx="2936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948ECEC-E47E-FA42-BCBC-18309DBA6695}"/>
              </a:ext>
            </a:extLst>
          </p:cNvPr>
          <p:cNvCxnSpPr>
            <a:cxnSpLocks/>
          </p:cNvCxnSpPr>
          <p:nvPr userDrawn="1"/>
        </p:nvCxnSpPr>
        <p:spPr>
          <a:xfrm>
            <a:off x="5244175" y="5167599"/>
            <a:ext cx="2936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F78A31A-FB75-424D-9B3C-FD326DEE7FDC}"/>
              </a:ext>
            </a:extLst>
          </p:cNvPr>
          <p:cNvCxnSpPr>
            <a:cxnSpLocks/>
          </p:cNvCxnSpPr>
          <p:nvPr userDrawn="1"/>
        </p:nvCxnSpPr>
        <p:spPr>
          <a:xfrm>
            <a:off x="8901775" y="2497066"/>
            <a:ext cx="2936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B310478-679D-C749-9D73-C3CE5AA9CF0F}"/>
              </a:ext>
            </a:extLst>
          </p:cNvPr>
          <p:cNvCxnSpPr>
            <a:cxnSpLocks/>
          </p:cNvCxnSpPr>
          <p:nvPr userDrawn="1"/>
        </p:nvCxnSpPr>
        <p:spPr>
          <a:xfrm>
            <a:off x="8901775" y="3031173"/>
            <a:ext cx="2936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946A110-60B9-B447-8767-2F540C062E05}"/>
              </a:ext>
            </a:extLst>
          </p:cNvPr>
          <p:cNvCxnSpPr>
            <a:cxnSpLocks/>
          </p:cNvCxnSpPr>
          <p:nvPr userDrawn="1"/>
        </p:nvCxnSpPr>
        <p:spPr>
          <a:xfrm>
            <a:off x="8901775" y="3565280"/>
            <a:ext cx="2936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1FC67F0-D689-C94B-8F4C-3F288DA387B3}"/>
              </a:ext>
            </a:extLst>
          </p:cNvPr>
          <p:cNvCxnSpPr>
            <a:cxnSpLocks/>
          </p:cNvCxnSpPr>
          <p:nvPr userDrawn="1"/>
        </p:nvCxnSpPr>
        <p:spPr>
          <a:xfrm>
            <a:off x="8901775" y="4099387"/>
            <a:ext cx="2936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C842250-BA6C-824A-A1ED-11E298207B91}"/>
              </a:ext>
            </a:extLst>
          </p:cNvPr>
          <p:cNvCxnSpPr>
            <a:cxnSpLocks/>
          </p:cNvCxnSpPr>
          <p:nvPr userDrawn="1"/>
        </p:nvCxnSpPr>
        <p:spPr>
          <a:xfrm>
            <a:off x="8901775" y="4633494"/>
            <a:ext cx="2936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194C72C-1465-E248-81B7-CBB6FAFAE38B}"/>
              </a:ext>
            </a:extLst>
          </p:cNvPr>
          <p:cNvCxnSpPr>
            <a:cxnSpLocks/>
          </p:cNvCxnSpPr>
          <p:nvPr userDrawn="1"/>
        </p:nvCxnSpPr>
        <p:spPr>
          <a:xfrm>
            <a:off x="8901775" y="5167599"/>
            <a:ext cx="2936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4AC8E19F-0E7D-4C40-9660-C262F9C5B42E}"/>
              </a:ext>
            </a:extLst>
          </p:cNvPr>
          <p:cNvPicPr>
            <a:picLocks noChangeAspect="1"/>
          </p:cNvPicPr>
          <p:nvPr userDrawn="1"/>
        </p:nvPicPr>
        <p:blipFill>
          <a:blip r:embed="rId3"/>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3050959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364421"/>
            <a:ext cx="12192000" cy="6493579"/>
            <a:chOff x="0" y="364421"/>
            <a:chExt cx="12192000" cy="6493579"/>
          </a:xfrm>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6" name="Text Placeholder 11">
            <a:extLst>
              <a:ext uri="{FF2B5EF4-FFF2-40B4-BE49-F238E27FC236}">
                <a16:creationId xmlns:a16="http://schemas.microsoft.com/office/drawing/2014/main" id="{5679B99D-07C6-724A-B3B0-35D1B73B5108}"/>
              </a:ext>
            </a:extLst>
          </p:cNvPr>
          <p:cNvSpPr>
            <a:spLocks noGrp="1"/>
          </p:cNvSpPr>
          <p:nvPr>
            <p:ph type="body" sz="quarter" idx="10" hasCustomPrompt="1"/>
          </p:nvPr>
        </p:nvSpPr>
        <p:spPr>
          <a:xfrm>
            <a:off x="348711" y="364421"/>
            <a:ext cx="4480464"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27" name="Text Placeholder 11">
            <a:extLst>
              <a:ext uri="{FF2B5EF4-FFF2-40B4-BE49-F238E27FC236}">
                <a16:creationId xmlns:a16="http://schemas.microsoft.com/office/drawing/2014/main" id="{B3DB8A09-4F74-6144-9712-A65771C7972D}"/>
              </a:ext>
            </a:extLst>
          </p:cNvPr>
          <p:cNvSpPr>
            <a:spLocks noGrp="1"/>
          </p:cNvSpPr>
          <p:nvPr>
            <p:ph type="body" sz="quarter" idx="27" hasCustomPrompt="1"/>
          </p:nvPr>
        </p:nvSpPr>
        <p:spPr>
          <a:xfrm>
            <a:off x="348710" y="4099387"/>
            <a:ext cx="3651789" cy="1362628"/>
          </a:xfrm>
          <a:solidFill>
            <a:srgbClr val="3155A5"/>
          </a:solidFill>
        </p:spPr>
        <p:txBody>
          <a:bodyPr lIns="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Challenge:</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cxnSp>
        <p:nvCxnSpPr>
          <p:cNvPr id="9" name="Straight Connector 8">
            <a:extLst>
              <a:ext uri="{FF2B5EF4-FFF2-40B4-BE49-F238E27FC236}">
                <a16:creationId xmlns:a16="http://schemas.microsoft.com/office/drawing/2014/main" id="{E1716112-3B47-2040-AEF2-7672D1A89ACC}"/>
              </a:ext>
            </a:extLst>
          </p:cNvPr>
          <p:cNvCxnSpPr>
            <a:cxnSpLocks/>
          </p:cNvCxnSpPr>
          <p:nvPr userDrawn="1"/>
        </p:nvCxnSpPr>
        <p:spPr>
          <a:xfrm>
            <a:off x="5244174" y="2704330"/>
            <a:ext cx="31561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9E971BC-91D4-9C49-8A59-85E9AB3F6F80}"/>
              </a:ext>
            </a:extLst>
          </p:cNvPr>
          <p:cNvCxnSpPr>
            <a:cxnSpLocks/>
          </p:cNvCxnSpPr>
          <p:nvPr userDrawn="1"/>
        </p:nvCxnSpPr>
        <p:spPr>
          <a:xfrm>
            <a:off x="5244174" y="3157547"/>
            <a:ext cx="31561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4259D39-49B2-6C44-ADEB-0982A4AD6118}"/>
              </a:ext>
            </a:extLst>
          </p:cNvPr>
          <p:cNvCxnSpPr>
            <a:cxnSpLocks/>
          </p:cNvCxnSpPr>
          <p:nvPr userDrawn="1"/>
        </p:nvCxnSpPr>
        <p:spPr>
          <a:xfrm>
            <a:off x="5244174" y="3610764"/>
            <a:ext cx="31561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D468F34-C4CB-AF47-B2F9-CA8D20181B03}"/>
              </a:ext>
            </a:extLst>
          </p:cNvPr>
          <p:cNvCxnSpPr>
            <a:cxnSpLocks/>
          </p:cNvCxnSpPr>
          <p:nvPr userDrawn="1"/>
        </p:nvCxnSpPr>
        <p:spPr>
          <a:xfrm>
            <a:off x="5244174" y="4517198"/>
            <a:ext cx="31561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5E00B60-8041-EB4C-AF0E-5125354D1899}"/>
              </a:ext>
            </a:extLst>
          </p:cNvPr>
          <p:cNvCxnSpPr>
            <a:cxnSpLocks/>
          </p:cNvCxnSpPr>
          <p:nvPr userDrawn="1"/>
        </p:nvCxnSpPr>
        <p:spPr>
          <a:xfrm>
            <a:off x="5244174" y="4970415"/>
            <a:ext cx="31561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948ECEC-E47E-FA42-BCBC-18309DBA6695}"/>
              </a:ext>
            </a:extLst>
          </p:cNvPr>
          <p:cNvCxnSpPr>
            <a:cxnSpLocks/>
          </p:cNvCxnSpPr>
          <p:nvPr userDrawn="1"/>
        </p:nvCxnSpPr>
        <p:spPr>
          <a:xfrm>
            <a:off x="5244174" y="5423631"/>
            <a:ext cx="31561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D0880C1-A205-6647-BBEB-4E1DFC36ECF4}"/>
              </a:ext>
            </a:extLst>
          </p:cNvPr>
          <p:cNvCxnSpPr>
            <a:cxnSpLocks/>
          </p:cNvCxnSpPr>
          <p:nvPr userDrawn="1"/>
        </p:nvCxnSpPr>
        <p:spPr>
          <a:xfrm>
            <a:off x="5244174" y="4063981"/>
            <a:ext cx="31561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A8F8B62-C97E-2A4F-A900-DEE037B94ADC}"/>
              </a:ext>
            </a:extLst>
          </p:cNvPr>
          <p:cNvCxnSpPr>
            <a:cxnSpLocks/>
          </p:cNvCxnSpPr>
          <p:nvPr userDrawn="1"/>
        </p:nvCxnSpPr>
        <p:spPr>
          <a:xfrm>
            <a:off x="8667006" y="2704330"/>
            <a:ext cx="31561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FBFC4F7-D8CC-D649-89BF-D01B219D0EFE}"/>
              </a:ext>
            </a:extLst>
          </p:cNvPr>
          <p:cNvCxnSpPr>
            <a:cxnSpLocks/>
          </p:cNvCxnSpPr>
          <p:nvPr userDrawn="1"/>
        </p:nvCxnSpPr>
        <p:spPr>
          <a:xfrm>
            <a:off x="8667006" y="3157547"/>
            <a:ext cx="31561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4315F7D-F0FC-3A42-8ACF-D6CC3C6F44CA}"/>
              </a:ext>
            </a:extLst>
          </p:cNvPr>
          <p:cNvCxnSpPr>
            <a:cxnSpLocks/>
          </p:cNvCxnSpPr>
          <p:nvPr userDrawn="1"/>
        </p:nvCxnSpPr>
        <p:spPr>
          <a:xfrm>
            <a:off x="8667006" y="3610764"/>
            <a:ext cx="31561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AC0B144-A0C6-C644-9AB8-C1185880B0F4}"/>
              </a:ext>
            </a:extLst>
          </p:cNvPr>
          <p:cNvCxnSpPr>
            <a:cxnSpLocks/>
          </p:cNvCxnSpPr>
          <p:nvPr userDrawn="1"/>
        </p:nvCxnSpPr>
        <p:spPr>
          <a:xfrm>
            <a:off x="8667006" y="4517198"/>
            <a:ext cx="31561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7D08BE5-5A43-9C4A-9FF2-3DC3AD0E5F5B}"/>
              </a:ext>
            </a:extLst>
          </p:cNvPr>
          <p:cNvCxnSpPr>
            <a:cxnSpLocks/>
          </p:cNvCxnSpPr>
          <p:nvPr userDrawn="1"/>
        </p:nvCxnSpPr>
        <p:spPr>
          <a:xfrm>
            <a:off x="8667006" y="4970415"/>
            <a:ext cx="31561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90DE90C-F1F7-0F41-8A9B-B0EE552320E7}"/>
              </a:ext>
            </a:extLst>
          </p:cNvPr>
          <p:cNvCxnSpPr>
            <a:cxnSpLocks/>
          </p:cNvCxnSpPr>
          <p:nvPr userDrawn="1"/>
        </p:nvCxnSpPr>
        <p:spPr>
          <a:xfrm>
            <a:off x="8667006" y="5423631"/>
            <a:ext cx="31561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F54D611-BEC4-2C4A-AB61-5FB9066BE711}"/>
              </a:ext>
            </a:extLst>
          </p:cNvPr>
          <p:cNvCxnSpPr>
            <a:cxnSpLocks/>
          </p:cNvCxnSpPr>
          <p:nvPr userDrawn="1"/>
        </p:nvCxnSpPr>
        <p:spPr>
          <a:xfrm>
            <a:off x="8667006" y="4063981"/>
            <a:ext cx="31561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43E1E2F-A0A7-5345-A4F7-63E3D6A223E7}"/>
              </a:ext>
            </a:extLst>
          </p:cNvPr>
          <p:cNvCxnSpPr>
            <a:cxnSpLocks/>
          </p:cNvCxnSpPr>
          <p:nvPr userDrawn="1"/>
        </p:nvCxnSpPr>
        <p:spPr>
          <a:xfrm>
            <a:off x="5244174" y="1521706"/>
            <a:ext cx="65789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9E0E002-E08C-6640-A1F4-8616B7CC8BED}"/>
              </a:ext>
            </a:extLst>
          </p:cNvPr>
          <p:cNvCxnSpPr>
            <a:cxnSpLocks/>
          </p:cNvCxnSpPr>
          <p:nvPr userDrawn="1"/>
        </p:nvCxnSpPr>
        <p:spPr>
          <a:xfrm>
            <a:off x="5244174" y="1077569"/>
            <a:ext cx="65789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 Placeholder 11">
            <a:extLst>
              <a:ext uri="{FF2B5EF4-FFF2-40B4-BE49-F238E27FC236}">
                <a16:creationId xmlns:a16="http://schemas.microsoft.com/office/drawing/2014/main" id="{3B4A1D82-C61B-8548-AB2F-DEB7155CDF8B}"/>
              </a:ext>
            </a:extLst>
          </p:cNvPr>
          <p:cNvSpPr>
            <a:spLocks noGrp="1"/>
          </p:cNvSpPr>
          <p:nvPr>
            <p:ph type="body" sz="quarter" idx="12" hasCustomPrompt="1"/>
          </p:nvPr>
        </p:nvSpPr>
        <p:spPr>
          <a:xfrm>
            <a:off x="5376672" y="743719"/>
            <a:ext cx="5984750" cy="303544"/>
          </a:xfrm>
        </p:spPr>
        <p:txBody>
          <a:bodyPr numCol="2"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t>Name:</a:t>
            </a:r>
          </a:p>
          <a:p>
            <a:r>
              <a:rPr lang="en-GB" dirty="0"/>
              <a:t>Age:</a:t>
            </a:r>
          </a:p>
        </p:txBody>
      </p:sp>
      <p:sp>
        <p:nvSpPr>
          <p:cNvPr id="56" name="Text Placeholder 11">
            <a:extLst>
              <a:ext uri="{FF2B5EF4-FFF2-40B4-BE49-F238E27FC236}">
                <a16:creationId xmlns:a16="http://schemas.microsoft.com/office/drawing/2014/main" id="{B338A6ED-35BF-A24E-A0B7-AFC9E744AD13}"/>
              </a:ext>
            </a:extLst>
          </p:cNvPr>
          <p:cNvSpPr>
            <a:spLocks noGrp="1"/>
          </p:cNvSpPr>
          <p:nvPr>
            <p:ph type="body" sz="quarter" idx="28" hasCustomPrompt="1"/>
          </p:nvPr>
        </p:nvSpPr>
        <p:spPr>
          <a:xfrm>
            <a:off x="5376672" y="1194823"/>
            <a:ext cx="5984750" cy="303544"/>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t>Describe them in a sentence:</a:t>
            </a:r>
          </a:p>
        </p:txBody>
      </p:sp>
      <p:sp>
        <p:nvSpPr>
          <p:cNvPr id="57" name="Text Placeholder 11">
            <a:extLst>
              <a:ext uri="{FF2B5EF4-FFF2-40B4-BE49-F238E27FC236}">
                <a16:creationId xmlns:a16="http://schemas.microsoft.com/office/drawing/2014/main" id="{FE397D44-419F-7646-81D2-6A5BCC7E0E3E}"/>
              </a:ext>
            </a:extLst>
          </p:cNvPr>
          <p:cNvSpPr>
            <a:spLocks noGrp="1"/>
          </p:cNvSpPr>
          <p:nvPr>
            <p:ph type="body" sz="quarter" idx="29" hasCustomPrompt="1"/>
          </p:nvPr>
        </p:nvSpPr>
        <p:spPr>
          <a:xfrm>
            <a:off x="5376672" y="2365255"/>
            <a:ext cx="3023615" cy="303544"/>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t>Monday</a:t>
            </a:r>
          </a:p>
        </p:txBody>
      </p:sp>
      <p:sp>
        <p:nvSpPr>
          <p:cNvPr id="58" name="Text Placeholder 11">
            <a:extLst>
              <a:ext uri="{FF2B5EF4-FFF2-40B4-BE49-F238E27FC236}">
                <a16:creationId xmlns:a16="http://schemas.microsoft.com/office/drawing/2014/main" id="{116714CE-AE66-494C-A5A3-AA967A09FC9A}"/>
              </a:ext>
            </a:extLst>
          </p:cNvPr>
          <p:cNvSpPr>
            <a:spLocks noGrp="1"/>
          </p:cNvSpPr>
          <p:nvPr>
            <p:ph type="body" sz="quarter" idx="30" hasCustomPrompt="1"/>
          </p:nvPr>
        </p:nvSpPr>
        <p:spPr>
          <a:xfrm>
            <a:off x="5376672" y="2820423"/>
            <a:ext cx="3023615" cy="303544"/>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t>Monday</a:t>
            </a:r>
          </a:p>
        </p:txBody>
      </p:sp>
      <p:sp>
        <p:nvSpPr>
          <p:cNvPr id="59" name="Text Placeholder 11">
            <a:extLst>
              <a:ext uri="{FF2B5EF4-FFF2-40B4-BE49-F238E27FC236}">
                <a16:creationId xmlns:a16="http://schemas.microsoft.com/office/drawing/2014/main" id="{92661EFC-A319-634C-9495-0FE2A2B9EFAD}"/>
              </a:ext>
            </a:extLst>
          </p:cNvPr>
          <p:cNvSpPr>
            <a:spLocks noGrp="1"/>
          </p:cNvSpPr>
          <p:nvPr>
            <p:ph type="body" sz="quarter" idx="31" hasCustomPrompt="1"/>
          </p:nvPr>
        </p:nvSpPr>
        <p:spPr>
          <a:xfrm>
            <a:off x="5376672" y="3275591"/>
            <a:ext cx="3023615" cy="303544"/>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t>Monday</a:t>
            </a:r>
          </a:p>
        </p:txBody>
      </p:sp>
      <p:sp>
        <p:nvSpPr>
          <p:cNvPr id="60" name="Text Placeholder 11">
            <a:extLst>
              <a:ext uri="{FF2B5EF4-FFF2-40B4-BE49-F238E27FC236}">
                <a16:creationId xmlns:a16="http://schemas.microsoft.com/office/drawing/2014/main" id="{BB93B84A-0230-774D-A96D-B53BAA23F1EE}"/>
              </a:ext>
            </a:extLst>
          </p:cNvPr>
          <p:cNvSpPr>
            <a:spLocks noGrp="1"/>
          </p:cNvSpPr>
          <p:nvPr>
            <p:ph type="body" sz="quarter" idx="32" hasCustomPrompt="1"/>
          </p:nvPr>
        </p:nvSpPr>
        <p:spPr>
          <a:xfrm>
            <a:off x="5376672" y="3730759"/>
            <a:ext cx="3023615" cy="303544"/>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t>Monday</a:t>
            </a:r>
          </a:p>
        </p:txBody>
      </p:sp>
      <p:sp>
        <p:nvSpPr>
          <p:cNvPr id="61" name="Text Placeholder 11">
            <a:extLst>
              <a:ext uri="{FF2B5EF4-FFF2-40B4-BE49-F238E27FC236}">
                <a16:creationId xmlns:a16="http://schemas.microsoft.com/office/drawing/2014/main" id="{00DFE1F3-1C98-9B44-AF2D-F6B7F32F810C}"/>
              </a:ext>
            </a:extLst>
          </p:cNvPr>
          <p:cNvSpPr>
            <a:spLocks noGrp="1"/>
          </p:cNvSpPr>
          <p:nvPr>
            <p:ph type="body" sz="quarter" idx="33" hasCustomPrompt="1"/>
          </p:nvPr>
        </p:nvSpPr>
        <p:spPr>
          <a:xfrm>
            <a:off x="5376672" y="4185927"/>
            <a:ext cx="3023615" cy="303544"/>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t>Monday</a:t>
            </a:r>
          </a:p>
        </p:txBody>
      </p:sp>
      <p:sp>
        <p:nvSpPr>
          <p:cNvPr id="62" name="Text Placeholder 11">
            <a:extLst>
              <a:ext uri="{FF2B5EF4-FFF2-40B4-BE49-F238E27FC236}">
                <a16:creationId xmlns:a16="http://schemas.microsoft.com/office/drawing/2014/main" id="{1D7A332A-16BA-3246-A14F-5480EFEBFF23}"/>
              </a:ext>
            </a:extLst>
          </p:cNvPr>
          <p:cNvSpPr>
            <a:spLocks noGrp="1"/>
          </p:cNvSpPr>
          <p:nvPr>
            <p:ph type="body" sz="quarter" idx="34" hasCustomPrompt="1"/>
          </p:nvPr>
        </p:nvSpPr>
        <p:spPr>
          <a:xfrm>
            <a:off x="5376672" y="4641095"/>
            <a:ext cx="3023615" cy="303544"/>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t>Monday</a:t>
            </a:r>
          </a:p>
        </p:txBody>
      </p:sp>
      <p:sp>
        <p:nvSpPr>
          <p:cNvPr id="63" name="Text Placeholder 11">
            <a:extLst>
              <a:ext uri="{FF2B5EF4-FFF2-40B4-BE49-F238E27FC236}">
                <a16:creationId xmlns:a16="http://schemas.microsoft.com/office/drawing/2014/main" id="{2C747D23-6F2E-B943-A8FB-3DC9E07109C9}"/>
              </a:ext>
            </a:extLst>
          </p:cNvPr>
          <p:cNvSpPr>
            <a:spLocks noGrp="1"/>
          </p:cNvSpPr>
          <p:nvPr>
            <p:ph type="body" sz="quarter" idx="35" hasCustomPrompt="1"/>
          </p:nvPr>
        </p:nvSpPr>
        <p:spPr>
          <a:xfrm>
            <a:off x="5376672" y="5096263"/>
            <a:ext cx="3023615" cy="303544"/>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t>Monday</a:t>
            </a:r>
          </a:p>
        </p:txBody>
      </p:sp>
      <p:sp>
        <p:nvSpPr>
          <p:cNvPr id="64" name="Text Placeholder 11">
            <a:extLst>
              <a:ext uri="{FF2B5EF4-FFF2-40B4-BE49-F238E27FC236}">
                <a16:creationId xmlns:a16="http://schemas.microsoft.com/office/drawing/2014/main" id="{DD59A8CF-9FD2-0942-9D3F-2F02F25E2907}"/>
              </a:ext>
            </a:extLst>
          </p:cNvPr>
          <p:cNvSpPr>
            <a:spLocks noGrp="1"/>
          </p:cNvSpPr>
          <p:nvPr>
            <p:ph type="body" sz="quarter" idx="36" hasCustomPrompt="1"/>
          </p:nvPr>
        </p:nvSpPr>
        <p:spPr>
          <a:xfrm>
            <a:off x="5279136" y="1815366"/>
            <a:ext cx="3121151" cy="451097"/>
          </a:xfrm>
          <a:solidFill>
            <a:srgbClr val="3155A5"/>
          </a:solidFill>
        </p:spPr>
        <p:txBody>
          <a:bodyPr lIns="108000" numCol="1" spcCol="540000" anchor="ct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t>Monday</a:t>
            </a:r>
          </a:p>
        </p:txBody>
      </p:sp>
      <p:sp>
        <p:nvSpPr>
          <p:cNvPr id="65" name="Text Placeholder 11">
            <a:extLst>
              <a:ext uri="{FF2B5EF4-FFF2-40B4-BE49-F238E27FC236}">
                <a16:creationId xmlns:a16="http://schemas.microsoft.com/office/drawing/2014/main" id="{84D5897B-7964-EA43-8361-A2A8602E1F25}"/>
              </a:ext>
            </a:extLst>
          </p:cNvPr>
          <p:cNvSpPr>
            <a:spLocks noGrp="1"/>
          </p:cNvSpPr>
          <p:nvPr>
            <p:ph type="body" sz="quarter" idx="37" hasCustomPrompt="1"/>
          </p:nvPr>
        </p:nvSpPr>
        <p:spPr>
          <a:xfrm>
            <a:off x="8680704" y="1815366"/>
            <a:ext cx="3121151" cy="451097"/>
          </a:xfrm>
          <a:solidFill>
            <a:srgbClr val="3155A5"/>
          </a:solidFill>
        </p:spPr>
        <p:txBody>
          <a:bodyPr lIns="108000" numCol="1" spcCol="540000" anchor="ct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t>Monday</a:t>
            </a:r>
          </a:p>
        </p:txBody>
      </p:sp>
      <p:sp>
        <p:nvSpPr>
          <p:cNvPr id="66" name="Text Placeholder 11">
            <a:extLst>
              <a:ext uri="{FF2B5EF4-FFF2-40B4-BE49-F238E27FC236}">
                <a16:creationId xmlns:a16="http://schemas.microsoft.com/office/drawing/2014/main" id="{4258107E-EFDD-F646-AF2A-859864C39EFD}"/>
              </a:ext>
            </a:extLst>
          </p:cNvPr>
          <p:cNvSpPr>
            <a:spLocks noGrp="1"/>
          </p:cNvSpPr>
          <p:nvPr>
            <p:ph type="body" sz="quarter" idx="16" hasCustomPrompt="1"/>
          </p:nvPr>
        </p:nvSpPr>
        <p:spPr>
          <a:xfrm>
            <a:off x="354708" y="2560122"/>
            <a:ext cx="4474467" cy="1362628"/>
          </a:xfrm>
        </p:spPr>
        <p:txBody>
          <a:bodyPr numCol="1" spcCol="540000"/>
          <a:lstStyle>
            <a:lvl1pPr marL="271463" marR="0" indent="-271463" algn="l" defTabSz="914400" rtl="0" eaLnBrk="1" fontAlgn="auto" latinLnBrk="0" hangingPunct="1">
              <a:lnSpc>
                <a:spcPts val="2100"/>
              </a:lnSpc>
              <a:spcBef>
                <a:spcPts val="1000"/>
              </a:spcBef>
              <a:spcAft>
                <a:spcPts val="0"/>
              </a:spcAft>
              <a:buClrTx/>
              <a:buSzTx/>
              <a:buFont typeface="Arial" panose="020B0604020202020204" pitchFamily="34" charset="0"/>
              <a:buChar char="•"/>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Find out who you can speak to </a:t>
            </a:r>
            <a:br>
              <a:rPr lang="en-GB" dirty="0">
                <a:effectLst/>
                <a:latin typeface="Arial" panose="020B0604020202020204" pitchFamily="34" charset="0"/>
              </a:rPr>
            </a:br>
            <a:r>
              <a:rPr lang="en-GB" dirty="0">
                <a:effectLst/>
                <a:latin typeface="Arial" panose="020B0604020202020204" pitchFamily="34" charset="0"/>
              </a:rPr>
              <a:t>in school if you’re finding it difficult</a:t>
            </a:r>
          </a:p>
          <a:p>
            <a:endParaRPr lang="en-GB" dirty="0">
              <a:effectLst/>
              <a:latin typeface="Arial" panose="020B0604020202020204" pitchFamily="34" charset="0"/>
            </a:endParaRPr>
          </a:p>
          <a:p>
            <a:endParaRPr lang="en-GB" dirty="0">
              <a:effectLst/>
              <a:latin typeface="Arial" panose="020B0604020202020204" pitchFamily="34" charset="0"/>
            </a:endParaRPr>
          </a:p>
        </p:txBody>
      </p:sp>
      <p:sp>
        <p:nvSpPr>
          <p:cNvPr id="67" name="Text Placeholder 11">
            <a:extLst>
              <a:ext uri="{FF2B5EF4-FFF2-40B4-BE49-F238E27FC236}">
                <a16:creationId xmlns:a16="http://schemas.microsoft.com/office/drawing/2014/main" id="{2C15D5B3-6904-7F41-9E25-8EBF9BD123E3}"/>
              </a:ext>
            </a:extLst>
          </p:cNvPr>
          <p:cNvSpPr>
            <a:spLocks noGrp="1"/>
          </p:cNvSpPr>
          <p:nvPr>
            <p:ph type="body" sz="quarter" idx="38" hasCustomPrompt="1"/>
          </p:nvPr>
        </p:nvSpPr>
        <p:spPr>
          <a:xfrm>
            <a:off x="348710" y="1977805"/>
            <a:ext cx="2175033" cy="362607"/>
          </a:xfrm>
          <a:noFill/>
        </p:spPr>
        <p:txBody>
          <a:bodyPr lIns="0" numCol="1" spcCol="540000" anchor="ctr" anchorCtr="0"/>
          <a:lstStyle>
            <a:lvl1pPr marL="0" marR="0" indent="0" algn="l"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The plan should:</a:t>
            </a:r>
            <a:endParaRPr lang="en-GB" dirty="0">
              <a:effectLst/>
              <a:latin typeface="Arial" panose="020B0604020202020204" pitchFamily="34" charset="0"/>
            </a:endParaRPr>
          </a:p>
        </p:txBody>
      </p:sp>
      <p:sp>
        <p:nvSpPr>
          <p:cNvPr id="68" name="Text Placeholder 11">
            <a:extLst>
              <a:ext uri="{FF2B5EF4-FFF2-40B4-BE49-F238E27FC236}">
                <a16:creationId xmlns:a16="http://schemas.microsoft.com/office/drawing/2014/main" id="{2E96E43B-C0B8-FD4B-8941-3C43E97E14B0}"/>
              </a:ext>
            </a:extLst>
          </p:cNvPr>
          <p:cNvSpPr>
            <a:spLocks noGrp="1"/>
          </p:cNvSpPr>
          <p:nvPr>
            <p:ph type="body" sz="quarter" idx="39" hasCustomPrompt="1"/>
          </p:nvPr>
        </p:nvSpPr>
        <p:spPr>
          <a:xfrm>
            <a:off x="354708" y="1243386"/>
            <a:ext cx="4474467" cy="514706"/>
          </a:xfrm>
        </p:spPr>
        <p:txBody>
          <a:bodyPr numCol="1" spcCol="540000"/>
          <a:lstStyle>
            <a:lvl1pPr marL="0" marR="0" indent="0" algn="l" defTabSz="914400" rtl="0" eaLnBrk="1" fontAlgn="auto" latinLnBrk="0" hangingPunct="1">
              <a:lnSpc>
                <a:spcPts val="21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Find out who you can speak to </a:t>
            </a:r>
            <a:br>
              <a:rPr lang="en-GB" dirty="0">
                <a:effectLst/>
                <a:latin typeface="Arial" panose="020B0604020202020204" pitchFamily="34" charset="0"/>
              </a:rPr>
            </a:br>
            <a:r>
              <a:rPr lang="en-GB" dirty="0">
                <a:effectLst/>
                <a:latin typeface="Arial" panose="020B0604020202020204" pitchFamily="34" charset="0"/>
              </a:rPr>
              <a:t>in school if you’re finding it difficult</a:t>
            </a:r>
          </a:p>
        </p:txBody>
      </p:sp>
      <p:pic>
        <p:nvPicPr>
          <p:cNvPr id="39" name="Picture 38">
            <a:extLst>
              <a:ext uri="{FF2B5EF4-FFF2-40B4-BE49-F238E27FC236}">
                <a16:creationId xmlns:a16="http://schemas.microsoft.com/office/drawing/2014/main" id="{0A07C9AB-9850-F44E-B2C3-FF1C3F42108A}"/>
              </a:ext>
            </a:extLst>
          </p:cNvPr>
          <p:cNvPicPr>
            <a:picLocks noChangeAspect="1"/>
          </p:cNvPicPr>
          <p:nvPr userDrawn="1"/>
        </p:nvPicPr>
        <p:blipFill>
          <a:blip r:embed="rId3"/>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3693957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348711" y="886626"/>
            <a:ext cx="3841150" cy="1518297"/>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987553" y="1792225"/>
            <a:ext cx="6096000" cy="5065776"/>
          </a:xfrm>
        </p:spPr>
        <p:txBody>
          <a:bodyPr/>
          <a:lstStyle/>
          <a:p>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29" name="Text Placeholder 11">
            <a:extLst>
              <a:ext uri="{FF2B5EF4-FFF2-40B4-BE49-F238E27FC236}">
                <a16:creationId xmlns:a16="http://schemas.microsoft.com/office/drawing/2014/main" id="{C476B4E5-FD21-6F44-A0E5-B9E0C5F4C03E}"/>
              </a:ext>
            </a:extLst>
          </p:cNvPr>
          <p:cNvSpPr>
            <a:spLocks noGrp="1"/>
          </p:cNvSpPr>
          <p:nvPr>
            <p:ph type="body" sz="quarter" idx="16" hasCustomPrompt="1"/>
          </p:nvPr>
        </p:nvSpPr>
        <p:spPr>
          <a:xfrm>
            <a:off x="7207558" y="980132"/>
            <a:ext cx="4717164" cy="1424791"/>
          </a:xfrm>
        </p:spPr>
        <p:txBody>
          <a:bodyPr numCol="1" spcCol="540000"/>
          <a:lstStyle>
            <a:lvl1pPr marL="271463" marR="0" indent="-271463" algn="l" defTabSz="914400" rtl="0" eaLnBrk="1" fontAlgn="auto" latinLnBrk="0" hangingPunct="1">
              <a:lnSpc>
                <a:spcPts val="2100"/>
              </a:lnSpc>
              <a:spcBef>
                <a:spcPts val="1000"/>
              </a:spcBef>
              <a:spcAft>
                <a:spcPts val="0"/>
              </a:spcAft>
              <a:buClrTx/>
              <a:buSzTx/>
              <a:buFont typeface="Arial" panose="020B0604020202020204" pitchFamily="34" charset="0"/>
              <a:buChar char="•"/>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Find out who you can speak to </a:t>
            </a:r>
            <a:br>
              <a:rPr lang="en-GB" dirty="0">
                <a:effectLst/>
                <a:latin typeface="Arial" panose="020B0604020202020204" pitchFamily="34" charset="0"/>
              </a:rPr>
            </a:br>
            <a:r>
              <a:rPr lang="en-GB" dirty="0">
                <a:effectLst/>
                <a:latin typeface="Arial" panose="020B0604020202020204" pitchFamily="34" charset="0"/>
              </a:rPr>
              <a:t>in school if you’re finding it difficult</a:t>
            </a:r>
          </a:p>
          <a:p>
            <a:r>
              <a:rPr lang="en-GB" dirty="0">
                <a:effectLst/>
                <a:latin typeface="Arial" panose="020B0604020202020204" pitchFamily="34" charset="0"/>
              </a:rPr>
              <a:t>Take your time getting to know people</a:t>
            </a:r>
          </a:p>
          <a:p>
            <a:endParaRPr lang="en-GB" dirty="0">
              <a:effectLst/>
              <a:latin typeface="Arial" panose="020B0604020202020204" pitchFamily="34" charset="0"/>
            </a:endParaRPr>
          </a:p>
        </p:txBody>
      </p:sp>
      <p:sp>
        <p:nvSpPr>
          <p:cNvPr id="30" name="Text Placeholder 11">
            <a:extLst>
              <a:ext uri="{FF2B5EF4-FFF2-40B4-BE49-F238E27FC236}">
                <a16:creationId xmlns:a16="http://schemas.microsoft.com/office/drawing/2014/main" id="{0EC38B5D-28E3-8A44-A16C-8CEE242BC0DA}"/>
              </a:ext>
            </a:extLst>
          </p:cNvPr>
          <p:cNvSpPr>
            <a:spLocks noGrp="1"/>
          </p:cNvSpPr>
          <p:nvPr>
            <p:ph type="body" sz="quarter" idx="27" hasCustomPrompt="1"/>
          </p:nvPr>
        </p:nvSpPr>
        <p:spPr>
          <a:xfrm>
            <a:off x="7207558" y="2779760"/>
            <a:ext cx="3652146" cy="2133616"/>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 Challenge: </a:t>
            </a:r>
            <a:br>
              <a:rPr lang="en-GB" dirty="0">
                <a:effectLst/>
                <a:latin typeface="Arial" panose="020B0604020202020204" pitchFamily="34" charset="0"/>
              </a:rPr>
            </a:br>
            <a:r>
              <a:rPr lang="en-GB" dirty="0">
                <a:effectLst/>
                <a:latin typeface="Arial" panose="020B0604020202020204" pitchFamily="34" charset="0"/>
              </a:rPr>
              <a:t>Can you think up other </a:t>
            </a:r>
            <a:br>
              <a:rPr lang="en-GB" dirty="0">
                <a:effectLst/>
                <a:latin typeface="Arial" panose="020B0604020202020204" pitchFamily="34" charset="0"/>
              </a:rPr>
            </a:br>
            <a:r>
              <a:rPr lang="en-GB" dirty="0">
                <a:effectLst/>
                <a:latin typeface="Arial" panose="020B0604020202020204" pitchFamily="34" charset="0"/>
              </a:rPr>
              <a:t>strategies that could help </a:t>
            </a:r>
            <a:br>
              <a:rPr lang="en-GB" dirty="0">
                <a:effectLst/>
                <a:latin typeface="Arial" panose="020B0604020202020204" pitchFamily="34" charset="0"/>
              </a:rPr>
            </a:br>
            <a:r>
              <a:rPr lang="en-GB" dirty="0">
                <a:effectLst/>
                <a:latin typeface="Arial" panose="020B0604020202020204" pitchFamily="34" charset="0"/>
              </a:rPr>
              <a:t>in each of the scenarios? </a:t>
            </a:r>
            <a:br>
              <a:rPr lang="en-GB" dirty="0">
                <a:effectLst/>
                <a:latin typeface="Arial" panose="020B0604020202020204" pitchFamily="34" charset="0"/>
              </a:rPr>
            </a:br>
            <a:r>
              <a:rPr lang="en-GB" dirty="0">
                <a:effectLst/>
                <a:latin typeface="Arial" panose="020B0604020202020204" pitchFamily="34" charset="0"/>
              </a:rPr>
              <a:t>Explain why.</a:t>
            </a:r>
          </a:p>
        </p:txBody>
      </p:sp>
      <p:pic>
        <p:nvPicPr>
          <p:cNvPr id="12" name="Picture 11">
            <a:extLst>
              <a:ext uri="{FF2B5EF4-FFF2-40B4-BE49-F238E27FC236}">
                <a16:creationId xmlns:a16="http://schemas.microsoft.com/office/drawing/2014/main" id="{4413C336-FBF5-1A4A-9160-A06A4804F000}"/>
              </a:ext>
            </a:extLst>
          </p:cNvPr>
          <p:cNvPicPr>
            <a:picLocks noChangeAspect="1"/>
          </p:cNvPicPr>
          <p:nvPr userDrawn="1"/>
        </p:nvPicPr>
        <p:blipFill>
          <a:blip r:embed="rId3"/>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360544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348712" y="352453"/>
            <a:ext cx="755347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348711" y="1218747"/>
            <a:ext cx="11150562" cy="2553153"/>
          </a:xfrm>
        </p:spPr>
        <p:txBody>
          <a:bodyPr numCol="2"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In this lesson, pupils explore the transition to secondary school and identify some of the challenges that can arise and where to get support if needed.</a:t>
            </a:r>
          </a:p>
          <a:p>
            <a:r>
              <a:rPr lang="en-GB" b="1" dirty="0">
                <a:effectLst/>
                <a:latin typeface="Arial" panose="020B0604020202020204" pitchFamily="34" charset="0"/>
              </a:rPr>
              <a:t>Recommended age group</a:t>
            </a:r>
            <a:endParaRPr lang="en-GB" dirty="0">
              <a:effectLst/>
              <a:latin typeface="Arial" panose="020B0604020202020204" pitchFamily="34" charset="0"/>
            </a:endParaRPr>
          </a:p>
          <a:p>
            <a:r>
              <a:rPr lang="en-GB" dirty="0">
                <a:effectLst/>
                <a:latin typeface="Arial" panose="020B0604020202020204" pitchFamily="34" charset="0"/>
              </a:rPr>
              <a:t>9-13 (Year 6/Year 7)</a:t>
            </a:r>
          </a:p>
          <a:p>
            <a:r>
              <a:rPr lang="en-GB" b="1" dirty="0">
                <a:effectLst/>
                <a:latin typeface="Arial" panose="020B0604020202020204" pitchFamily="34" charset="0"/>
              </a:rPr>
              <a:t>Time</a:t>
            </a:r>
            <a:endParaRPr lang="en-GB" dirty="0">
              <a:effectLst/>
              <a:latin typeface="Arial" panose="020B0604020202020204" pitchFamily="34" charset="0"/>
            </a:endParaRPr>
          </a:p>
          <a:p>
            <a:r>
              <a:rPr lang="en-GB" dirty="0">
                <a:effectLst/>
                <a:latin typeface="Arial" panose="020B0604020202020204" pitchFamily="34" charset="0"/>
              </a:rPr>
              <a:t>45 minutes approximately</a:t>
            </a:r>
          </a:p>
          <a:p>
            <a:r>
              <a:rPr lang="en-GB" b="1" dirty="0">
                <a:effectLst/>
                <a:latin typeface="Arial" panose="020B0604020202020204" pitchFamily="34" charset="0"/>
              </a:rPr>
              <a:t>Preparation</a:t>
            </a:r>
            <a:endParaRPr lang="en-GB" dirty="0">
              <a:effectLst/>
              <a:latin typeface="Arial" panose="020B0604020202020204" pitchFamily="34" charset="0"/>
            </a:endParaRPr>
          </a:p>
          <a:p>
            <a:r>
              <a:rPr lang="en-GB" dirty="0">
                <a:effectLst/>
                <a:latin typeface="Arial" panose="020B0604020202020204" pitchFamily="34" charset="0"/>
              </a:rPr>
              <a:t>Before delivering the lesson:</a:t>
            </a:r>
          </a:p>
          <a:p>
            <a:r>
              <a:rPr lang="en-GB" dirty="0">
                <a:effectLst/>
                <a:latin typeface="Arial" panose="020B0604020202020204" pitchFamily="34" charset="0"/>
              </a:rPr>
              <a:t>familiarise yourself with the film on slides X and X of this PowerPoint</a:t>
            </a:r>
          </a:p>
          <a:p>
            <a:r>
              <a:rPr lang="en-GB" dirty="0">
                <a:effectLst/>
                <a:latin typeface="Arial" panose="020B0604020202020204" pitchFamily="34" charset="0"/>
              </a:rPr>
              <a:t>read through the classroom tips on the following slide</a:t>
            </a:r>
          </a:p>
          <a:p>
            <a:r>
              <a:rPr lang="en-GB" dirty="0">
                <a:effectLst/>
                <a:latin typeface="Arial" panose="020B0604020202020204" pitchFamily="34" charset="0"/>
              </a:rPr>
              <a:t>consider cross-curricular links and how this could be related to other subjects</a:t>
            </a:r>
          </a:p>
          <a:p>
            <a:r>
              <a:rPr lang="en-GB" dirty="0">
                <a:effectLst/>
                <a:latin typeface="Arial" panose="020B0604020202020204" pitchFamily="34" charset="0"/>
              </a:rPr>
              <a:t>This lesson has been designed to be part of the planned programme for PSHE education and should be taught within the context of other PSHE education lessons. </a:t>
            </a:r>
          </a:p>
          <a:p>
            <a:r>
              <a:rPr lang="en-GB" dirty="0">
                <a:effectLst/>
                <a:latin typeface="Arial" panose="020B0604020202020204" pitchFamily="34" charset="0"/>
              </a:rPr>
              <a:t>Pupils might be learning about growing up and managing change in a </a:t>
            </a:r>
            <a:br>
              <a:rPr lang="en-GB" dirty="0">
                <a:effectLst/>
                <a:latin typeface="Arial" panose="020B0604020202020204" pitchFamily="34" charset="0"/>
              </a:rPr>
            </a:br>
            <a:r>
              <a:rPr lang="en-GB" dirty="0">
                <a:effectLst/>
                <a:latin typeface="Arial" panose="020B0604020202020204" pitchFamily="34" charset="0"/>
              </a:rPr>
              <a:t>variety of contexts, with moving on to secondary school being one part of this</a:t>
            </a:r>
          </a:p>
          <a:p>
            <a:r>
              <a:rPr lang="en-GB" b="1" dirty="0">
                <a:effectLst/>
                <a:latin typeface="Arial" panose="020B0604020202020204" pitchFamily="34" charset="0"/>
              </a:rPr>
              <a:t>Resources</a:t>
            </a:r>
            <a:endParaRPr lang="en-GB" dirty="0">
              <a:effectLst/>
              <a:latin typeface="Arial" panose="020B0604020202020204" pitchFamily="34" charset="0"/>
            </a:endParaRPr>
          </a:p>
          <a:p>
            <a:r>
              <a:rPr lang="en-GB" dirty="0">
                <a:effectLst/>
                <a:latin typeface="Arial" panose="020B0604020202020204" pitchFamily="34" charset="0"/>
              </a:rPr>
              <a:t>Blank A4 paper and pens</a:t>
            </a:r>
          </a:p>
          <a:p>
            <a:r>
              <a:rPr lang="en-GB" dirty="0">
                <a:effectLst/>
                <a:latin typeface="Arial" panose="020B0604020202020204" pitchFamily="34" charset="0"/>
              </a:rPr>
              <a:t>Sticky notes</a:t>
            </a:r>
          </a:p>
          <a:p>
            <a:r>
              <a:rPr lang="en-GB" b="1" dirty="0">
                <a:effectLst/>
                <a:latin typeface="Arial" panose="020B0604020202020204" pitchFamily="34" charset="0"/>
              </a:rPr>
              <a:t>Key vocabulary</a:t>
            </a:r>
            <a:endParaRPr lang="en-GB" dirty="0">
              <a:effectLst/>
              <a:latin typeface="Arial" panose="020B0604020202020204" pitchFamily="34" charset="0"/>
            </a:endParaRPr>
          </a:p>
          <a:p>
            <a:r>
              <a:rPr lang="en-GB" dirty="0">
                <a:effectLst/>
                <a:latin typeface="Arial" panose="020B0604020202020204" pitchFamily="34" charset="0"/>
              </a:rPr>
              <a:t>Change, new, relationships, transition, routine, unknown, challenge, </a:t>
            </a:r>
            <a:br>
              <a:rPr lang="en-GB" dirty="0">
                <a:effectLst/>
                <a:latin typeface="Arial" panose="020B0604020202020204" pitchFamily="34" charset="0"/>
              </a:rPr>
            </a:br>
            <a:r>
              <a:rPr lang="en-GB" dirty="0">
                <a:effectLst/>
                <a:latin typeface="Arial" panose="020B0604020202020204" pitchFamily="34" charset="0"/>
              </a:rPr>
              <a:t>expected, unexpected, support</a:t>
            </a:r>
          </a:p>
          <a:p>
            <a:r>
              <a:rPr lang="en-GB" b="1" dirty="0">
                <a:effectLst/>
                <a:latin typeface="Arial" panose="020B0604020202020204" pitchFamily="34" charset="0"/>
              </a:rPr>
              <a:t>Follow up</a:t>
            </a:r>
            <a:endParaRPr lang="en-GB" dirty="0">
              <a:effectLst/>
              <a:latin typeface="Arial" panose="020B0604020202020204" pitchFamily="34" charset="0"/>
            </a:endParaRPr>
          </a:p>
          <a:p>
            <a:r>
              <a:rPr lang="en-GB" dirty="0">
                <a:effectLst/>
                <a:latin typeface="Arial" panose="020B0604020202020204" pitchFamily="34" charset="0"/>
              </a:rPr>
              <a:t>You may wish to extend pupils’ learning with one of the extended learning </a:t>
            </a:r>
            <a:br>
              <a:rPr lang="en-GB" dirty="0">
                <a:effectLst/>
                <a:latin typeface="Arial" panose="020B0604020202020204" pitchFamily="34" charset="0"/>
              </a:rPr>
            </a:br>
            <a:r>
              <a:rPr lang="en-GB" dirty="0">
                <a:effectLst/>
                <a:latin typeface="Arial" panose="020B0604020202020204" pitchFamily="34" charset="0"/>
              </a:rPr>
              <a:t>projects on slide 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pic>
        <p:nvPicPr>
          <p:cNvPr id="13" name="Picture 12" descr="A close up of a sign&#10;&#10;Description automatically generated">
            <a:extLst>
              <a:ext uri="{FF2B5EF4-FFF2-40B4-BE49-F238E27FC236}">
                <a16:creationId xmlns:a16="http://schemas.microsoft.com/office/drawing/2014/main" id="{1824C833-91FF-B647-84F3-BCF9B84BA6F1}"/>
              </a:ext>
            </a:extLst>
          </p:cNvPr>
          <p:cNvPicPr>
            <a:picLocks noChangeAspect="1"/>
          </p:cNvPicPr>
          <p:nvPr userDrawn="1"/>
        </p:nvPicPr>
        <p:blipFill>
          <a:blip r:embed="rId3"/>
          <a:stretch>
            <a:fillRect/>
          </a:stretch>
        </p:blipFill>
        <p:spPr>
          <a:xfrm>
            <a:off x="9925205" y="224777"/>
            <a:ext cx="947875" cy="566829"/>
          </a:xfrm>
          <a:prstGeom prst="rect">
            <a:avLst/>
          </a:prstGeom>
        </p:spPr>
      </p:pic>
      <p:pic>
        <p:nvPicPr>
          <p:cNvPr id="10" name="Picture 9">
            <a:extLst>
              <a:ext uri="{FF2B5EF4-FFF2-40B4-BE49-F238E27FC236}">
                <a16:creationId xmlns:a16="http://schemas.microsoft.com/office/drawing/2014/main" id="{D926DA6C-75E5-454A-8234-B1E5E37DD3CA}"/>
              </a:ext>
            </a:extLst>
          </p:cNvPr>
          <p:cNvPicPr>
            <a:picLocks noChangeAspect="1"/>
          </p:cNvPicPr>
          <p:nvPr userDrawn="1"/>
        </p:nvPicPr>
        <p:blipFill>
          <a:blip r:embed="rId4"/>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1521389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pic>
        <p:nvPicPr>
          <p:cNvPr id="19" name="Picture 18" descr="A close up of a logo&#10;&#10;Description automatically generated">
            <a:extLst>
              <a:ext uri="{FF2B5EF4-FFF2-40B4-BE49-F238E27FC236}">
                <a16:creationId xmlns:a16="http://schemas.microsoft.com/office/drawing/2014/main" id="{0753132D-77D6-C04C-8911-31D7F4384498}"/>
              </a:ext>
            </a:extLst>
          </p:cNvPr>
          <p:cNvPicPr>
            <a:picLocks noChangeAspect="1"/>
          </p:cNvPicPr>
          <p:nvPr userDrawn="1"/>
        </p:nvPicPr>
        <p:blipFill>
          <a:blip r:embed="rId3">
            <a:alphaModFix amt="50000"/>
          </a:blip>
          <a:stretch>
            <a:fillRect/>
          </a:stretch>
        </p:blipFill>
        <p:spPr>
          <a:xfrm>
            <a:off x="410860" y="-700109"/>
            <a:ext cx="9427600" cy="9406673"/>
          </a:xfrm>
          <a:prstGeom prst="rect">
            <a:avLst/>
          </a:prstGeom>
        </p:spPr>
      </p:pic>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348711" y="557442"/>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348711" y="1124271"/>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5726537" y="3619281"/>
            <a:ext cx="5270973" cy="2865697"/>
          </a:xfrm>
        </p:spPr>
        <p:txBody>
          <a:bodyPr/>
          <a:lstStyle/>
          <a:p>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29" name="Text Placeholder 11">
            <a:extLst>
              <a:ext uri="{FF2B5EF4-FFF2-40B4-BE49-F238E27FC236}">
                <a16:creationId xmlns:a16="http://schemas.microsoft.com/office/drawing/2014/main" id="{C476B4E5-FD21-6F44-A0E5-B9E0C5F4C03E}"/>
              </a:ext>
            </a:extLst>
          </p:cNvPr>
          <p:cNvSpPr>
            <a:spLocks noGrp="1"/>
          </p:cNvSpPr>
          <p:nvPr>
            <p:ph type="body" sz="quarter" idx="16" hasCustomPrompt="1"/>
          </p:nvPr>
        </p:nvSpPr>
        <p:spPr>
          <a:xfrm>
            <a:off x="354708" y="2004209"/>
            <a:ext cx="5371829" cy="4081548"/>
          </a:xfrm>
        </p:spPr>
        <p:txBody>
          <a:bodyPr numCol="1" spcCol="540000"/>
          <a:lstStyle>
            <a:lvl1pPr marL="271463" marR="0" indent="-271463" algn="l" defTabSz="914400" rtl="0" eaLnBrk="1" fontAlgn="auto" latinLnBrk="0" hangingPunct="1">
              <a:lnSpc>
                <a:spcPts val="2100"/>
              </a:lnSpc>
              <a:spcBef>
                <a:spcPts val="1000"/>
              </a:spcBef>
              <a:spcAft>
                <a:spcPts val="0"/>
              </a:spcAft>
              <a:buClrTx/>
              <a:buSzTx/>
              <a:buFont typeface="Arial" panose="020B0604020202020204" pitchFamily="34" charset="0"/>
              <a:buChar char="•"/>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Find out who you can speak to </a:t>
            </a:r>
            <a:br>
              <a:rPr lang="en-GB" dirty="0">
                <a:effectLst/>
                <a:latin typeface="Arial" panose="020B0604020202020204" pitchFamily="34" charset="0"/>
              </a:rPr>
            </a:br>
            <a:r>
              <a:rPr lang="en-GB" dirty="0">
                <a:effectLst/>
                <a:latin typeface="Arial" panose="020B0604020202020204" pitchFamily="34" charset="0"/>
              </a:rPr>
              <a:t>in school if you’re finding it difficult</a:t>
            </a:r>
          </a:p>
          <a:p>
            <a:r>
              <a:rPr lang="en-GB" dirty="0">
                <a:effectLst/>
                <a:latin typeface="Arial" panose="020B0604020202020204" pitchFamily="34" charset="0"/>
              </a:rPr>
              <a:t>Take your time getting to know people</a:t>
            </a:r>
          </a:p>
          <a:p>
            <a:r>
              <a:rPr lang="en-GB" dirty="0">
                <a:effectLst/>
                <a:latin typeface="Arial" panose="020B0604020202020204" pitchFamily="34" charset="0"/>
              </a:rPr>
              <a:t>Ask teachers for help if you are </a:t>
            </a:r>
            <a:br>
              <a:rPr lang="en-GB" dirty="0">
                <a:effectLst/>
                <a:latin typeface="Arial" panose="020B0604020202020204" pitchFamily="34" charset="0"/>
              </a:rPr>
            </a:br>
            <a:r>
              <a:rPr lang="en-GB" dirty="0">
                <a:effectLst/>
                <a:latin typeface="Arial" panose="020B0604020202020204" pitchFamily="34" charset="0"/>
              </a:rPr>
              <a:t>finding the work difficult</a:t>
            </a:r>
          </a:p>
          <a:p>
            <a:r>
              <a:rPr lang="en-GB" dirty="0">
                <a:effectLst/>
                <a:latin typeface="Arial" panose="020B0604020202020204" pitchFamily="34" charset="0"/>
              </a:rPr>
              <a:t>Ask someone you trust to do the journey </a:t>
            </a:r>
            <a:br>
              <a:rPr lang="en-GB" dirty="0">
                <a:effectLst/>
                <a:latin typeface="Arial" panose="020B0604020202020204" pitchFamily="34" charset="0"/>
              </a:rPr>
            </a:br>
            <a:r>
              <a:rPr lang="en-GB" dirty="0">
                <a:effectLst/>
                <a:latin typeface="Arial" panose="020B0604020202020204" pitchFamily="34" charset="0"/>
              </a:rPr>
              <a:t>to school with you before doing it alone</a:t>
            </a:r>
          </a:p>
          <a:p>
            <a:r>
              <a:rPr lang="en-GB" dirty="0">
                <a:effectLst/>
                <a:latin typeface="Arial" panose="020B0604020202020204" pitchFamily="34" charset="0"/>
              </a:rPr>
              <a:t>Talk to an adult at home about your worries</a:t>
            </a:r>
          </a:p>
          <a:p>
            <a:r>
              <a:rPr lang="en-GB" dirty="0">
                <a:effectLst/>
                <a:latin typeface="Arial" panose="020B0604020202020204" pitchFamily="34" charset="0"/>
              </a:rPr>
              <a:t>Make a homework timetable</a:t>
            </a:r>
          </a:p>
          <a:p>
            <a:r>
              <a:rPr lang="en-GB" dirty="0">
                <a:effectLst/>
                <a:latin typeface="Arial" panose="020B0604020202020204" pitchFamily="34" charset="0"/>
              </a:rPr>
              <a:t>Remember what you are good at</a:t>
            </a:r>
          </a:p>
          <a:p>
            <a:r>
              <a:rPr lang="en-GB" dirty="0">
                <a:effectLst/>
                <a:latin typeface="Arial" panose="020B0604020202020204" pitchFamily="34" charset="0"/>
              </a:rPr>
              <a:t>Think positively (I can do this!)</a:t>
            </a:r>
          </a:p>
        </p:txBody>
      </p:sp>
      <p:sp>
        <p:nvSpPr>
          <p:cNvPr id="30" name="Text Placeholder 11">
            <a:extLst>
              <a:ext uri="{FF2B5EF4-FFF2-40B4-BE49-F238E27FC236}">
                <a16:creationId xmlns:a16="http://schemas.microsoft.com/office/drawing/2014/main" id="{0EC38B5D-28E3-8A44-A16C-8CEE242BC0DA}"/>
              </a:ext>
            </a:extLst>
          </p:cNvPr>
          <p:cNvSpPr>
            <a:spLocks noGrp="1"/>
          </p:cNvSpPr>
          <p:nvPr>
            <p:ph type="body" sz="quarter" idx="27" hasCustomPrompt="1"/>
          </p:nvPr>
        </p:nvSpPr>
        <p:spPr>
          <a:xfrm>
            <a:off x="8185146" y="1992594"/>
            <a:ext cx="3652146" cy="1845775"/>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 Challenge: </a:t>
            </a:r>
            <a:br>
              <a:rPr lang="en-GB" dirty="0">
                <a:effectLst/>
                <a:latin typeface="Arial" panose="020B0604020202020204" pitchFamily="34" charset="0"/>
              </a:rPr>
            </a:br>
            <a:r>
              <a:rPr lang="en-GB" dirty="0">
                <a:effectLst/>
                <a:latin typeface="Arial" panose="020B0604020202020204" pitchFamily="34" charset="0"/>
              </a:rPr>
              <a:t>Can you think up other </a:t>
            </a:r>
            <a:br>
              <a:rPr lang="en-GB" dirty="0">
                <a:effectLst/>
                <a:latin typeface="Arial" panose="020B0604020202020204" pitchFamily="34" charset="0"/>
              </a:rPr>
            </a:br>
            <a:r>
              <a:rPr lang="en-GB" dirty="0">
                <a:effectLst/>
                <a:latin typeface="Arial" panose="020B0604020202020204" pitchFamily="34" charset="0"/>
              </a:rPr>
              <a:t>strategies that could help </a:t>
            </a:r>
            <a:br>
              <a:rPr lang="en-GB" dirty="0">
                <a:effectLst/>
                <a:latin typeface="Arial" panose="020B0604020202020204" pitchFamily="34" charset="0"/>
              </a:rPr>
            </a:br>
            <a:r>
              <a:rPr lang="en-GB" dirty="0">
                <a:effectLst/>
                <a:latin typeface="Arial" panose="020B0604020202020204" pitchFamily="34" charset="0"/>
              </a:rPr>
              <a:t>in each of the scenarios? </a:t>
            </a:r>
            <a:br>
              <a:rPr lang="en-GB" dirty="0">
                <a:effectLst/>
                <a:latin typeface="Arial" panose="020B0604020202020204" pitchFamily="34" charset="0"/>
              </a:rPr>
            </a:br>
            <a:r>
              <a:rPr lang="en-GB" dirty="0">
                <a:effectLst/>
                <a:latin typeface="Arial" panose="020B0604020202020204" pitchFamily="34" charset="0"/>
              </a:rPr>
              <a:t>Explain why.</a:t>
            </a:r>
          </a:p>
        </p:txBody>
      </p:sp>
      <p:pic>
        <p:nvPicPr>
          <p:cNvPr id="17" name="Picture 16">
            <a:extLst>
              <a:ext uri="{FF2B5EF4-FFF2-40B4-BE49-F238E27FC236}">
                <a16:creationId xmlns:a16="http://schemas.microsoft.com/office/drawing/2014/main" id="{85A64A9B-0891-514D-B8A8-179DA02AB517}"/>
              </a:ext>
            </a:extLst>
          </p:cNvPr>
          <p:cNvPicPr>
            <a:picLocks noChangeAspect="1"/>
          </p:cNvPicPr>
          <p:nvPr userDrawn="1"/>
        </p:nvPicPr>
        <p:blipFill>
          <a:blip r:embed="rId4"/>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9703116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pic>
        <p:nvPicPr>
          <p:cNvPr id="27" name="Picture 26" descr="A close up of a logo&#10;&#10;Description automatically generated">
            <a:extLst>
              <a:ext uri="{FF2B5EF4-FFF2-40B4-BE49-F238E27FC236}">
                <a16:creationId xmlns:a16="http://schemas.microsoft.com/office/drawing/2014/main" id="{22B45F66-DB47-1441-890B-3387B2C93E9C}"/>
              </a:ext>
            </a:extLst>
          </p:cNvPr>
          <p:cNvPicPr>
            <a:picLocks noChangeAspect="1"/>
          </p:cNvPicPr>
          <p:nvPr userDrawn="1"/>
        </p:nvPicPr>
        <p:blipFill>
          <a:blip r:embed="rId3">
            <a:alphaModFix amt="50000"/>
          </a:blip>
          <a:stretch>
            <a:fillRect/>
          </a:stretch>
        </p:blipFill>
        <p:spPr>
          <a:xfrm>
            <a:off x="410860" y="-700109"/>
            <a:ext cx="9427600" cy="9406673"/>
          </a:xfrm>
          <a:prstGeom prst="rect">
            <a:avLst/>
          </a:prstGeom>
        </p:spPr>
      </p:pic>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205120" y="1806522"/>
            <a:ext cx="334936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205120" y="2373351"/>
            <a:ext cx="334936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526137" y="3567795"/>
            <a:ext cx="4654343" cy="3264805"/>
          </a:xfrm>
        </p:spPr>
        <p:txBody>
          <a:bodyPr/>
          <a:lstStyle/>
          <a:p>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8" name="Text Placeholder 11">
            <a:extLst>
              <a:ext uri="{FF2B5EF4-FFF2-40B4-BE49-F238E27FC236}">
                <a16:creationId xmlns:a16="http://schemas.microsoft.com/office/drawing/2014/main" id="{43C35E3A-A29A-864F-AEC6-EA1CA02D0C23}"/>
              </a:ext>
            </a:extLst>
          </p:cNvPr>
          <p:cNvSpPr>
            <a:spLocks noGrp="1"/>
          </p:cNvSpPr>
          <p:nvPr>
            <p:ph type="body" sz="quarter" idx="14" hasCustomPrompt="1"/>
          </p:nvPr>
        </p:nvSpPr>
        <p:spPr>
          <a:xfrm>
            <a:off x="7180480" y="4837891"/>
            <a:ext cx="4600660" cy="1196770"/>
          </a:xfrm>
        </p:spPr>
        <p:txBody>
          <a:bodyPr numCol="1" spcCol="540000"/>
          <a:lstStyle>
            <a:lvl1pPr marL="0" marR="0" indent="0" algn="r" defTabSz="914400" rtl="0" eaLnBrk="1" fontAlgn="auto" latinLnBrk="0" hangingPunct="1">
              <a:lnSpc>
                <a:spcPts val="2720"/>
              </a:lnSpc>
              <a:spcBef>
                <a:spcPts val="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Think about a time you </a:t>
            </a:r>
            <a:br>
              <a:rPr lang="en-GB" b="1" dirty="0">
                <a:effectLst/>
                <a:latin typeface="Arial" panose="020B0604020202020204" pitchFamily="34" charset="0"/>
              </a:rPr>
            </a:br>
            <a:r>
              <a:rPr lang="en-GB" b="1" dirty="0">
                <a:effectLst/>
                <a:latin typeface="Arial" panose="020B0604020202020204" pitchFamily="34" charset="0"/>
              </a:rPr>
              <a:t>had to manage a change </a:t>
            </a:r>
            <a:br>
              <a:rPr lang="en-GB" b="1" dirty="0">
                <a:effectLst/>
                <a:latin typeface="Arial" panose="020B0604020202020204" pitchFamily="34" charset="0"/>
              </a:rPr>
            </a:br>
            <a:r>
              <a:rPr lang="en-GB" b="1" dirty="0">
                <a:effectLst/>
                <a:latin typeface="Arial" panose="020B0604020202020204" pitchFamily="34" charset="0"/>
              </a:rPr>
              <a:t>in the last year.</a:t>
            </a:r>
            <a:endParaRPr lang="en-GB" dirty="0">
              <a:effectLst/>
              <a:latin typeface="Arial" panose="020B0604020202020204" pitchFamily="34" charset="0"/>
            </a:endParaRPr>
          </a:p>
        </p:txBody>
      </p:sp>
      <p:sp>
        <p:nvSpPr>
          <p:cNvPr id="17" name="Text Placeholder 11">
            <a:extLst>
              <a:ext uri="{FF2B5EF4-FFF2-40B4-BE49-F238E27FC236}">
                <a16:creationId xmlns:a16="http://schemas.microsoft.com/office/drawing/2014/main" id="{D2951A65-C663-D549-931F-F2C9B45C474F}"/>
              </a:ext>
            </a:extLst>
          </p:cNvPr>
          <p:cNvSpPr>
            <a:spLocks noGrp="1"/>
          </p:cNvSpPr>
          <p:nvPr>
            <p:ph type="body" sz="quarter" idx="16" hasCustomPrompt="1"/>
          </p:nvPr>
        </p:nvSpPr>
        <p:spPr>
          <a:xfrm>
            <a:off x="205120" y="620660"/>
            <a:ext cx="334936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9" name="Text Placeholder 11">
            <a:extLst>
              <a:ext uri="{FF2B5EF4-FFF2-40B4-BE49-F238E27FC236}">
                <a16:creationId xmlns:a16="http://schemas.microsoft.com/office/drawing/2014/main" id="{66C4D453-33E6-A943-B3B2-CE020CE36158}"/>
              </a:ext>
            </a:extLst>
          </p:cNvPr>
          <p:cNvSpPr>
            <a:spLocks noGrp="1"/>
          </p:cNvSpPr>
          <p:nvPr>
            <p:ph type="body" sz="quarter" idx="17" hasCustomPrompt="1"/>
          </p:nvPr>
        </p:nvSpPr>
        <p:spPr>
          <a:xfrm>
            <a:off x="205120" y="1187489"/>
            <a:ext cx="334936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8" name="Picture Placeholder 7">
            <a:extLst>
              <a:ext uri="{FF2B5EF4-FFF2-40B4-BE49-F238E27FC236}">
                <a16:creationId xmlns:a16="http://schemas.microsoft.com/office/drawing/2014/main" id="{01FCF867-720B-DF4A-BDEF-C4A004E89EDD}"/>
              </a:ext>
            </a:extLst>
          </p:cNvPr>
          <p:cNvSpPr>
            <a:spLocks noGrp="1"/>
          </p:cNvSpPr>
          <p:nvPr>
            <p:ph type="pic" sz="quarter" idx="18"/>
          </p:nvPr>
        </p:nvSpPr>
        <p:spPr>
          <a:xfrm>
            <a:off x="8658226" y="1216026"/>
            <a:ext cx="810000" cy="810000"/>
          </a:xfrm>
        </p:spPr>
        <p:txBody>
          <a:bodyPr/>
          <a:lstStyle/>
          <a:p>
            <a:endParaRPr lang="en-US"/>
          </a:p>
        </p:txBody>
      </p:sp>
      <p:sp>
        <p:nvSpPr>
          <p:cNvPr id="22" name="Picture Placeholder 7">
            <a:extLst>
              <a:ext uri="{FF2B5EF4-FFF2-40B4-BE49-F238E27FC236}">
                <a16:creationId xmlns:a16="http://schemas.microsoft.com/office/drawing/2014/main" id="{E3CC6D72-1902-E24C-A30C-DBCADB01EFFD}"/>
              </a:ext>
            </a:extLst>
          </p:cNvPr>
          <p:cNvSpPr>
            <a:spLocks noGrp="1"/>
          </p:cNvSpPr>
          <p:nvPr>
            <p:ph type="pic" sz="quarter" idx="19"/>
          </p:nvPr>
        </p:nvSpPr>
        <p:spPr>
          <a:xfrm>
            <a:off x="8186738" y="2273301"/>
            <a:ext cx="810000" cy="810000"/>
          </a:xfrm>
        </p:spPr>
        <p:txBody>
          <a:bodyPr/>
          <a:lstStyle/>
          <a:p>
            <a:endParaRPr lang="en-US"/>
          </a:p>
        </p:txBody>
      </p:sp>
      <p:sp>
        <p:nvSpPr>
          <p:cNvPr id="23" name="Picture Placeholder 7">
            <a:extLst>
              <a:ext uri="{FF2B5EF4-FFF2-40B4-BE49-F238E27FC236}">
                <a16:creationId xmlns:a16="http://schemas.microsoft.com/office/drawing/2014/main" id="{649697FA-2746-6042-B23C-669C18D6CA7F}"/>
              </a:ext>
            </a:extLst>
          </p:cNvPr>
          <p:cNvSpPr>
            <a:spLocks noGrp="1"/>
          </p:cNvSpPr>
          <p:nvPr>
            <p:ph type="pic" sz="quarter" idx="20"/>
          </p:nvPr>
        </p:nvSpPr>
        <p:spPr>
          <a:xfrm>
            <a:off x="6786563" y="3344863"/>
            <a:ext cx="810000" cy="810000"/>
          </a:xfrm>
        </p:spPr>
        <p:txBody>
          <a:bodyPr/>
          <a:lstStyle/>
          <a:p>
            <a:endParaRPr lang="en-US"/>
          </a:p>
        </p:txBody>
      </p:sp>
      <p:sp>
        <p:nvSpPr>
          <p:cNvPr id="24" name="Text Placeholder 11">
            <a:extLst>
              <a:ext uri="{FF2B5EF4-FFF2-40B4-BE49-F238E27FC236}">
                <a16:creationId xmlns:a16="http://schemas.microsoft.com/office/drawing/2014/main" id="{022B0728-F0FB-F142-8A34-A33D6026B36A}"/>
              </a:ext>
            </a:extLst>
          </p:cNvPr>
          <p:cNvSpPr>
            <a:spLocks noGrp="1"/>
          </p:cNvSpPr>
          <p:nvPr>
            <p:ph type="body" sz="quarter" idx="12" hasCustomPrompt="1"/>
          </p:nvPr>
        </p:nvSpPr>
        <p:spPr>
          <a:xfrm>
            <a:off x="6786563" y="1491271"/>
            <a:ext cx="4187707" cy="313207"/>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might new Year 7 pupils be?</a:t>
            </a:r>
          </a:p>
        </p:txBody>
      </p:sp>
      <p:sp>
        <p:nvSpPr>
          <p:cNvPr id="25" name="Text Placeholder 11">
            <a:extLst>
              <a:ext uri="{FF2B5EF4-FFF2-40B4-BE49-F238E27FC236}">
                <a16:creationId xmlns:a16="http://schemas.microsoft.com/office/drawing/2014/main" id="{6182D707-C1E9-0B4D-AEB4-13D56587BC4B}"/>
              </a:ext>
            </a:extLst>
          </p:cNvPr>
          <p:cNvSpPr>
            <a:spLocks noGrp="1"/>
          </p:cNvSpPr>
          <p:nvPr>
            <p:ph type="body" sz="quarter" idx="21" hasCustomPrompt="1"/>
          </p:nvPr>
        </p:nvSpPr>
        <p:spPr>
          <a:xfrm>
            <a:off x="6786563" y="2548546"/>
            <a:ext cx="4187707" cy="313207"/>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might new Year 7 pupils be?</a:t>
            </a:r>
          </a:p>
        </p:txBody>
      </p:sp>
      <p:sp>
        <p:nvSpPr>
          <p:cNvPr id="26" name="Text Placeholder 11">
            <a:extLst>
              <a:ext uri="{FF2B5EF4-FFF2-40B4-BE49-F238E27FC236}">
                <a16:creationId xmlns:a16="http://schemas.microsoft.com/office/drawing/2014/main" id="{3678BA18-3D50-5842-89F5-2A52D5C92431}"/>
              </a:ext>
            </a:extLst>
          </p:cNvPr>
          <p:cNvSpPr>
            <a:spLocks noGrp="1"/>
          </p:cNvSpPr>
          <p:nvPr>
            <p:ph type="body" sz="quarter" idx="22" hasCustomPrompt="1"/>
          </p:nvPr>
        </p:nvSpPr>
        <p:spPr>
          <a:xfrm>
            <a:off x="7673498" y="3605822"/>
            <a:ext cx="4187707" cy="313207"/>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might new Year 7 pupils be?</a:t>
            </a:r>
          </a:p>
        </p:txBody>
      </p:sp>
      <p:pic>
        <p:nvPicPr>
          <p:cNvPr id="28" name="Picture 27">
            <a:extLst>
              <a:ext uri="{FF2B5EF4-FFF2-40B4-BE49-F238E27FC236}">
                <a16:creationId xmlns:a16="http://schemas.microsoft.com/office/drawing/2014/main" id="{F45D61D2-C26F-7F4A-8C36-180D5CED7096}"/>
              </a:ext>
            </a:extLst>
          </p:cNvPr>
          <p:cNvPicPr>
            <a:picLocks noChangeAspect="1"/>
          </p:cNvPicPr>
          <p:nvPr userDrawn="1"/>
        </p:nvPicPr>
        <p:blipFill>
          <a:blip r:embed="rId4"/>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814311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25400"/>
            <a:ext cx="12192000" cy="6883400"/>
            <a:chOff x="0" y="-25400"/>
            <a:chExt cx="12192000" cy="68834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25400"/>
              <a:ext cx="6096000" cy="68580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pic>
        <p:nvPicPr>
          <p:cNvPr id="17" name="Picture 16" descr="A close up of a logo&#10;&#10;Description automatically generated">
            <a:extLst>
              <a:ext uri="{FF2B5EF4-FFF2-40B4-BE49-F238E27FC236}">
                <a16:creationId xmlns:a16="http://schemas.microsoft.com/office/drawing/2014/main" id="{7FCABF6D-C7B4-5945-9AC3-78C14EB692EB}"/>
              </a:ext>
            </a:extLst>
          </p:cNvPr>
          <p:cNvPicPr>
            <a:picLocks noChangeAspect="1"/>
          </p:cNvPicPr>
          <p:nvPr userDrawn="1"/>
        </p:nvPicPr>
        <p:blipFill>
          <a:blip r:embed="rId3">
            <a:alphaModFix amt="30000"/>
          </a:blip>
          <a:stretch>
            <a:fillRect/>
          </a:stretch>
        </p:blipFill>
        <p:spPr>
          <a:xfrm>
            <a:off x="980062" y="-239471"/>
            <a:ext cx="9427600" cy="9406673"/>
          </a:xfrm>
          <a:prstGeom prst="rect">
            <a:avLst/>
          </a:prstGeom>
        </p:spPr>
      </p:pic>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499873" y="877824"/>
            <a:ext cx="3206496" cy="1148567"/>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1" name="Text Placeholder 11">
            <a:extLst>
              <a:ext uri="{FF2B5EF4-FFF2-40B4-BE49-F238E27FC236}">
                <a16:creationId xmlns:a16="http://schemas.microsoft.com/office/drawing/2014/main" id="{B4A62A39-3EDD-4947-9D56-435309048323}"/>
              </a:ext>
            </a:extLst>
          </p:cNvPr>
          <p:cNvSpPr>
            <a:spLocks noGrp="1"/>
          </p:cNvSpPr>
          <p:nvPr>
            <p:ph type="body" sz="quarter" idx="14" hasCustomPrompt="1"/>
          </p:nvPr>
        </p:nvSpPr>
        <p:spPr>
          <a:xfrm>
            <a:off x="7180480" y="850522"/>
            <a:ext cx="4421875" cy="339972"/>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NZ" b="1" dirty="0">
                <a:effectLst/>
                <a:latin typeface="Arial" panose="020B0604020202020204" pitchFamily="34" charset="0"/>
              </a:rPr>
              <a:t>Offline ideas bank</a:t>
            </a:r>
            <a:endParaRPr lang="en-NZ" dirty="0">
              <a:effectLst/>
              <a:latin typeface="Arial" panose="020B0604020202020204" pitchFamily="34" charset="0"/>
            </a:endParaRPr>
          </a:p>
        </p:txBody>
      </p:sp>
      <p:sp>
        <p:nvSpPr>
          <p:cNvPr id="12" name="Text Placeholder 11">
            <a:extLst>
              <a:ext uri="{FF2B5EF4-FFF2-40B4-BE49-F238E27FC236}">
                <a16:creationId xmlns:a16="http://schemas.microsoft.com/office/drawing/2014/main" id="{848F03F0-DD2E-E448-9854-1E8CA4319244}"/>
              </a:ext>
            </a:extLst>
          </p:cNvPr>
          <p:cNvSpPr>
            <a:spLocks noGrp="1"/>
          </p:cNvSpPr>
          <p:nvPr>
            <p:ph type="body" sz="quarter" idx="12" hasCustomPrompt="1"/>
          </p:nvPr>
        </p:nvSpPr>
        <p:spPr>
          <a:xfrm>
            <a:off x="7204864" y="2028823"/>
            <a:ext cx="4421875" cy="3726382"/>
          </a:xfrm>
        </p:spPr>
        <p:txBody>
          <a:bodyPr numCol="2" spcCol="540000"/>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do you </a:t>
            </a:r>
          </a:p>
          <a:p>
            <a:r>
              <a:rPr lang="en-GB" dirty="0">
                <a:effectLst/>
                <a:latin typeface="Arial" panose="020B0604020202020204" pitchFamily="34" charset="0"/>
              </a:rPr>
              <a:t>What do you </a:t>
            </a:r>
          </a:p>
          <a:p>
            <a:r>
              <a:rPr lang="en-GB" dirty="0">
                <a:effectLst/>
                <a:latin typeface="Arial" panose="020B0604020202020204" pitchFamily="34" charset="0"/>
              </a:rPr>
              <a:t>How do you </a:t>
            </a:r>
          </a:p>
          <a:p>
            <a:endParaRPr lang="en-GB" dirty="0">
              <a:effectLst/>
              <a:latin typeface="Arial" panose="020B0604020202020204" pitchFamily="34" charset="0"/>
            </a:endParaRPr>
          </a:p>
        </p:txBody>
      </p:sp>
      <p:sp>
        <p:nvSpPr>
          <p:cNvPr id="15" name="Text Placeholder 11">
            <a:extLst>
              <a:ext uri="{FF2B5EF4-FFF2-40B4-BE49-F238E27FC236}">
                <a16:creationId xmlns:a16="http://schemas.microsoft.com/office/drawing/2014/main" id="{1D19BD7A-53ED-1A4A-B775-73E362E54026}"/>
              </a:ext>
            </a:extLst>
          </p:cNvPr>
          <p:cNvSpPr>
            <a:spLocks noGrp="1"/>
          </p:cNvSpPr>
          <p:nvPr>
            <p:ph type="body" sz="quarter" idx="38" hasCustomPrompt="1"/>
          </p:nvPr>
        </p:nvSpPr>
        <p:spPr>
          <a:xfrm>
            <a:off x="7180480" y="1428355"/>
            <a:ext cx="2963264" cy="362607"/>
          </a:xfrm>
          <a:solidFill>
            <a:schemeClr val="tx1"/>
          </a:solidFill>
        </p:spPr>
        <p:txBody>
          <a:bodyPr lIns="72000" numCol="1" spcCol="540000" anchor="ctr" anchorCtr="0"/>
          <a:lstStyle>
            <a:lvl1pPr marL="0" marR="0" indent="0" algn="l"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The plan should:</a:t>
            </a:r>
            <a:endParaRPr lang="en-GB" dirty="0">
              <a:effectLst/>
              <a:latin typeface="Arial" panose="020B0604020202020204" pitchFamily="34" charset="0"/>
            </a:endParaRPr>
          </a:p>
        </p:txBody>
      </p:sp>
      <p:sp>
        <p:nvSpPr>
          <p:cNvPr id="19" name="Picture Placeholder 5">
            <a:extLst>
              <a:ext uri="{FF2B5EF4-FFF2-40B4-BE49-F238E27FC236}">
                <a16:creationId xmlns:a16="http://schemas.microsoft.com/office/drawing/2014/main" id="{AA0CB591-353C-7340-BD82-0524577D4B27}"/>
              </a:ext>
            </a:extLst>
          </p:cNvPr>
          <p:cNvSpPr>
            <a:spLocks noGrp="1"/>
          </p:cNvSpPr>
          <p:nvPr>
            <p:ph type="pic" sz="quarter" idx="15"/>
          </p:nvPr>
        </p:nvSpPr>
        <p:spPr>
          <a:xfrm>
            <a:off x="2521420" y="-1016"/>
            <a:ext cx="5270973" cy="6833616"/>
          </a:xfrm>
        </p:spPr>
        <p:txBody>
          <a:bodyPr/>
          <a:lstStyle/>
          <a:p>
            <a:endParaRPr lang="en-US" dirty="0"/>
          </a:p>
        </p:txBody>
      </p:sp>
      <p:pic>
        <p:nvPicPr>
          <p:cNvPr id="18" name="Picture 17">
            <a:extLst>
              <a:ext uri="{FF2B5EF4-FFF2-40B4-BE49-F238E27FC236}">
                <a16:creationId xmlns:a16="http://schemas.microsoft.com/office/drawing/2014/main" id="{0DB62752-B27D-E043-BE3B-74831F166BD4}"/>
              </a:ext>
            </a:extLst>
          </p:cNvPr>
          <p:cNvPicPr>
            <a:picLocks noChangeAspect="1"/>
          </p:cNvPicPr>
          <p:nvPr userDrawn="1"/>
        </p:nvPicPr>
        <p:blipFill>
          <a:blip r:embed="rId4"/>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25178659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364421"/>
            <a:ext cx="12192000" cy="6493579"/>
            <a:chOff x="0" y="364421"/>
            <a:chExt cx="12192000" cy="6493579"/>
          </a:xfrm>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6" name="Text Placeholder 11">
            <a:extLst>
              <a:ext uri="{FF2B5EF4-FFF2-40B4-BE49-F238E27FC236}">
                <a16:creationId xmlns:a16="http://schemas.microsoft.com/office/drawing/2014/main" id="{5679B99D-07C6-724A-B3B0-35D1B73B5108}"/>
              </a:ext>
            </a:extLst>
          </p:cNvPr>
          <p:cNvSpPr>
            <a:spLocks noGrp="1"/>
          </p:cNvSpPr>
          <p:nvPr>
            <p:ph type="body" sz="quarter" idx="10" hasCustomPrompt="1"/>
          </p:nvPr>
        </p:nvSpPr>
        <p:spPr>
          <a:xfrm>
            <a:off x="348711" y="557442"/>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Scenarios</a:t>
            </a:r>
            <a:endParaRPr lang="en-GB" dirty="0">
              <a:effectLst/>
              <a:latin typeface="Arial Narrow" panose="020B0604020202020204" pitchFamily="34" charset="0"/>
            </a:endParaRPr>
          </a:p>
        </p:txBody>
      </p:sp>
      <p:sp>
        <p:nvSpPr>
          <p:cNvPr id="21" name="Text Placeholder 11">
            <a:extLst>
              <a:ext uri="{FF2B5EF4-FFF2-40B4-BE49-F238E27FC236}">
                <a16:creationId xmlns:a16="http://schemas.microsoft.com/office/drawing/2014/main" id="{FF5996D0-3808-024C-BCE8-C05C2E02D4A1}"/>
              </a:ext>
            </a:extLst>
          </p:cNvPr>
          <p:cNvSpPr>
            <a:spLocks noGrp="1"/>
          </p:cNvSpPr>
          <p:nvPr>
            <p:ph type="body" sz="quarter" idx="27" hasCustomPrompt="1"/>
          </p:nvPr>
        </p:nvSpPr>
        <p:spPr>
          <a:xfrm>
            <a:off x="348711" y="1962912"/>
            <a:ext cx="3662457" cy="1590408"/>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0" name="Text Placeholder 11">
            <a:extLst>
              <a:ext uri="{FF2B5EF4-FFF2-40B4-BE49-F238E27FC236}">
                <a16:creationId xmlns:a16="http://schemas.microsoft.com/office/drawing/2014/main" id="{47E3E485-70A1-6844-A916-8F5C88A600DD}"/>
              </a:ext>
            </a:extLst>
          </p:cNvPr>
          <p:cNvSpPr>
            <a:spLocks noGrp="1"/>
          </p:cNvSpPr>
          <p:nvPr>
            <p:ph type="body" sz="quarter" idx="29" hasCustomPrompt="1"/>
          </p:nvPr>
        </p:nvSpPr>
        <p:spPr>
          <a:xfrm>
            <a:off x="348711" y="3851120"/>
            <a:ext cx="3662457" cy="1559080"/>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15" name="Text Placeholder 11">
            <a:extLst>
              <a:ext uri="{FF2B5EF4-FFF2-40B4-BE49-F238E27FC236}">
                <a16:creationId xmlns:a16="http://schemas.microsoft.com/office/drawing/2014/main" id="{288E2369-A591-EF4E-91EA-D89D7EE69241}"/>
              </a:ext>
            </a:extLst>
          </p:cNvPr>
          <p:cNvSpPr>
            <a:spLocks noGrp="1"/>
          </p:cNvSpPr>
          <p:nvPr>
            <p:ph type="body" sz="quarter" idx="30" hasCustomPrompt="1"/>
          </p:nvPr>
        </p:nvSpPr>
        <p:spPr>
          <a:xfrm>
            <a:off x="4250151" y="1962912"/>
            <a:ext cx="3662457" cy="1590408"/>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17" name="Text Placeholder 11">
            <a:extLst>
              <a:ext uri="{FF2B5EF4-FFF2-40B4-BE49-F238E27FC236}">
                <a16:creationId xmlns:a16="http://schemas.microsoft.com/office/drawing/2014/main" id="{4BDA44CD-62F5-AE4B-8DFD-67260965307F}"/>
              </a:ext>
            </a:extLst>
          </p:cNvPr>
          <p:cNvSpPr>
            <a:spLocks noGrp="1"/>
          </p:cNvSpPr>
          <p:nvPr>
            <p:ph type="body" sz="quarter" idx="31" hasCustomPrompt="1"/>
          </p:nvPr>
        </p:nvSpPr>
        <p:spPr>
          <a:xfrm>
            <a:off x="4250151" y="3851120"/>
            <a:ext cx="3662457" cy="1559080"/>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18" name="Text Placeholder 11">
            <a:extLst>
              <a:ext uri="{FF2B5EF4-FFF2-40B4-BE49-F238E27FC236}">
                <a16:creationId xmlns:a16="http://schemas.microsoft.com/office/drawing/2014/main" id="{69B6389A-E19B-A146-A3CF-8753DDA2102A}"/>
              </a:ext>
            </a:extLst>
          </p:cNvPr>
          <p:cNvSpPr>
            <a:spLocks noGrp="1"/>
          </p:cNvSpPr>
          <p:nvPr>
            <p:ph type="body" sz="quarter" idx="32" hasCustomPrompt="1"/>
          </p:nvPr>
        </p:nvSpPr>
        <p:spPr>
          <a:xfrm>
            <a:off x="8175975" y="1962912"/>
            <a:ext cx="3662457" cy="1590408"/>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22" name="Text Placeholder 11">
            <a:extLst>
              <a:ext uri="{FF2B5EF4-FFF2-40B4-BE49-F238E27FC236}">
                <a16:creationId xmlns:a16="http://schemas.microsoft.com/office/drawing/2014/main" id="{EC379662-78B1-FC40-A5B7-865D369DCA15}"/>
              </a:ext>
            </a:extLst>
          </p:cNvPr>
          <p:cNvSpPr>
            <a:spLocks noGrp="1"/>
          </p:cNvSpPr>
          <p:nvPr>
            <p:ph type="body" sz="quarter" idx="33" hasCustomPrompt="1"/>
          </p:nvPr>
        </p:nvSpPr>
        <p:spPr>
          <a:xfrm>
            <a:off x="8175975" y="3851120"/>
            <a:ext cx="3662457" cy="1559080"/>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23" name="Text Placeholder 11">
            <a:extLst>
              <a:ext uri="{FF2B5EF4-FFF2-40B4-BE49-F238E27FC236}">
                <a16:creationId xmlns:a16="http://schemas.microsoft.com/office/drawing/2014/main" id="{FE1F84E0-8FD8-C34F-B30F-BCA822F7A89D}"/>
              </a:ext>
            </a:extLst>
          </p:cNvPr>
          <p:cNvSpPr>
            <a:spLocks noGrp="1"/>
          </p:cNvSpPr>
          <p:nvPr>
            <p:ph type="body" sz="quarter" idx="34" hasCustomPrompt="1"/>
          </p:nvPr>
        </p:nvSpPr>
        <p:spPr>
          <a:xfrm>
            <a:off x="1811751" y="1167042"/>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Scenarios</a:t>
            </a:r>
            <a:endParaRPr lang="en-GB" dirty="0">
              <a:effectLst/>
              <a:latin typeface="Arial Narrow" panose="020B0604020202020204" pitchFamily="34" charset="0"/>
            </a:endParaRPr>
          </a:p>
        </p:txBody>
      </p:sp>
      <p:pic>
        <p:nvPicPr>
          <p:cNvPr id="19" name="Picture 18">
            <a:extLst>
              <a:ext uri="{FF2B5EF4-FFF2-40B4-BE49-F238E27FC236}">
                <a16:creationId xmlns:a16="http://schemas.microsoft.com/office/drawing/2014/main" id="{85D5E622-070E-FC49-A2BF-68A88B227697}"/>
              </a:ext>
            </a:extLst>
          </p:cNvPr>
          <p:cNvPicPr>
            <a:picLocks noChangeAspect="1"/>
          </p:cNvPicPr>
          <p:nvPr userDrawn="1"/>
        </p:nvPicPr>
        <p:blipFill>
          <a:blip r:embed="rId3"/>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2120398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1843289" cy="6858000"/>
            <a:chOff x="0" y="0"/>
            <a:chExt cx="11843289"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5951840"/>
              <a:ext cx="6096000" cy="8807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0"/>
              <a:ext cx="6096000" cy="68580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348711" y="307457"/>
            <a:ext cx="523467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348711" y="878883"/>
            <a:ext cx="523467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4706112" y="1181743"/>
            <a:ext cx="7485889" cy="5650857"/>
          </a:xfrm>
        </p:spPr>
        <p:txBody>
          <a:bodyPr/>
          <a:lstStyle/>
          <a:p>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7" name="Text Placeholder 11">
            <a:extLst>
              <a:ext uri="{FF2B5EF4-FFF2-40B4-BE49-F238E27FC236}">
                <a16:creationId xmlns:a16="http://schemas.microsoft.com/office/drawing/2014/main" id="{EDBDB232-9260-9542-9254-899499D565BF}"/>
              </a:ext>
            </a:extLst>
          </p:cNvPr>
          <p:cNvSpPr>
            <a:spLocks noGrp="1"/>
          </p:cNvSpPr>
          <p:nvPr>
            <p:ph type="body" sz="quarter" idx="16" hasCustomPrompt="1"/>
          </p:nvPr>
        </p:nvSpPr>
        <p:spPr>
          <a:xfrm>
            <a:off x="348711" y="1450309"/>
            <a:ext cx="523467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8" name="Text Placeholder 11">
            <a:extLst>
              <a:ext uri="{FF2B5EF4-FFF2-40B4-BE49-F238E27FC236}">
                <a16:creationId xmlns:a16="http://schemas.microsoft.com/office/drawing/2014/main" id="{A71F994C-B20F-A64D-AFA6-B5DEE9F2F94A}"/>
              </a:ext>
            </a:extLst>
          </p:cNvPr>
          <p:cNvSpPr>
            <a:spLocks noGrp="1"/>
          </p:cNvSpPr>
          <p:nvPr>
            <p:ph type="body" sz="quarter" idx="17" hasCustomPrompt="1"/>
          </p:nvPr>
        </p:nvSpPr>
        <p:spPr>
          <a:xfrm>
            <a:off x="348711" y="2021735"/>
            <a:ext cx="523467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24" name="Text Placeholder 11">
            <a:extLst>
              <a:ext uri="{FF2B5EF4-FFF2-40B4-BE49-F238E27FC236}">
                <a16:creationId xmlns:a16="http://schemas.microsoft.com/office/drawing/2014/main" id="{8506363E-6E37-004D-B5D0-77A77DCF3C75}"/>
              </a:ext>
            </a:extLst>
          </p:cNvPr>
          <p:cNvSpPr>
            <a:spLocks noGrp="1"/>
          </p:cNvSpPr>
          <p:nvPr>
            <p:ph type="body" sz="quarter" idx="12" hasCustomPrompt="1"/>
          </p:nvPr>
        </p:nvSpPr>
        <p:spPr>
          <a:xfrm>
            <a:off x="348710" y="3404477"/>
            <a:ext cx="5359363" cy="1084712"/>
          </a:xfrm>
        </p:spPr>
        <p:txBody>
          <a:bodyPr numCol="1" spcCol="540000"/>
          <a:lstStyle>
            <a:lvl1pPr marL="0" marR="0" indent="0" algn="l" defTabSz="914400" rtl="0" eaLnBrk="1" fontAlgn="auto" latinLnBrk="0" hangingPunct="1">
              <a:lnSpc>
                <a:spcPts val="2100"/>
              </a:lnSpc>
              <a:spcBef>
                <a:spcPts val="1000"/>
              </a:spcBef>
              <a:spcAft>
                <a:spcPts val="0"/>
              </a:spcAft>
              <a:buClrTx/>
              <a:buSzTx/>
              <a:buFont typeface="Arial" panose="020B0604020202020204" pitchFamily="34" charset="0"/>
              <a:buNone/>
              <a:tabLst/>
              <a:defRPr lang="en-GB" sz="2000" b="0" i="0" u="none" strike="noStrike" kern="1200" spc="0" dirty="0" smtClean="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If you are worried about changes affecting you or a friend, remember you can </a:t>
            </a:r>
            <a:br>
              <a:rPr lang="en-GB" b="1" dirty="0">
                <a:effectLst/>
                <a:latin typeface="Arial" panose="020B0604020202020204" pitchFamily="34" charset="0"/>
              </a:rPr>
            </a:br>
            <a:r>
              <a:rPr lang="en-GB" b="1" dirty="0">
                <a:effectLst/>
                <a:latin typeface="Arial" panose="020B0604020202020204" pitchFamily="34" charset="0"/>
              </a:rPr>
              <a:t>always speak to a trusted adult at home </a:t>
            </a:r>
            <a:br>
              <a:rPr lang="en-GB" b="1" dirty="0">
                <a:effectLst/>
                <a:latin typeface="Arial" panose="020B0604020202020204" pitchFamily="34" charset="0"/>
              </a:rPr>
            </a:br>
            <a:r>
              <a:rPr lang="en-GB" b="1" dirty="0">
                <a:effectLst/>
                <a:latin typeface="Arial" panose="020B0604020202020204" pitchFamily="34" charset="0"/>
              </a:rPr>
              <a:t>or at school, and get some more help.</a:t>
            </a:r>
            <a:endParaRPr lang="en-GB" dirty="0">
              <a:effectLst/>
              <a:latin typeface="Arial" panose="020B0604020202020204" pitchFamily="34" charset="0"/>
            </a:endParaRPr>
          </a:p>
        </p:txBody>
      </p:sp>
      <p:sp>
        <p:nvSpPr>
          <p:cNvPr id="28" name="Text Placeholder 11">
            <a:extLst>
              <a:ext uri="{FF2B5EF4-FFF2-40B4-BE49-F238E27FC236}">
                <a16:creationId xmlns:a16="http://schemas.microsoft.com/office/drawing/2014/main" id="{DDDF6952-6254-1941-9C2D-2EC793B20A03}"/>
              </a:ext>
            </a:extLst>
          </p:cNvPr>
          <p:cNvSpPr>
            <a:spLocks noGrp="1"/>
          </p:cNvSpPr>
          <p:nvPr>
            <p:ph type="body" sz="quarter" idx="28" hasCustomPrompt="1"/>
          </p:nvPr>
        </p:nvSpPr>
        <p:spPr>
          <a:xfrm>
            <a:off x="348710" y="4684968"/>
            <a:ext cx="3103242" cy="306473"/>
          </a:xfrm>
          <a:solidFill>
            <a:srgbClr val="3155A5"/>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a:t>
            </a:r>
            <a:endParaRPr lang="en-GB" dirty="0">
              <a:effectLst/>
              <a:latin typeface="Arial" panose="020B0604020202020204" pitchFamily="34" charset="0"/>
            </a:endParaRPr>
          </a:p>
        </p:txBody>
      </p:sp>
      <p:sp>
        <p:nvSpPr>
          <p:cNvPr id="31" name="Text Placeholder 11">
            <a:extLst>
              <a:ext uri="{FF2B5EF4-FFF2-40B4-BE49-F238E27FC236}">
                <a16:creationId xmlns:a16="http://schemas.microsoft.com/office/drawing/2014/main" id="{293BC0DF-7074-6847-9665-3A7BC3FD7E37}"/>
              </a:ext>
            </a:extLst>
          </p:cNvPr>
          <p:cNvSpPr>
            <a:spLocks noGrp="1"/>
          </p:cNvSpPr>
          <p:nvPr>
            <p:ph type="body" sz="quarter" idx="29" hasCustomPrompt="1"/>
          </p:nvPr>
        </p:nvSpPr>
        <p:spPr>
          <a:xfrm>
            <a:off x="348710" y="5000238"/>
            <a:ext cx="1950143" cy="306473"/>
          </a:xfrm>
          <a:solidFill>
            <a:srgbClr val="3155A5"/>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a:t>
            </a:r>
            <a:endParaRPr lang="en-GB" dirty="0">
              <a:effectLst/>
              <a:latin typeface="Arial" panose="020B0604020202020204" pitchFamily="34" charset="0"/>
            </a:endParaRPr>
          </a:p>
        </p:txBody>
      </p:sp>
      <p:sp>
        <p:nvSpPr>
          <p:cNvPr id="32" name="Text Placeholder 11">
            <a:extLst>
              <a:ext uri="{FF2B5EF4-FFF2-40B4-BE49-F238E27FC236}">
                <a16:creationId xmlns:a16="http://schemas.microsoft.com/office/drawing/2014/main" id="{EFDF3FF5-FC1D-0240-90EF-9F6310AE61DF}"/>
              </a:ext>
            </a:extLst>
          </p:cNvPr>
          <p:cNvSpPr>
            <a:spLocks noGrp="1"/>
          </p:cNvSpPr>
          <p:nvPr>
            <p:ph type="body" sz="quarter" idx="30" hasCustomPrompt="1"/>
          </p:nvPr>
        </p:nvSpPr>
        <p:spPr>
          <a:xfrm>
            <a:off x="348711" y="5494697"/>
            <a:ext cx="1950142" cy="306473"/>
          </a:xfrm>
          <a:solidFill>
            <a:srgbClr val="3155A5"/>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 </a:t>
            </a:r>
            <a:endParaRPr lang="en-GB" dirty="0">
              <a:effectLst/>
              <a:latin typeface="Arial" panose="020B0604020202020204" pitchFamily="34" charset="0"/>
            </a:endParaRPr>
          </a:p>
        </p:txBody>
      </p:sp>
      <p:sp>
        <p:nvSpPr>
          <p:cNvPr id="19" name="Text Placeholder 11">
            <a:extLst>
              <a:ext uri="{FF2B5EF4-FFF2-40B4-BE49-F238E27FC236}">
                <a16:creationId xmlns:a16="http://schemas.microsoft.com/office/drawing/2014/main" id="{86E8F189-B139-304F-9029-609F48B0B162}"/>
              </a:ext>
            </a:extLst>
          </p:cNvPr>
          <p:cNvSpPr>
            <a:spLocks noGrp="1"/>
          </p:cNvSpPr>
          <p:nvPr>
            <p:ph type="body" sz="quarter" idx="31" hasCustomPrompt="1"/>
          </p:nvPr>
        </p:nvSpPr>
        <p:spPr>
          <a:xfrm>
            <a:off x="348711" y="2593160"/>
            <a:ext cx="523467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pic>
        <p:nvPicPr>
          <p:cNvPr id="22" name="Picture 21">
            <a:extLst>
              <a:ext uri="{FF2B5EF4-FFF2-40B4-BE49-F238E27FC236}">
                <a16:creationId xmlns:a16="http://schemas.microsoft.com/office/drawing/2014/main" id="{C3325769-AE57-B64A-B422-8D6DFB0A326B}"/>
              </a:ext>
            </a:extLst>
          </p:cNvPr>
          <p:cNvPicPr>
            <a:picLocks noChangeAspect="1"/>
          </p:cNvPicPr>
          <p:nvPr userDrawn="1"/>
        </p:nvPicPr>
        <p:blipFill>
          <a:blip r:embed="rId3"/>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190088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348712" y="352453"/>
            <a:ext cx="755347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p:nvPr>
        </p:nvSpPr>
        <p:spPr>
          <a:xfrm>
            <a:off x="6095999" y="1218747"/>
            <a:ext cx="5403273" cy="2553153"/>
          </a:xfrm>
        </p:spPr>
        <p:txBody>
          <a:bodyPr numCol="2"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pic>
        <p:nvPicPr>
          <p:cNvPr id="13" name="Picture 12" descr="A close up of a sign&#10;&#10;Description automatically generated">
            <a:extLst>
              <a:ext uri="{FF2B5EF4-FFF2-40B4-BE49-F238E27FC236}">
                <a16:creationId xmlns:a16="http://schemas.microsoft.com/office/drawing/2014/main" id="{1824C833-91FF-B647-84F3-BCF9B84BA6F1}"/>
              </a:ext>
            </a:extLst>
          </p:cNvPr>
          <p:cNvPicPr>
            <a:picLocks noChangeAspect="1"/>
          </p:cNvPicPr>
          <p:nvPr userDrawn="1"/>
        </p:nvPicPr>
        <p:blipFill>
          <a:blip r:embed="rId3"/>
          <a:stretch>
            <a:fillRect/>
          </a:stretch>
        </p:blipFill>
        <p:spPr>
          <a:xfrm>
            <a:off x="9925205" y="224777"/>
            <a:ext cx="947875" cy="566829"/>
          </a:xfrm>
          <a:prstGeom prst="rect">
            <a:avLst/>
          </a:prstGeom>
        </p:spPr>
      </p:pic>
      <p:sp>
        <p:nvSpPr>
          <p:cNvPr id="9" name="Text Placeholder 11">
            <a:extLst>
              <a:ext uri="{FF2B5EF4-FFF2-40B4-BE49-F238E27FC236}">
                <a16:creationId xmlns:a16="http://schemas.microsoft.com/office/drawing/2014/main" id="{627D6341-8ABE-7941-BD45-E64504D11F01}"/>
              </a:ext>
            </a:extLst>
          </p:cNvPr>
          <p:cNvSpPr>
            <a:spLocks noGrp="1"/>
          </p:cNvSpPr>
          <p:nvPr>
            <p:ph type="body" sz="quarter" idx="27" hasCustomPrompt="1"/>
          </p:nvPr>
        </p:nvSpPr>
        <p:spPr>
          <a:xfrm>
            <a:off x="348710" y="1218747"/>
            <a:ext cx="5251989" cy="1440213"/>
          </a:xfrm>
          <a:solidFill>
            <a:srgbClr val="3155A5"/>
          </a:solidFill>
        </p:spPr>
        <p:txBody>
          <a:bodyPr lIns="144000" numCol="1" spcCol="540000" anchor="ctr" anchorCtr="0"/>
          <a:lstStyle>
            <a:lvl1pPr marL="0" marR="0" indent="0" algn="l"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pic>
        <p:nvPicPr>
          <p:cNvPr id="10" name="Picture 9">
            <a:extLst>
              <a:ext uri="{FF2B5EF4-FFF2-40B4-BE49-F238E27FC236}">
                <a16:creationId xmlns:a16="http://schemas.microsoft.com/office/drawing/2014/main" id="{E504FA2D-C22E-224E-9D61-AAEAB046258E}"/>
              </a:ext>
            </a:extLst>
          </p:cNvPr>
          <p:cNvPicPr>
            <a:picLocks noChangeAspect="1"/>
          </p:cNvPicPr>
          <p:nvPr userDrawn="1"/>
        </p:nvPicPr>
        <p:blipFill>
          <a:blip r:embed="rId4"/>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12570579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pic>
        <p:nvPicPr>
          <p:cNvPr id="19" name="Picture 18" descr="A close up of a logo&#10;&#10;Description automatically generated">
            <a:extLst>
              <a:ext uri="{FF2B5EF4-FFF2-40B4-BE49-F238E27FC236}">
                <a16:creationId xmlns:a16="http://schemas.microsoft.com/office/drawing/2014/main" id="{ABD2D8AD-D356-5B4C-BC98-D718C7A06254}"/>
              </a:ext>
            </a:extLst>
          </p:cNvPr>
          <p:cNvPicPr>
            <a:picLocks noChangeAspect="1"/>
          </p:cNvPicPr>
          <p:nvPr userDrawn="1"/>
        </p:nvPicPr>
        <p:blipFill>
          <a:blip r:embed="rId3">
            <a:alphaModFix amt="30000"/>
          </a:blip>
          <a:stretch>
            <a:fillRect/>
          </a:stretch>
        </p:blipFill>
        <p:spPr>
          <a:xfrm>
            <a:off x="-1240350" y="2032734"/>
            <a:ext cx="9427600" cy="9406673"/>
          </a:xfrm>
          <a:prstGeom prst="rect">
            <a:avLst/>
          </a:prstGeom>
        </p:spPr>
      </p:pic>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1276760" y="899076"/>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1972796" y="1465905"/>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0" y="1673225"/>
            <a:ext cx="6946900" cy="4306675"/>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7180480" y="1672467"/>
            <a:ext cx="4421875" cy="360268"/>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Learning outcomes</a:t>
            </a:r>
            <a:endParaRPr lang="en-GB" dirty="0">
              <a:effectLst/>
              <a:latin typeface="Arial" panose="020B0604020202020204" pitchFamily="34" charset="0"/>
            </a:endParaRPr>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7180480" y="2221818"/>
            <a:ext cx="4421875" cy="2414363"/>
          </a:xfrm>
        </p:spPr>
        <p:txBody>
          <a:bodyPr numCol="1" spcCol="540000"/>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Identify the differences between </a:t>
            </a:r>
            <a:br>
              <a:rPr lang="en-GB" dirty="0">
                <a:effectLst/>
                <a:latin typeface="Arial" panose="020B0604020202020204" pitchFamily="34" charset="0"/>
              </a:rPr>
            </a:br>
            <a:r>
              <a:rPr lang="en-GB" dirty="0">
                <a:effectLst/>
                <a:latin typeface="Arial" panose="020B0604020202020204" pitchFamily="34" charset="0"/>
              </a:rPr>
              <a:t>primary and secondary school</a:t>
            </a:r>
          </a:p>
          <a:p>
            <a:r>
              <a:rPr lang="en-GB" dirty="0">
                <a:effectLst/>
                <a:latin typeface="Arial" panose="020B0604020202020204" pitchFamily="34" charset="0"/>
              </a:rPr>
              <a:t>Describe how it might feel to </a:t>
            </a:r>
            <a:br>
              <a:rPr lang="en-GB" dirty="0">
                <a:effectLst/>
                <a:latin typeface="Arial" panose="020B0604020202020204" pitchFamily="34" charset="0"/>
              </a:rPr>
            </a:br>
            <a:r>
              <a:rPr lang="en-GB" dirty="0">
                <a:effectLst/>
                <a:latin typeface="Arial" panose="020B0604020202020204" pitchFamily="34" charset="0"/>
              </a:rPr>
              <a:t>move to secondary school</a:t>
            </a:r>
          </a:p>
          <a:p>
            <a:r>
              <a:rPr lang="en-GB" dirty="0">
                <a:effectLst/>
                <a:latin typeface="Arial" panose="020B0604020202020204" pitchFamily="34" charset="0"/>
              </a:rPr>
              <a:t>Explain different ways </a:t>
            </a:r>
            <a:br>
              <a:rPr lang="en-GB" dirty="0">
                <a:effectLst/>
                <a:latin typeface="Arial" panose="020B0604020202020204" pitchFamily="34" charset="0"/>
              </a:rPr>
            </a:br>
            <a:r>
              <a:rPr lang="en-GB" dirty="0">
                <a:effectLst/>
                <a:latin typeface="Arial" panose="020B0604020202020204" pitchFamily="34" charset="0"/>
              </a:rPr>
              <a:t>of managing change</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3" name="Picture 22">
            <a:extLst>
              <a:ext uri="{FF2B5EF4-FFF2-40B4-BE49-F238E27FC236}">
                <a16:creationId xmlns:a16="http://schemas.microsoft.com/office/drawing/2014/main" id="{A0DEB2B2-226B-0E40-BB9E-491E8AA7C748}"/>
              </a:ext>
            </a:extLst>
          </p:cNvPr>
          <p:cNvPicPr>
            <a:picLocks noChangeAspect="1"/>
          </p:cNvPicPr>
          <p:nvPr userDrawn="1"/>
        </p:nvPicPr>
        <p:blipFill>
          <a:blip r:embed="rId4"/>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3190201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362360" y="1749320"/>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Add title</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362360" y="2316149"/>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Here</a:t>
            </a:r>
          </a:p>
        </p:txBody>
      </p:sp>
      <p:sp>
        <p:nvSpPr>
          <p:cNvPr id="22" name="Text Placeholder 11">
            <a:extLst>
              <a:ext uri="{FF2B5EF4-FFF2-40B4-BE49-F238E27FC236}">
                <a16:creationId xmlns:a16="http://schemas.microsoft.com/office/drawing/2014/main" id="{67463595-443C-6841-970F-606A99041AA3}"/>
              </a:ext>
            </a:extLst>
          </p:cNvPr>
          <p:cNvSpPr>
            <a:spLocks noGrp="1"/>
          </p:cNvSpPr>
          <p:nvPr>
            <p:ph type="body" sz="quarter" idx="16" hasCustomPrompt="1"/>
          </p:nvPr>
        </p:nvSpPr>
        <p:spPr>
          <a:xfrm>
            <a:off x="362360" y="2882978"/>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Here</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6070005" y="0"/>
            <a:ext cx="6096000" cy="5951840"/>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2553889" y="3704369"/>
            <a:ext cx="3068989" cy="1992909"/>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Learning outcomes</a:t>
            </a:r>
            <a:endParaRPr lang="en-GB" dirty="0">
              <a:effectLst/>
              <a:latin typeface="Arial" panose="020B0604020202020204" pitchFamily="34" charset="0"/>
            </a:endParaRP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23" name="Group 22">
            <a:extLst>
              <a:ext uri="{FF2B5EF4-FFF2-40B4-BE49-F238E27FC236}">
                <a16:creationId xmlns:a16="http://schemas.microsoft.com/office/drawing/2014/main" id="{92D26A73-194C-AD4D-AEB4-16C034A25BA5}"/>
              </a:ext>
            </a:extLst>
          </p:cNvPr>
          <p:cNvGrpSpPr/>
          <p:nvPr userDrawn="1"/>
        </p:nvGrpSpPr>
        <p:grpSpPr>
          <a:xfrm>
            <a:off x="0" y="364421"/>
            <a:ext cx="12192000" cy="6493579"/>
            <a:chOff x="0" y="364421"/>
            <a:chExt cx="12192000" cy="6493579"/>
          </a:xfrm>
        </p:grpSpPr>
        <p:sp>
          <p:nvSpPr>
            <p:cNvPr id="25" name="Rectangle 24">
              <a:extLst>
                <a:ext uri="{FF2B5EF4-FFF2-40B4-BE49-F238E27FC236}">
                  <a16:creationId xmlns:a16="http://schemas.microsoft.com/office/drawing/2014/main" id="{21544B69-5B30-6245-91B2-E0E51C038B2D}"/>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A picture containing drawing&#10;&#10;Description automatically generated">
              <a:extLst>
                <a:ext uri="{FF2B5EF4-FFF2-40B4-BE49-F238E27FC236}">
                  <a16:creationId xmlns:a16="http://schemas.microsoft.com/office/drawing/2014/main" id="{9B6AB6FF-47BA-A148-B8AB-BC94A980998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sp>
        <p:nvSpPr>
          <p:cNvPr id="12" name="Slide Number Placeholder 5">
            <a:extLst>
              <a:ext uri="{FF2B5EF4-FFF2-40B4-BE49-F238E27FC236}">
                <a16:creationId xmlns:a16="http://schemas.microsoft.com/office/drawing/2014/main" id="{EADB73BF-81D5-DB41-B6C0-87CE4A5C647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3" name="Picture 12">
            <a:extLst>
              <a:ext uri="{FF2B5EF4-FFF2-40B4-BE49-F238E27FC236}">
                <a16:creationId xmlns:a16="http://schemas.microsoft.com/office/drawing/2014/main" id="{072A6057-9AA7-D244-A854-0C09DF3847BE}"/>
              </a:ext>
            </a:extLst>
          </p:cNvPr>
          <p:cNvPicPr>
            <a:picLocks noChangeAspect="1"/>
          </p:cNvPicPr>
          <p:nvPr userDrawn="1"/>
        </p:nvPicPr>
        <p:blipFill>
          <a:blip r:embed="rId3"/>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122563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0661C023-9805-844E-BB7E-25261792B430}"/>
              </a:ext>
            </a:extLst>
          </p:cNvPr>
          <p:cNvSpPr/>
          <p:nvPr userDrawn="1"/>
        </p:nvSpPr>
        <p:spPr>
          <a:xfrm>
            <a:off x="7186815" y="609157"/>
            <a:ext cx="713912" cy="5032877"/>
          </a:xfrm>
          <a:prstGeom prst="roundRect">
            <a:avLst>
              <a:gd name="adj" fmla="val 477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1091258" y="1168461"/>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Add title</a:t>
            </a:r>
          </a:p>
        </p:txBody>
      </p:sp>
      <p:sp>
        <p:nvSpPr>
          <p:cNvPr id="15" name="Text Placeholder 11">
            <a:extLst>
              <a:ext uri="{FF2B5EF4-FFF2-40B4-BE49-F238E27FC236}">
                <a16:creationId xmlns:a16="http://schemas.microsoft.com/office/drawing/2014/main" id="{3F136D63-FB39-D740-B4EB-EA6592FA8DB1}"/>
              </a:ext>
            </a:extLst>
          </p:cNvPr>
          <p:cNvSpPr>
            <a:spLocks noGrp="1"/>
          </p:cNvSpPr>
          <p:nvPr>
            <p:ph type="body" sz="quarter" idx="13" hasCustomPrompt="1"/>
          </p:nvPr>
        </p:nvSpPr>
        <p:spPr>
          <a:xfrm>
            <a:off x="1091258" y="1735290"/>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Here</a:t>
            </a:r>
          </a:p>
        </p:txBody>
      </p:sp>
      <p:sp>
        <p:nvSpPr>
          <p:cNvPr id="18" name="Text Placeholder 11">
            <a:extLst>
              <a:ext uri="{FF2B5EF4-FFF2-40B4-BE49-F238E27FC236}">
                <a16:creationId xmlns:a16="http://schemas.microsoft.com/office/drawing/2014/main" id="{38F5023F-1833-8849-B363-2E51EF2B7762}"/>
              </a:ext>
            </a:extLst>
          </p:cNvPr>
          <p:cNvSpPr>
            <a:spLocks noGrp="1"/>
          </p:cNvSpPr>
          <p:nvPr>
            <p:ph type="body" sz="quarter" idx="12" hasCustomPrompt="1"/>
          </p:nvPr>
        </p:nvSpPr>
        <p:spPr>
          <a:xfrm>
            <a:off x="1851243" y="2781617"/>
            <a:ext cx="4421875" cy="2414363"/>
          </a:xfrm>
        </p:spPr>
        <p:txBody>
          <a:bodyPr numCol="1" spcCol="540000"/>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Identify the differences between </a:t>
            </a:r>
            <a:br>
              <a:rPr lang="en-GB" dirty="0">
                <a:effectLst/>
                <a:latin typeface="Arial" panose="020B0604020202020204" pitchFamily="34" charset="0"/>
              </a:rPr>
            </a:br>
            <a:r>
              <a:rPr lang="en-GB" dirty="0">
                <a:effectLst/>
                <a:latin typeface="Arial" panose="020B0604020202020204" pitchFamily="34" charset="0"/>
              </a:rPr>
              <a:t>primary and secondary school</a:t>
            </a:r>
          </a:p>
          <a:p>
            <a:r>
              <a:rPr lang="en-GB" dirty="0">
                <a:effectLst/>
                <a:latin typeface="Arial" panose="020B0604020202020204" pitchFamily="34" charset="0"/>
              </a:rPr>
              <a:t>Describe how it might feel to </a:t>
            </a:r>
            <a:br>
              <a:rPr lang="en-GB" dirty="0">
                <a:effectLst/>
                <a:latin typeface="Arial" panose="020B0604020202020204" pitchFamily="34" charset="0"/>
              </a:rPr>
            </a:br>
            <a:r>
              <a:rPr lang="en-GB" dirty="0">
                <a:effectLst/>
                <a:latin typeface="Arial" panose="020B0604020202020204" pitchFamily="34" charset="0"/>
              </a:rPr>
              <a:t>move to secondary school</a:t>
            </a:r>
          </a:p>
          <a:p>
            <a:r>
              <a:rPr lang="en-GB" dirty="0">
                <a:effectLst/>
                <a:latin typeface="Arial" panose="020B0604020202020204" pitchFamily="34" charset="0"/>
              </a:rPr>
              <a:t>Explain different ways </a:t>
            </a:r>
            <a:br>
              <a:rPr lang="en-GB" dirty="0">
                <a:effectLst/>
                <a:latin typeface="Arial" panose="020B0604020202020204" pitchFamily="34" charset="0"/>
              </a:rPr>
            </a:br>
            <a:r>
              <a:rPr lang="en-GB" dirty="0">
                <a:effectLst/>
                <a:latin typeface="Arial" panose="020B0604020202020204" pitchFamily="34" charset="0"/>
              </a:rPr>
              <a:t>of managing change</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23" name="Group 22">
            <a:extLst>
              <a:ext uri="{FF2B5EF4-FFF2-40B4-BE49-F238E27FC236}">
                <a16:creationId xmlns:a16="http://schemas.microsoft.com/office/drawing/2014/main" id="{92D26A73-194C-AD4D-AEB4-16C034A25BA5}"/>
              </a:ext>
            </a:extLst>
          </p:cNvPr>
          <p:cNvGrpSpPr/>
          <p:nvPr userDrawn="1"/>
        </p:nvGrpSpPr>
        <p:grpSpPr>
          <a:xfrm>
            <a:off x="0" y="364421"/>
            <a:ext cx="12192000" cy="6493579"/>
            <a:chOff x="0" y="364421"/>
            <a:chExt cx="12192000" cy="6493579"/>
          </a:xfrm>
        </p:grpSpPr>
        <p:sp>
          <p:nvSpPr>
            <p:cNvPr id="25" name="Rectangle 24">
              <a:extLst>
                <a:ext uri="{FF2B5EF4-FFF2-40B4-BE49-F238E27FC236}">
                  <a16:creationId xmlns:a16="http://schemas.microsoft.com/office/drawing/2014/main" id="{21544B69-5B30-6245-91B2-E0E51C038B2D}"/>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A picture containing drawing&#10;&#10;Description automatically generated">
              <a:extLst>
                <a:ext uri="{FF2B5EF4-FFF2-40B4-BE49-F238E27FC236}">
                  <a16:creationId xmlns:a16="http://schemas.microsoft.com/office/drawing/2014/main" id="{9B6AB6FF-47BA-A148-B8AB-BC94A980998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sp>
        <p:nvSpPr>
          <p:cNvPr id="20" name="Text Placeholder 11">
            <a:extLst>
              <a:ext uri="{FF2B5EF4-FFF2-40B4-BE49-F238E27FC236}">
                <a16:creationId xmlns:a16="http://schemas.microsoft.com/office/drawing/2014/main" id="{BC30490A-FB38-EB4C-8341-069DB988A0F8}"/>
              </a:ext>
            </a:extLst>
          </p:cNvPr>
          <p:cNvSpPr>
            <a:spLocks noGrp="1"/>
          </p:cNvSpPr>
          <p:nvPr>
            <p:ph type="body" sz="quarter" idx="15" hasCustomPrompt="1"/>
          </p:nvPr>
        </p:nvSpPr>
        <p:spPr>
          <a:xfrm>
            <a:off x="7329006" y="5035160"/>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29" name="Text Placeholder 11">
            <a:extLst>
              <a:ext uri="{FF2B5EF4-FFF2-40B4-BE49-F238E27FC236}">
                <a16:creationId xmlns:a16="http://schemas.microsoft.com/office/drawing/2014/main" id="{1F09E805-934A-984B-BE08-DDD222EAB886}"/>
              </a:ext>
            </a:extLst>
          </p:cNvPr>
          <p:cNvSpPr>
            <a:spLocks noGrp="1"/>
          </p:cNvSpPr>
          <p:nvPr>
            <p:ph type="body" sz="quarter" idx="16" hasCustomPrompt="1"/>
          </p:nvPr>
        </p:nvSpPr>
        <p:spPr>
          <a:xfrm>
            <a:off x="7329006" y="4622254"/>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0" name="Text Placeholder 11">
            <a:extLst>
              <a:ext uri="{FF2B5EF4-FFF2-40B4-BE49-F238E27FC236}">
                <a16:creationId xmlns:a16="http://schemas.microsoft.com/office/drawing/2014/main" id="{521B2A97-075F-FB4A-B0C5-8707698C0EC0}"/>
              </a:ext>
            </a:extLst>
          </p:cNvPr>
          <p:cNvSpPr>
            <a:spLocks noGrp="1"/>
          </p:cNvSpPr>
          <p:nvPr>
            <p:ph type="body" sz="quarter" idx="17" hasCustomPrompt="1"/>
          </p:nvPr>
        </p:nvSpPr>
        <p:spPr>
          <a:xfrm>
            <a:off x="7329006" y="4209345"/>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1" name="Text Placeholder 11">
            <a:extLst>
              <a:ext uri="{FF2B5EF4-FFF2-40B4-BE49-F238E27FC236}">
                <a16:creationId xmlns:a16="http://schemas.microsoft.com/office/drawing/2014/main" id="{C951FD27-C830-E144-9DDB-9E834D6F55A7}"/>
              </a:ext>
            </a:extLst>
          </p:cNvPr>
          <p:cNvSpPr>
            <a:spLocks noGrp="1"/>
          </p:cNvSpPr>
          <p:nvPr>
            <p:ph type="body" sz="quarter" idx="18" hasCustomPrompt="1"/>
          </p:nvPr>
        </p:nvSpPr>
        <p:spPr>
          <a:xfrm>
            <a:off x="7329006" y="3796436"/>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2" name="Text Placeholder 11">
            <a:extLst>
              <a:ext uri="{FF2B5EF4-FFF2-40B4-BE49-F238E27FC236}">
                <a16:creationId xmlns:a16="http://schemas.microsoft.com/office/drawing/2014/main" id="{AC487A64-7E51-DC42-BF76-B12EF20E4954}"/>
              </a:ext>
            </a:extLst>
          </p:cNvPr>
          <p:cNvSpPr>
            <a:spLocks noGrp="1"/>
          </p:cNvSpPr>
          <p:nvPr>
            <p:ph type="body" sz="quarter" idx="19" hasCustomPrompt="1"/>
          </p:nvPr>
        </p:nvSpPr>
        <p:spPr>
          <a:xfrm>
            <a:off x="7329006" y="3383527"/>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3" name="Text Placeholder 11">
            <a:extLst>
              <a:ext uri="{FF2B5EF4-FFF2-40B4-BE49-F238E27FC236}">
                <a16:creationId xmlns:a16="http://schemas.microsoft.com/office/drawing/2014/main" id="{CFD55766-2680-2C46-A6AA-E16CE6704530}"/>
              </a:ext>
            </a:extLst>
          </p:cNvPr>
          <p:cNvSpPr>
            <a:spLocks noGrp="1"/>
          </p:cNvSpPr>
          <p:nvPr>
            <p:ph type="body" sz="quarter" idx="20" hasCustomPrompt="1"/>
          </p:nvPr>
        </p:nvSpPr>
        <p:spPr>
          <a:xfrm>
            <a:off x="7329006" y="2970618"/>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4" name="Text Placeholder 11">
            <a:extLst>
              <a:ext uri="{FF2B5EF4-FFF2-40B4-BE49-F238E27FC236}">
                <a16:creationId xmlns:a16="http://schemas.microsoft.com/office/drawing/2014/main" id="{2DDC3AD9-4E01-0B48-B618-B6CE0A021D51}"/>
              </a:ext>
            </a:extLst>
          </p:cNvPr>
          <p:cNvSpPr>
            <a:spLocks noGrp="1"/>
          </p:cNvSpPr>
          <p:nvPr>
            <p:ph type="body" sz="quarter" idx="21" hasCustomPrompt="1"/>
          </p:nvPr>
        </p:nvSpPr>
        <p:spPr>
          <a:xfrm>
            <a:off x="7329006" y="2557709"/>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5" name="Text Placeholder 11">
            <a:extLst>
              <a:ext uri="{FF2B5EF4-FFF2-40B4-BE49-F238E27FC236}">
                <a16:creationId xmlns:a16="http://schemas.microsoft.com/office/drawing/2014/main" id="{218ECE1E-C2F9-6A4E-A44F-DABC27FAF68E}"/>
              </a:ext>
            </a:extLst>
          </p:cNvPr>
          <p:cNvSpPr>
            <a:spLocks noGrp="1"/>
          </p:cNvSpPr>
          <p:nvPr>
            <p:ph type="body" sz="quarter" idx="22" hasCustomPrompt="1"/>
          </p:nvPr>
        </p:nvSpPr>
        <p:spPr>
          <a:xfrm>
            <a:off x="7329006" y="2144800"/>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6" name="Text Placeholder 11">
            <a:extLst>
              <a:ext uri="{FF2B5EF4-FFF2-40B4-BE49-F238E27FC236}">
                <a16:creationId xmlns:a16="http://schemas.microsoft.com/office/drawing/2014/main" id="{FD354062-AE84-AB4A-B6B9-319AF364D8F5}"/>
              </a:ext>
            </a:extLst>
          </p:cNvPr>
          <p:cNvSpPr>
            <a:spLocks noGrp="1"/>
          </p:cNvSpPr>
          <p:nvPr>
            <p:ph type="body" sz="quarter" idx="23" hasCustomPrompt="1"/>
          </p:nvPr>
        </p:nvSpPr>
        <p:spPr>
          <a:xfrm>
            <a:off x="7329006" y="1731891"/>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7" name="Text Placeholder 11">
            <a:extLst>
              <a:ext uri="{FF2B5EF4-FFF2-40B4-BE49-F238E27FC236}">
                <a16:creationId xmlns:a16="http://schemas.microsoft.com/office/drawing/2014/main" id="{4DA50AA8-1923-CF43-A21F-5DC8A3A54597}"/>
              </a:ext>
            </a:extLst>
          </p:cNvPr>
          <p:cNvSpPr>
            <a:spLocks noGrp="1"/>
          </p:cNvSpPr>
          <p:nvPr>
            <p:ph type="body" sz="quarter" idx="24" hasCustomPrompt="1"/>
          </p:nvPr>
        </p:nvSpPr>
        <p:spPr>
          <a:xfrm>
            <a:off x="7329006" y="1318982"/>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8" name="Text Placeholder 11">
            <a:extLst>
              <a:ext uri="{FF2B5EF4-FFF2-40B4-BE49-F238E27FC236}">
                <a16:creationId xmlns:a16="http://schemas.microsoft.com/office/drawing/2014/main" id="{B6678967-AC9C-0F4B-A059-654B000148BE}"/>
              </a:ext>
            </a:extLst>
          </p:cNvPr>
          <p:cNvSpPr>
            <a:spLocks noGrp="1"/>
          </p:cNvSpPr>
          <p:nvPr>
            <p:ph type="body" sz="quarter" idx="25" hasCustomPrompt="1"/>
          </p:nvPr>
        </p:nvSpPr>
        <p:spPr>
          <a:xfrm>
            <a:off x="7329006" y="906073"/>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cxnSp>
        <p:nvCxnSpPr>
          <p:cNvPr id="9" name="Straight Connector 8">
            <a:extLst>
              <a:ext uri="{FF2B5EF4-FFF2-40B4-BE49-F238E27FC236}">
                <a16:creationId xmlns:a16="http://schemas.microsoft.com/office/drawing/2014/main" id="{D27D45C8-EA6D-E246-BC47-8617FEECDBCE}"/>
              </a:ext>
            </a:extLst>
          </p:cNvPr>
          <p:cNvCxnSpPr>
            <a:cxnSpLocks/>
          </p:cNvCxnSpPr>
          <p:nvPr userDrawn="1"/>
        </p:nvCxnSpPr>
        <p:spPr>
          <a:xfrm flipH="1">
            <a:off x="7758537" y="1072788"/>
            <a:ext cx="14298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3A42C35-E3C8-034D-9E09-07DA24A3694B}"/>
              </a:ext>
            </a:extLst>
          </p:cNvPr>
          <p:cNvSpPr/>
          <p:nvPr userDrawn="1"/>
        </p:nvSpPr>
        <p:spPr>
          <a:xfrm>
            <a:off x="9118005" y="882094"/>
            <a:ext cx="2582764" cy="363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11">
            <a:extLst>
              <a:ext uri="{FF2B5EF4-FFF2-40B4-BE49-F238E27FC236}">
                <a16:creationId xmlns:a16="http://schemas.microsoft.com/office/drawing/2014/main" id="{D5E37F62-1F9C-C043-865A-159FAE4A804F}"/>
              </a:ext>
            </a:extLst>
          </p:cNvPr>
          <p:cNvSpPr>
            <a:spLocks noGrp="1"/>
          </p:cNvSpPr>
          <p:nvPr>
            <p:ph type="body" sz="quarter" idx="26" hasCustomPrompt="1"/>
          </p:nvPr>
        </p:nvSpPr>
        <p:spPr>
          <a:xfrm>
            <a:off x="9118006" y="914447"/>
            <a:ext cx="2582764" cy="298934"/>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Extremely confident</a:t>
            </a:r>
          </a:p>
        </p:txBody>
      </p:sp>
      <p:cxnSp>
        <p:nvCxnSpPr>
          <p:cNvPr id="41" name="Straight Connector 40">
            <a:extLst>
              <a:ext uri="{FF2B5EF4-FFF2-40B4-BE49-F238E27FC236}">
                <a16:creationId xmlns:a16="http://schemas.microsoft.com/office/drawing/2014/main" id="{D002B742-4BB5-2244-A4F7-5F0532F105D3}"/>
              </a:ext>
            </a:extLst>
          </p:cNvPr>
          <p:cNvCxnSpPr>
            <a:cxnSpLocks/>
          </p:cNvCxnSpPr>
          <p:nvPr userDrawn="1"/>
        </p:nvCxnSpPr>
        <p:spPr>
          <a:xfrm flipH="1">
            <a:off x="7758537" y="5207806"/>
            <a:ext cx="14298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641C8E36-B287-7449-8350-BFBC121244E0}"/>
              </a:ext>
            </a:extLst>
          </p:cNvPr>
          <p:cNvSpPr/>
          <p:nvPr userDrawn="1"/>
        </p:nvSpPr>
        <p:spPr>
          <a:xfrm>
            <a:off x="9118005" y="5025985"/>
            <a:ext cx="1890305" cy="363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Placeholder 11">
            <a:extLst>
              <a:ext uri="{FF2B5EF4-FFF2-40B4-BE49-F238E27FC236}">
                <a16:creationId xmlns:a16="http://schemas.microsoft.com/office/drawing/2014/main" id="{FC7F701F-F688-E840-AC7D-EE9947D8633C}"/>
              </a:ext>
            </a:extLst>
          </p:cNvPr>
          <p:cNvSpPr>
            <a:spLocks noGrp="1"/>
          </p:cNvSpPr>
          <p:nvPr>
            <p:ph type="body" sz="quarter" idx="27" hasCustomPrompt="1"/>
          </p:nvPr>
        </p:nvSpPr>
        <p:spPr>
          <a:xfrm>
            <a:off x="9118006" y="5058338"/>
            <a:ext cx="1890305" cy="298934"/>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Not confident</a:t>
            </a:r>
          </a:p>
        </p:txBody>
      </p:sp>
      <p:sp>
        <p:nvSpPr>
          <p:cNvPr id="44" name="Slide Number Placeholder 5">
            <a:extLst>
              <a:ext uri="{FF2B5EF4-FFF2-40B4-BE49-F238E27FC236}">
                <a16:creationId xmlns:a16="http://schemas.microsoft.com/office/drawing/2014/main" id="{EE5B1EA8-3E28-154D-8ABE-948318D8FBDE}"/>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39" name="Picture 38">
            <a:extLst>
              <a:ext uri="{FF2B5EF4-FFF2-40B4-BE49-F238E27FC236}">
                <a16:creationId xmlns:a16="http://schemas.microsoft.com/office/drawing/2014/main" id="{C474F081-27BA-984D-B607-9C447C6ACFA5}"/>
              </a:ext>
            </a:extLst>
          </p:cNvPr>
          <p:cNvPicPr>
            <a:picLocks noChangeAspect="1"/>
          </p:cNvPicPr>
          <p:nvPr userDrawn="1"/>
        </p:nvPicPr>
        <p:blipFill>
          <a:blip r:embed="rId3"/>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1726999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733788D-307B-A141-B858-98D5AAB18E3F}"/>
              </a:ext>
            </a:extLst>
          </p:cNvPr>
          <p:cNvGrpSpPr/>
          <p:nvPr userDrawn="1"/>
        </p:nvGrpSpPr>
        <p:grpSpPr>
          <a:xfrm>
            <a:off x="0" y="0"/>
            <a:ext cx="12192000" cy="6858000"/>
            <a:chOff x="0" y="0"/>
            <a:chExt cx="12192000" cy="6858000"/>
          </a:xfrm>
        </p:grpSpPr>
        <p:sp>
          <p:nvSpPr>
            <p:cNvPr id="17" name="Rectangle 16">
              <a:extLst>
                <a:ext uri="{FF2B5EF4-FFF2-40B4-BE49-F238E27FC236}">
                  <a16:creationId xmlns:a16="http://schemas.microsoft.com/office/drawing/2014/main" id="{E006E66E-9DEF-3849-B7F9-AFB442BA6BDC}"/>
                </a:ext>
              </a:extLst>
            </p:cNvPr>
            <p:cNvSpPr/>
            <p:nvPr userDrawn="1"/>
          </p:nvSpPr>
          <p:spPr>
            <a:xfrm>
              <a:off x="0" y="0"/>
              <a:ext cx="6096000" cy="68326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CB47DE2-C296-2140-9B20-7DC9980E1EC6}"/>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picture containing drawing&#10;&#10;Description automatically generated">
              <a:extLst>
                <a:ext uri="{FF2B5EF4-FFF2-40B4-BE49-F238E27FC236}">
                  <a16:creationId xmlns:a16="http://schemas.microsoft.com/office/drawing/2014/main" id="{D695E5A5-6D6A-674C-ADBF-B9B5564A777B}"/>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pic>
        <p:nvPicPr>
          <p:cNvPr id="15" name="Picture 14" descr="A close up of a logo&#10;&#10;Description automatically generated">
            <a:extLst>
              <a:ext uri="{FF2B5EF4-FFF2-40B4-BE49-F238E27FC236}">
                <a16:creationId xmlns:a16="http://schemas.microsoft.com/office/drawing/2014/main" id="{A42E5EFE-CBB9-E540-A8F9-DD80F18343E7}"/>
              </a:ext>
            </a:extLst>
          </p:cNvPr>
          <p:cNvPicPr>
            <a:picLocks noChangeAspect="1"/>
          </p:cNvPicPr>
          <p:nvPr userDrawn="1"/>
        </p:nvPicPr>
        <p:blipFill>
          <a:blip r:embed="rId3">
            <a:alphaModFix amt="30000"/>
          </a:blip>
          <a:stretch>
            <a:fillRect/>
          </a:stretch>
        </p:blipFill>
        <p:spPr>
          <a:xfrm>
            <a:off x="1276760" y="556928"/>
            <a:ext cx="9427600" cy="9406673"/>
          </a:xfrm>
          <a:prstGeom prst="rect">
            <a:avLst/>
          </a:prstGeom>
        </p:spPr>
      </p:pic>
      <p:sp>
        <p:nvSpPr>
          <p:cNvPr id="11" name="Slide Number Placeholder 5">
            <a:extLst>
              <a:ext uri="{FF2B5EF4-FFF2-40B4-BE49-F238E27FC236}">
                <a16:creationId xmlns:a16="http://schemas.microsoft.com/office/drawing/2014/main" id="{A9764EBA-B3D8-3D46-B08B-CF088B81BB0D}"/>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20" name="Text Placeholder 11">
            <a:extLst>
              <a:ext uri="{FF2B5EF4-FFF2-40B4-BE49-F238E27FC236}">
                <a16:creationId xmlns:a16="http://schemas.microsoft.com/office/drawing/2014/main" id="{0356B090-0BD2-C842-A2BC-9DA49F632B88}"/>
              </a:ext>
            </a:extLst>
          </p:cNvPr>
          <p:cNvSpPr>
            <a:spLocks noGrp="1"/>
          </p:cNvSpPr>
          <p:nvPr>
            <p:ph type="body" sz="quarter" idx="10" hasCustomPrompt="1"/>
          </p:nvPr>
        </p:nvSpPr>
        <p:spPr>
          <a:xfrm>
            <a:off x="1276760" y="899076"/>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21" name="Text Placeholder 11">
            <a:extLst>
              <a:ext uri="{FF2B5EF4-FFF2-40B4-BE49-F238E27FC236}">
                <a16:creationId xmlns:a16="http://schemas.microsoft.com/office/drawing/2014/main" id="{8877B125-8EAB-F84D-9B19-9E56C84B51C4}"/>
              </a:ext>
            </a:extLst>
          </p:cNvPr>
          <p:cNvSpPr>
            <a:spLocks noGrp="1"/>
          </p:cNvSpPr>
          <p:nvPr>
            <p:ph type="body" sz="quarter" idx="36" hasCustomPrompt="1"/>
          </p:nvPr>
        </p:nvSpPr>
        <p:spPr>
          <a:xfrm>
            <a:off x="1345876" y="2639808"/>
            <a:ext cx="558000" cy="558000"/>
          </a:xfrm>
          <a:solidFill>
            <a:srgbClr val="3155A5"/>
          </a:solidFill>
        </p:spPr>
        <p:txBody>
          <a:bodyPr lIns="0" numCol="1" spcCol="540000" anchor="ct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t>1.</a:t>
            </a:r>
          </a:p>
        </p:txBody>
      </p:sp>
      <p:sp>
        <p:nvSpPr>
          <p:cNvPr id="22" name="Text Placeholder 11">
            <a:extLst>
              <a:ext uri="{FF2B5EF4-FFF2-40B4-BE49-F238E27FC236}">
                <a16:creationId xmlns:a16="http://schemas.microsoft.com/office/drawing/2014/main" id="{476EDABE-3A63-DE4F-919A-ACC4CD4DDD48}"/>
              </a:ext>
            </a:extLst>
          </p:cNvPr>
          <p:cNvSpPr>
            <a:spLocks noGrp="1"/>
          </p:cNvSpPr>
          <p:nvPr>
            <p:ph type="body" sz="quarter" idx="38" hasCustomPrompt="1"/>
          </p:nvPr>
        </p:nvSpPr>
        <p:spPr>
          <a:xfrm>
            <a:off x="2082947" y="2777326"/>
            <a:ext cx="2847868" cy="362607"/>
          </a:xfrm>
          <a:noFill/>
        </p:spPr>
        <p:txBody>
          <a:bodyPr lIns="0" numCol="1" spcCol="540000" anchor="ctr" anchorCtr="0"/>
          <a:lstStyle>
            <a:lvl1pPr marL="0" marR="0" indent="0" algn="l"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Text</a:t>
            </a:r>
            <a:endParaRPr lang="en-GB" dirty="0">
              <a:effectLst/>
              <a:latin typeface="Arial" panose="020B0604020202020204" pitchFamily="34" charset="0"/>
            </a:endParaRPr>
          </a:p>
        </p:txBody>
      </p:sp>
      <p:sp>
        <p:nvSpPr>
          <p:cNvPr id="23" name="Text Placeholder 11">
            <a:extLst>
              <a:ext uri="{FF2B5EF4-FFF2-40B4-BE49-F238E27FC236}">
                <a16:creationId xmlns:a16="http://schemas.microsoft.com/office/drawing/2014/main" id="{F3B41AD0-1204-1A48-A8E2-D2593966F7B0}"/>
              </a:ext>
            </a:extLst>
          </p:cNvPr>
          <p:cNvSpPr>
            <a:spLocks noGrp="1"/>
          </p:cNvSpPr>
          <p:nvPr>
            <p:ph type="body" sz="quarter" idx="39" hasCustomPrompt="1"/>
          </p:nvPr>
        </p:nvSpPr>
        <p:spPr>
          <a:xfrm>
            <a:off x="2082947" y="3830623"/>
            <a:ext cx="2847868" cy="362607"/>
          </a:xfrm>
          <a:noFill/>
        </p:spPr>
        <p:txBody>
          <a:bodyPr lIns="0" numCol="1" spcCol="540000" anchor="ctr" anchorCtr="0"/>
          <a:lstStyle>
            <a:lvl1pPr marL="0" marR="0" indent="0" algn="l"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Text</a:t>
            </a:r>
            <a:endParaRPr lang="en-GB" dirty="0">
              <a:effectLst/>
              <a:latin typeface="Arial" panose="020B0604020202020204" pitchFamily="34" charset="0"/>
            </a:endParaRPr>
          </a:p>
        </p:txBody>
      </p:sp>
      <p:sp>
        <p:nvSpPr>
          <p:cNvPr id="24" name="Text Placeholder 11">
            <a:extLst>
              <a:ext uri="{FF2B5EF4-FFF2-40B4-BE49-F238E27FC236}">
                <a16:creationId xmlns:a16="http://schemas.microsoft.com/office/drawing/2014/main" id="{A27ED86F-829D-EB47-B727-8CBFBA821903}"/>
              </a:ext>
            </a:extLst>
          </p:cNvPr>
          <p:cNvSpPr>
            <a:spLocks noGrp="1"/>
          </p:cNvSpPr>
          <p:nvPr>
            <p:ph type="body" sz="quarter" idx="40" hasCustomPrompt="1"/>
          </p:nvPr>
        </p:nvSpPr>
        <p:spPr>
          <a:xfrm>
            <a:off x="1345876" y="3681529"/>
            <a:ext cx="558000" cy="558000"/>
          </a:xfrm>
          <a:solidFill>
            <a:srgbClr val="3155A5"/>
          </a:solidFill>
        </p:spPr>
        <p:txBody>
          <a:bodyPr lIns="0" numCol="1" spcCol="540000" anchor="ct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t>2.</a:t>
            </a:r>
          </a:p>
        </p:txBody>
      </p:sp>
      <p:sp>
        <p:nvSpPr>
          <p:cNvPr id="14" name="Picture Placeholder 4">
            <a:extLst>
              <a:ext uri="{FF2B5EF4-FFF2-40B4-BE49-F238E27FC236}">
                <a16:creationId xmlns:a16="http://schemas.microsoft.com/office/drawing/2014/main" id="{3F0B74F9-7E7C-0C44-A72A-8C532A5BED6A}"/>
              </a:ext>
            </a:extLst>
          </p:cNvPr>
          <p:cNvSpPr>
            <a:spLocks noGrp="1"/>
          </p:cNvSpPr>
          <p:nvPr>
            <p:ph type="pic" sz="quarter" idx="41"/>
          </p:nvPr>
        </p:nvSpPr>
        <p:spPr>
          <a:xfrm>
            <a:off x="4329113" y="0"/>
            <a:ext cx="7245571" cy="6858000"/>
          </a:xfrm>
        </p:spPr>
        <p:txBody>
          <a:bodyPr/>
          <a:lstStyle/>
          <a:p>
            <a:endParaRPr lang="en-US"/>
          </a:p>
        </p:txBody>
      </p:sp>
      <p:pic>
        <p:nvPicPr>
          <p:cNvPr id="12" name="Picture 11">
            <a:extLst>
              <a:ext uri="{FF2B5EF4-FFF2-40B4-BE49-F238E27FC236}">
                <a16:creationId xmlns:a16="http://schemas.microsoft.com/office/drawing/2014/main" id="{C93CB64F-3F4E-D542-861F-D03D73AB2A30}"/>
              </a:ext>
            </a:extLst>
          </p:cNvPr>
          <p:cNvPicPr>
            <a:picLocks noChangeAspect="1"/>
          </p:cNvPicPr>
          <p:nvPr userDrawn="1"/>
        </p:nvPicPr>
        <p:blipFill>
          <a:blip r:embed="rId4"/>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1043345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FFCB31"/>
        </a:solidFill>
        <a:effectLst/>
      </p:bgPr>
    </p:bg>
    <p:spTree>
      <p:nvGrpSpPr>
        <p:cNvPr id="1" name=""/>
        <p:cNvGrpSpPr/>
        <p:nvPr/>
      </p:nvGrpSpPr>
      <p:grpSpPr>
        <a:xfrm>
          <a:off x="0" y="0"/>
          <a:ext cx="0" cy="0"/>
          <a:chOff x="0" y="0"/>
          <a:chExt cx="0" cy="0"/>
        </a:xfrm>
      </p:grpSpPr>
      <p:pic>
        <p:nvPicPr>
          <p:cNvPr id="15" name="Picture 14" descr="A close up of a logo&#10;&#10;Description automatically generated">
            <a:extLst>
              <a:ext uri="{FF2B5EF4-FFF2-40B4-BE49-F238E27FC236}">
                <a16:creationId xmlns:a16="http://schemas.microsoft.com/office/drawing/2014/main" id="{A42E5EFE-CBB9-E540-A8F9-DD80F18343E7}"/>
              </a:ext>
            </a:extLst>
          </p:cNvPr>
          <p:cNvPicPr>
            <a:picLocks noChangeAspect="1"/>
          </p:cNvPicPr>
          <p:nvPr userDrawn="1"/>
        </p:nvPicPr>
        <p:blipFill>
          <a:blip r:embed="rId2">
            <a:alphaModFix amt="30000"/>
          </a:blip>
          <a:stretch>
            <a:fillRect/>
          </a:stretch>
        </p:blipFill>
        <p:spPr>
          <a:xfrm>
            <a:off x="2764400" y="-860774"/>
            <a:ext cx="9427600" cy="9406673"/>
          </a:xfrm>
          <a:prstGeom prst="rect">
            <a:avLst/>
          </a:prstGeom>
        </p:spPr>
      </p:pic>
      <p:sp>
        <p:nvSpPr>
          <p:cNvPr id="11" name="Slide Number Placeholder 5">
            <a:extLst>
              <a:ext uri="{FF2B5EF4-FFF2-40B4-BE49-F238E27FC236}">
                <a16:creationId xmlns:a16="http://schemas.microsoft.com/office/drawing/2014/main" id="{A9764EBA-B3D8-3D46-B08B-CF088B81BB0D}"/>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8" name="Picture 17" descr="A picture containing drawing&#10;&#10;Description automatically generated">
            <a:extLst>
              <a:ext uri="{FF2B5EF4-FFF2-40B4-BE49-F238E27FC236}">
                <a16:creationId xmlns:a16="http://schemas.microsoft.com/office/drawing/2014/main" id="{CF55FBE9-9BE1-F140-8241-A91F43558E83}"/>
              </a:ext>
            </a:extLst>
          </p:cNvPr>
          <p:cNvPicPr>
            <a:picLocks noChangeAspect="1"/>
          </p:cNvPicPr>
          <p:nvPr userDrawn="1"/>
        </p:nvPicPr>
        <p:blipFill rotWithShape="1">
          <a:blip r:embed="rId3"/>
          <a:srcRect l="3611" t="7187" r="4205" b="8137"/>
          <a:stretch/>
        </p:blipFill>
        <p:spPr>
          <a:xfrm>
            <a:off x="11361421" y="364421"/>
            <a:ext cx="471554" cy="192507"/>
          </a:xfrm>
          <a:prstGeom prst="rect">
            <a:avLst/>
          </a:prstGeom>
        </p:spPr>
      </p:pic>
      <p:sp>
        <p:nvSpPr>
          <p:cNvPr id="20" name="Text Placeholder 11">
            <a:extLst>
              <a:ext uri="{FF2B5EF4-FFF2-40B4-BE49-F238E27FC236}">
                <a16:creationId xmlns:a16="http://schemas.microsoft.com/office/drawing/2014/main" id="{0356B090-0BD2-C842-A2BC-9DA49F632B88}"/>
              </a:ext>
            </a:extLst>
          </p:cNvPr>
          <p:cNvSpPr>
            <a:spLocks noGrp="1"/>
          </p:cNvSpPr>
          <p:nvPr>
            <p:ph type="body" sz="quarter" idx="10" hasCustomPrompt="1"/>
          </p:nvPr>
        </p:nvSpPr>
        <p:spPr>
          <a:xfrm>
            <a:off x="1276760" y="899076"/>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22" name="Text Placeholder 11">
            <a:extLst>
              <a:ext uri="{FF2B5EF4-FFF2-40B4-BE49-F238E27FC236}">
                <a16:creationId xmlns:a16="http://schemas.microsoft.com/office/drawing/2014/main" id="{476EDABE-3A63-DE4F-919A-ACC4CD4DDD48}"/>
              </a:ext>
            </a:extLst>
          </p:cNvPr>
          <p:cNvSpPr>
            <a:spLocks noGrp="1"/>
          </p:cNvSpPr>
          <p:nvPr>
            <p:ph type="body" sz="quarter" idx="38" hasCustomPrompt="1"/>
          </p:nvPr>
        </p:nvSpPr>
        <p:spPr>
          <a:xfrm>
            <a:off x="1276760" y="2777326"/>
            <a:ext cx="2847868" cy="362607"/>
          </a:xfrm>
          <a:noFill/>
        </p:spPr>
        <p:txBody>
          <a:bodyPr lIns="0" numCol="1" spcCol="540000" anchor="ctr" anchorCtr="0"/>
          <a:lstStyle>
            <a:lvl1pPr marL="0" marR="0" indent="0" algn="l"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Text</a:t>
            </a:r>
            <a:endParaRPr lang="en-GB" dirty="0">
              <a:effectLst/>
              <a:latin typeface="Arial" panose="020B0604020202020204" pitchFamily="34" charset="0"/>
            </a:endParaRPr>
          </a:p>
        </p:txBody>
      </p:sp>
      <p:sp>
        <p:nvSpPr>
          <p:cNvPr id="9" name="Picture Placeholder 4">
            <a:extLst>
              <a:ext uri="{FF2B5EF4-FFF2-40B4-BE49-F238E27FC236}">
                <a16:creationId xmlns:a16="http://schemas.microsoft.com/office/drawing/2014/main" id="{B7FEE1C7-4DBD-B643-8EB2-F3DABD242AE6}"/>
              </a:ext>
            </a:extLst>
          </p:cNvPr>
          <p:cNvSpPr>
            <a:spLocks noGrp="1"/>
          </p:cNvSpPr>
          <p:nvPr>
            <p:ph type="pic" sz="quarter" idx="41"/>
          </p:nvPr>
        </p:nvSpPr>
        <p:spPr>
          <a:xfrm>
            <a:off x="4329113" y="0"/>
            <a:ext cx="7245571" cy="6858000"/>
          </a:xfrm>
        </p:spPr>
        <p:txBody>
          <a:bodyPr/>
          <a:lstStyle/>
          <a:p>
            <a:endParaRPr lang="en-US"/>
          </a:p>
        </p:txBody>
      </p:sp>
      <p:pic>
        <p:nvPicPr>
          <p:cNvPr id="12" name="Picture 11">
            <a:extLst>
              <a:ext uri="{FF2B5EF4-FFF2-40B4-BE49-F238E27FC236}">
                <a16:creationId xmlns:a16="http://schemas.microsoft.com/office/drawing/2014/main" id="{7F2DCB52-6AD8-5F41-87E2-A0A10AA4A268}"/>
              </a:ext>
            </a:extLst>
          </p:cNvPr>
          <p:cNvPicPr>
            <a:picLocks noChangeAspect="1"/>
          </p:cNvPicPr>
          <p:nvPr userDrawn="1"/>
        </p:nvPicPr>
        <p:blipFill>
          <a:blip r:embed="rId4"/>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3210061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CA7A47E6-FA38-DA49-86E1-502081D11A85}"/>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5EC128FF-43E2-D644-8EFA-57D2BDE23462}"/>
                </a:ext>
              </a:extLst>
            </p:cNvPr>
            <p:cNvSpPr/>
            <p:nvPr userDrawn="1"/>
          </p:nvSpPr>
          <p:spPr>
            <a:xfrm>
              <a:off x="0" y="0"/>
              <a:ext cx="6096000" cy="68326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5120F41-7C7C-6942-A25A-5D577FC8519D}"/>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descr="A picture containing drawing&#10;&#10;Description automatically generated">
              <a:extLst>
                <a:ext uri="{FF2B5EF4-FFF2-40B4-BE49-F238E27FC236}">
                  <a16:creationId xmlns:a16="http://schemas.microsoft.com/office/drawing/2014/main" id="{B0DA551C-9ADD-9743-B043-826D6FC43D8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sp>
        <p:nvSpPr>
          <p:cNvPr id="5" name="Picture Placeholder 4">
            <a:extLst>
              <a:ext uri="{FF2B5EF4-FFF2-40B4-BE49-F238E27FC236}">
                <a16:creationId xmlns:a16="http://schemas.microsoft.com/office/drawing/2014/main" id="{457D18DC-EB5E-B54A-A8B5-16F5323246D1}"/>
              </a:ext>
            </a:extLst>
          </p:cNvPr>
          <p:cNvSpPr>
            <a:spLocks noGrp="1"/>
          </p:cNvSpPr>
          <p:nvPr>
            <p:ph type="pic" sz="quarter" idx="41"/>
          </p:nvPr>
        </p:nvSpPr>
        <p:spPr>
          <a:xfrm>
            <a:off x="542767" y="0"/>
            <a:ext cx="7245571" cy="6858000"/>
          </a:xfrm>
        </p:spPr>
        <p:txBody>
          <a:bodyPr/>
          <a:lstStyle/>
          <a:p>
            <a:endParaRPr lang="en-US"/>
          </a:p>
        </p:txBody>
      </p:sp>
      <p:pic>
        <p:nvPicPr>
          <p:cNvPr id="15" name="Picture 14" descr="A close up of a logo&#10;&#10;Description automatically generated">
            <a:extLst>
              <a:ext uri="{FF2B5EF4-FFF2-40B4-BE49-F238E27FC236}">
                <a16:creationId xmlns:a16="http://schemas.microsoft.com/office/drawing/2014/main" id="{A42E5EFE-CBB9-E540-A8F9-DD80F18343E7}"/>
              </a:ext>
            </a:extLst>
          </p:cNvPr>
          <p:cNvPicPr>
            <a:picLocks noChangeAspect="1"/>
          </p:cNvPicPr>
          <p:nvPr userDrawn="1"/>
        </p:nvPicPr>
        <p:blipFill>
          <a:blip r:embed="rId3">
            <a:alphaModFix amt="30000"/>
          </a:blip>
          <a:stretch>
            <a:fillRect/>
          </a:stretch>
        </p:blipFill>
        <p:spPr>
          <a:xfrm>
            <a:off x="1117903" y="1356880"/>
            <a:ext cx="9427600" cy="9406673"/>
          </a:xfrm>
          <a:prstGeom prst="rect">
            <a:avLst/>
          </a:prstGeom>
        </p:spPr>
      </p:pic>
      <p:sp>
        <p:nvSpPr>
          <p:cNvPr id="11" name="Slide Number Placeholder 5">
            <a:extLst>
              <a:ext uri="{FF2B5EF4-FFF2-40B4-BE49-F238E27FC236}">
                <a16:creationId xmlns:a16="http://schemas.microsoft.com/office/drawing/2014/main" id="{A9764EBA-B3D8-3D46-B08B-CF088B81BB0D}"/>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20" name="Text Placeholder 11">
            <a:extLst>
              <a:ext uri="{FF2B5EF4-FFF2-40B4-BE49-F238E27FC236}">
                <a16:creationId xmlns:a16="http://schemas.microsoft.com/office/drawing/2014/main" id="{0356B090-0BD2-C842-A2BC-9DA49F632B88}"/>
              </a:ext>
            </a:extLst>
          </p:cNvPr>
          <p:cNvSpPr>
            <a:spLocks noGrp="1"/>
          </p:cNvSpPr>
          <p:nvPr>
            <p:ph type="body" sz="quarter" idx="10" hasCustomPrompt="1"/>
          </p:nvPr>
        </p:nvSpPr>
        <p:spPr>
          <a:xfrm>
            <a:off x="375849" y="592881"/>
            <a:ext cx="5302159" cy="1201195"/>
          </a:xfrm>
        </p:spPr>
        <p:txBody>
          <a:bodyPr/>
          <a:lstStyle>
            <a:lvl1pPr algn="l">
              <a:lnSpc>
                <a:spcPts val="6000"/>
              </a:lnSpc>
              <a:spcBef>
                <a:spcPts val="0"/>
              </a:spcBef>
              <a:defRPr lang="en-GB" sz="6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22" name="Text Placeholder 11">
            <a:extLst>
              <a:ext uri="{FF2B5EF4-FFF2-40B4-BE49-F238E27FC236}">
                <a16:creationId xmlns:a16="http://schemas.microsoft.com/office/drawing/2014/main" id="{476EDABE-3A63-DE4F-919A-ACC4CD4DDD48}"/>
              </a:ext>
            </a:extLst>
          </p:cNvPr>
          <p:cNvSpPr>
            <a:spLocks noGrp="1"/>
          </p:cNvSpPr>
          <p:nvPr>
            <p:ph type="body" sz="quarter" idx="38" hasCustomPrompt="1"/>
          </p:nvPr>
        </p:nvSpPr>
        <p:spPr>
          <a:xfrm>
            <a:off x="375849" y="2767054"/>
            <a:ext cx="5118207" cy="3184786"/>
          </a:xfrm>
          <a:noFill/>
        </p:spPr>
        <p:txBody>
          <a:bodyPr lIns="0" numCol="1" spcCol="540000" anchor="t" anchorCtr="0"/>
          <a:lstStyle>
            <a:lvl1pPr marL="0" marR="0" indent="0" algn="l"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Text</a:t>
            </a:r>
            <a:endParaRPr lang="en-GB" dirty="0">
              <a:effectLst/>
              <a:latin typeface="Arial" panose="020B0604020202020204" pitchFamily="34" charset="0"/>
            </a:endParaRPr>
          </a:p>
        </p:txBody>
      </p:sp>
      <p:sp>
        <p:nvSpPr>
          <p:cNvPr id="9" name="Text Placeholder 11">
            <a:extLst>
              <a:ext uri="{FF2B5EF4-FFF2-40B4-BE49-F238E27FC236}">
                <a16:creationId xmlns:a16="http://schemas.microsoft.com/office/drawing/2014/main" id="{459E5924-824A-8D4F-B77A-C1D245924FEE}"/>
              </a:ext>
            </a:extLst>
          </p:cNvPr>
          <p:cNvSpPr>
            <a:spLocks noGrp="1"/>
          </p:cNvSpPr>
          <p:nvPr>
            <p:ph type="body" sz="quarter" idx="27" hasCustomPrompt="1"/>
          </p:nvPr>
        </p:nvSpPr>
        <p:spPr>
          <a:xfrm>
            <a:off x="8515847" y="3566952"/>
            <a:ext cx="3321445" cy="1593445"/>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 Challenge: </a:t>
            </a:r>
            <a:br>
              <a:rPr lang="en-GB" dirty="0">
                <a:effectLst/>
                <a:latin typeface="Arial" panose="020B0604020202020204" pitchFamily="34" charset="0"/>
              </a:rPr>
            </a:br>
            <a:r>
              <a:rPr lang="en-GB" dirty="0">
                <a:effectLst/>
                <a:latin typeface="Arial" panose="020B0604020202020204" pitchFamily="34" charset="0"/>
              </a:rPr>
              <a:t>Can you think up other </a:t>
            </a:r>
            <a:br>
              <a:rPr lang="en-GB" dirty="0">
                <a:effectLst/>
                <a:latin typeface="Arial" panose="020B0604020202020204" pitchFamily="34" charset="0"/>
              </a:rPr>
            </a:br>
            <a:r>
              <a:rPr lang="en-GB" dirty="0">
                <a:effectLst/>
                <a:latin typeface="Arial" panose="020B0604020202020204" pitchFamily="34" charset="0"/>
              </a:rPr>
              <a:t>strategies that could help </a:t>
            </a:r>
            <a:br>
              <a:rPr lang="en-GB" dirty="0">
                <a:effectLst/>
                <a:latin typeface="Arial" panose="020B0604020202020204" pitchFamily="34" charset="0"/>
              </a:rPr>
            </a:br>
            <a:r>
              <a:rPr lang="en-GB" dirty="0">
                <a:effectLst/>
                <a:latin typeface="Arial" panose="020B0604020202020204" pitchFamily="34" charset="0"/>
              </a:rPr>
              <a:t>in each of the scenarios? </a:t>
            </a:r>
            <a:br>
              <a:rPr lang="en-GB" dirty="0">
                <a:effectLst/>
                <a:latin typeface="Arial" panose="020B0604020202020204" pitchFamily="34" charset="0"/>
              </a:rPr>
            </a:br>
            <a:r>
              <a:rPr lang="en-GB" dirty="0">
                <a:effectLst/>
                <a:latin typeface="Arial" panose="020B0604020202020204" pitchFamily="34" charset="0"/>
              </a:rPr>
              <a:t>Explain why.</a:t>
            </a:r>
          </a:p>
        </p:txBody>
      </p:sp>
      <p:pic>
        <p:nvPicPr>
          <p:cNvPr id="12" name="Picture 11">
            <a:extLst>
              <a:ext uri="{FF2B5EF4-FFF2-40B4-BE49-F238E27FC236}">
                <a16:creationId xmlns:a16="http://schemas.microsoft.com/office/drawing/2014/main" id="{C3EA9CB4-145C-8D43-AED6-06267672668C}"/>
              </a:ext>
            </a:extLst>
          </p:cNvPr>
          <p:cNvPicPr>
            <a:picLocks noChangeAspect="1"/>
          </p:cNvPicPr>
          <p:nvPr userDrawn="1"/>
        </p:nvPicPr>
        <p:blipFill>
          <a:blip r:embed="rId4"/>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439294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95661E-A6CC-A247-8CE5-4B4F5A181524}"/>
              </a:ext>
            </a:extLst>
          </p:cNvPr>
          <p:cNvSpPr>
            <a:spLocks noGrp="1"/>
          </p:cNvSpPr>
          <p:nvPr>
            <p:ph type="title"/>
          </p:nvPr>
        </p:nvSpPr>
        <p:spPr>
          <a:xfrm>
            <a:off x="838200" y="681037"/>
            <a:ext cx="10515600" cy="724639"/>
          </a:xfrm>
          <a:prstGeom prst="rect">
            <a:avLst/>
          </a:prstGeom>
        </p:spPr>
        <p:txBody>
          <a:bodyPr vert="horz" wrap="square" lIns="0" tIns="0" rIns="0" bIns="0" rtlCol="0" anchor="t" anchorCtr="0">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F01B2113-EAA7-DC4A-8BD3-9E416DD4ECE9}"/>
              </a:ext>
            </a:extLst>
          </p:cNvPr>
          <p:cNvSpPr>
            <a:spLocks noGrp="1"/>
          </p:cNvSpPr>
          <p:nvPr>
            <p:ph type="body" idx="1"/>
          </p:nvPr>
        </p:nvSpPr>
        <p:spPr>
          <a:xfrm>
            <a:off x="838200" y="1825625"/>
            <a:ext cx="10515600" cy="4351338"/>
          </a:xfrm>
          <a:prstGeom prst="rect">
            <a:avLst/>
          </a:prstGeom>
        </p:spPr>
        <p:txBody>
          <a:bodyPr vert="horz" wrap="square" lIns="0" tIns="0" rIns="0" bIns="0" rtlCol="0" anchor="t" anchorCtr="0">
            <a:noAutofit/>
          </a:bodyPr>
          <a:lstStyle/>
          <a:p>
            <a:pPr lvl="0"/>
            <a:r>
              <a:rPr lang="en-GB" dirty="0"/>
              <a:t>Click to edit Master text styles</a:t>
            </a:r>
          </a:p>
          <a:p>
            <a:pPr lvl="1"/>
            <a:r>
              <a:rPr lang="en-GB" dirty="0"/>
              <a:t>Second level</a:t>
            </a:r>
          </a:p>
          <a:p>
            <a:pPr lvl="2"/>
            <a:r>
              <a:rPr lang="en-GB" dirty="0"/>
              <a:t>Third Level</a:t>
            </a:r>
          </a:p>
          <a:p>
            <a:pPr lvl="3"/>
            <a:r>
              <a:rPr lang="en-GB" dirty="0"/>
              <a:t>Forth level</a:t>
            </a:r>
          </a:p>
          <a:p>
            <a:pPr lvl="4"/>
            <a:r>
              <a:rPr lang="en-GB" dirty="0"/>
              <a:t>Fifth level</a:t>
            </a:r>
          </a:p>
        </p:txBody>
      </p:sp>
      <p:sp>
        <p:nvSpPr>
          <p:cNvPr id="4" name="Date Placeholder 3">
            <a:extLst>
              <a:ext uri="{FF2B5EF4-FFF2-40B4-BE49-F238E27FC236}">
                <a16:creationId xmlns:a16="http://schemas.microsoft.com/office/drawing/2014/main" id="{5AAB5AF8-DB23-5041-BBAB-8ED9CBB913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7FF7B830-60FA-144A-9962-95BB97BCD7B9}" type="datetimeFigureOut">
              <a:rPr lang="en-US" smtClean="0"/>
              <a:pPr/>
              <a:t>11/17/20</a:t>
            </a:fld>
            <a:endParaRPr lang="en-US"/>
          </a:p>
        </p:txBody>
      </p:sp>
      <p:sp>
        <p:nvSpPr>
          <p:cNvPr id="5" name="Footer Placeholder 4">
            <a:extLst>
              <a:ext uri="{FF2B5EF4-FFF2-40B4-BE49-F238E27FC236}">
                <a16:creationId xmlns:a16="http://schemas.microsoft.com/office/drawing/2014/main" id="{469919D4-E06C-B045-8A76-DB79B9E69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FA155A0B-E151-A041-B075-72DB7E1047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C9001D0E-28B2-3D47-82E3-4133A2ED90BF}" type="slidenum">
              <a:rPr lang="en-US" smtClean="0"/>
              <a:pPr/>
              <a:t>‹#›</a:t>
            </a:fld>
            <a:endParaRPr lang="en-US"/>
          </a:p>
        </p:txBody>
      </p:sp>
      <p:sp>
        <p:nvSpPr>
          <p:cNvPr id="7" name="Rectangle 6">
            <a:extLst>
              <a:ext uri="{FF2B5EF4-FFF2-40B4-BE49-F238E27FC236}">
                <a16:creationId xmlns:a16="http://schemas.microsoft.com/office/drawing/2014/main" id="{D18D94A7-DAE4-944A-839C-E7178995089A}"/>
              </a:ext>
            </a:extLst>
          </p:cNvPr>
          <p:cNvSpPr/>
          <p:nvPr userDrawn="1"/>
        </p:nvSpPr>
        <p:spPr>
          <a:xfrm>
            <a:off x="0" y="7044895"/>
            <a:ext cx="483648" cy="45720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7169411-12D8-5748-833B-479B4DA6ED6A}"/>
              </a:ext>
            </a:extLst>
          </p:cNvPr>
          <p:cNvSpPr/>
          <p:nvPr userDrawn="1"/>
        </p:nvSpPr>
        <p:spPr>
          <a:xfrm>
            <a:off x="634320" y="7044895"/>
            <a:ext cx="483648" cy="457200"/>
          </a:xfrm>
          <a:prstGeom prst="rect">
            <a:avLst/>
          </a:prstGeom>
          <a:solidFill>
            <a:srgbClr val="54A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9643AED-EC1E-8043-87BF-54ED404903E3}"/>
              </a:ext>
            </a:extLst>
          </p:cNvPr>
          <p:cNvSpPr/>
          <p:nvPr userDrawn="1"/>
        </p:nvSpPr>
        <p:spPr>
          <a:xfrm>
            <a:off x="1268640" y="7044895"/>
            <a:ext cx="483648" cy="457200"/>
          </a:xfrm>
          <a:prstGeom prst="rect">
            <a:avLst/>
          </a:prstGeom>
          <a:solidFill>
            <a:srgbClr val="099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FA03D4-EDBF-6741-BD35-8F55307314A5}"/>
              </a:ext>
            </a:extLst>
          </p:cNvPr>
          <p:cNvSpPr/>
          <p:nvPr userDrawn="1"/>
        </p:nvSpPr>
        <p:spPr>
          <a:xfrm>
            <a:off x="1902960" y="7044895"/>
            <a:ext cx="483648" cy="45720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550E47-398E-C342-A0D0-BFCA4596250B}"/>
              </a:ext>
            </a:extLst>
          </p:cNvPr>
          <p:cNvSpPr/>
          <p:nvPr userDrawn="1"/>
        </p:nvSpPr>
        <p:spPr>
          <a:xfrm>
            <a:off x="2537280" y="7044895"/>
            <a:ext cx="483648" cy="457200"/>
          </a:xfrm>
          <a:prstGeom prst="rect">
            <a:avLst/>
          </a:prstGeom>
          <a:solidFill>
            <a:srgbClr val="6EC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7692D7-49DA-FF4C-8936-6647A0DF4633}"/>
              </a:ext>
            </a:extLst>
          </p:cNvPr>
          <p:cNvSpPr/>
          <p:nvPr userDrawn="1"/>
        </p:nvSpPr>
        <p:spPr>
          <a:xfrm>
            <a:off x="3140245" y="7044895"/>
            <a:ext cx="483648" cy="457200"/>
          </a:xfrm>
          <a:prstGeom prst="rect">
            <a:avLst/>
          </a:prstGeom>
          <a:solidFill>
            <a:srgbClr val="E44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7AD3411-EF19-CB40-9F44-7AA2205EB5BB}"/>
              </a:ext>
            </a:extLst>
          </p:cNvPr>
          <p:cNvSpPr/>
          <p:nvPr userDrawn="1"/>
        </p:nvSpPr>
        <p:spPr>
          <a:xfrm>
            <a:off x="3743210" y="7044895"/>
            <a:ext cx="483648" cy="457200"/>
          </a:xfrm>
          <a:prstGeom prst="rect">
            <a:avLst/>
          </a:prstGeom>
          <a:solidFill>
            <a:srgbClr val="C95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C918E40-E69E-B740-BE42-D66A8EAE4985}"/>
              </a:ext>
            </a:extLst>
          </p:cNvPr>
          <p:cNvSpPr/>
          <p:nvPr userDrawn="1"/>
        </p:nvSpPr>
        <p:spPr>
          <a:xfrm>
            <a:off x="4348527" y="7044895"/>
            <a:ext cx="483648" cy="457200"/>
          </a:xfrm>
          <a:prstGeom prst="rect">
            <a:avLst/>
          </a:prstGeom>
          <a:solidFill>
            <a:srgbClr val="EC0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EB584D4-3CCF-D048-87F0-79504D8521D5}"/>
              </a:ext>
            </a:extLst>
          </p:cNvPr>
          <p:cNvSpPr/>
          <p:nvPr userDrawn="1"/>
        </p:nvSpPr>
        <p:spPr>
          <a:xfrm>
            <a:off x="4953844" y="7044895"/>
            <a:ext cx="483648" cy="4572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AF915B-C10D-8544-AD3D-4E00F586D6B0}"/>
              </a:ext>
            </a:extLst>
          </p:cNvPr>
          <p:cNvSpPr/>
          <p:nvPr userDrawn="1"/>
        </p:nvSpPr>
        <p:spPr>
          <a:xfrm>
            <a:off x="5559161" y="7034543"/>
            <a:ext cx="483648" cy="457200"/>
          </a:xfrm>
          <a:prstGeom prst="rect">
            <a:avLst/>
          </a:prstGeom>
          <a:solidFill>
            <a:srgbClr val="F9E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6306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51" r:id="rId4"/>
    <p:sldLayoutId id="2147483652" r:id="rId5"/>
    <p:sldLayoutId id="2147483653" r:id="rId6"/>
    <p:sldLayoutId id="2147483672" r:id="rId7"/>
    <p:sldLayoutId id="2147483668" r:id="rId8"/>
    <p:sldLayoutId id="2147483669" r:id="rId9"/>
    <p:sldLayoutId id="2147483670" r:id="rId10"/>
    <p:sldLayoutId id="2147483671" r:id="rId11"/>
    <p:sldLayoutId id="2147483654" r:id="rId12"/>
    <p:sldLayoutId id="2147483655" r:id="rId13"/>
    <p:sldLayoutId id="2147483656" r:id="rId14"/>
    <p:sldLayoutId id="2147483657" r:id="rId15"/>
    <p:sldLayoutId id="2147483665" r:id="rId16"/>
    <p:sldLayoutId id="2147483658" r:id="rId17"/>
    <p:sldLayoutId id="2147483667" r:id="rId18"/>
    <p:sldLayoutId id="2147483666" r:id="rId19"/>
    <p:sldLayoutId id="2147483660" r:id="rId20"/>
    <p:sldLayoutId id="2147483661" r:id="rId21"/>
    <p:sldLayoutId id="2147483662" r:id="rId22"/>
    <p:sldLayoutId id="2147483659" r:id="rId23"/>
    <p:sldLayoutId id="2147483663" r:id="rId24"/>
  </p:sldLayoutIdLst>
  <p:txStyles>
    <p:titleStyle>
      <a:lvl1pPr algn="l" defTabSz="914400" rtl="0" eaLnBrk="1" latinLnBrk="0" hangingPunct="1">
        <a:lnSpc>
          <a:spcPct val="90000"/>
        </a:lnSpc>
        <a:spcBef>
          <a:spcPct val="0"/>
        </a:spcBef>
        <a:buNone/>
        <a:defRPr sz="5000" b="1" i="0" kern="1200">
          <a:solidFill>
            <a:schemeClr val="tx1"/>
          </a:solidFill>
          <a:latin typeface="Arial Narrow" panose="020B0604020202020204" pitchFamily="34" charset="0"/>
          <a:ea typeface="DIN Condensed Light" panose="020B0506040000020204" pitchFamily="34" charset="77"/>
          <a:cs typeface="Arial Narrow"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6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hyperlink" Target="https://bcove.video/3mtdbrV"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hyperlink" Target="https://bcove.video/3mtdbr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campaignresources.phe.gov.uk/schools/resources/building-connections-KS3-KS4-lesson-plan-pack"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hyperlink" Target="https://volunteeringmatters.org.uk/"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timebank.org.uk/" TargetMode="External"/><Relationship Id="rId4" Type="http://schemas.openxmlformats.org/officeDocument/2006/relationships/hyperlink" Target="https://do-it.org/opportunities/search"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pshe-association.org.uk/curriculum-and-resources/resources/every-mind-matters-teaching-resources"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pshe-association.org.uk/curriculum-and-resources/resources/every-mind-matters-teaching-resource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hbscengland.org/wp-content/uploads/2020/01/HBSC-England-National-Report-2020.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hidden="1">
            <a:extLst>
              <a:ext uri="{FF2B5EF4-FFF2-40B4-BE49-F238E27FC236}">
                <a16:creationId xmlns:a16="http://schemas.microsoft.com/office/drawing/2014/main" id="{26569F12-B1A0-E548-B795-43FCC891523B}"/>
              </a:ext>
            </a:extLst>
          </p:cNvPr>
          <p:cNvSpPr>
            <a:spLocks noGrp="1"/>
          </p:cNvSpPr>
          <p:nvPr>
            <p:ph type="ctrTitle"/>
          </p:nvPr>
        </p:nvSpPr>
        <p:spPr/>
        <p:txBody>
          <a:bodyPr/>
          <a:lstStyle/>
          <a:p>
            <a:pPr rtl="0" eaLnBrk="1" latinLnBrk="0" hangingPunct="1"/>
            <a:r>
              <a:rPr lang="en-US" sz="1800" kern="1200" dirty="0">
                <a:solidFill>
                  <a:srgbClr val="000000"/>
                </a:solidFill>
                <a:effectLst/>
                <a:latin typeface="Calibri" panose="020F0502020204030204" pitchFamily="34" charset="0"/>
                <a:ea typeface="+mn-ea"/>
                <a:cs typeface="+mn-cs"/>
              </a:rPr>
              <a:t>Building</a:t>
            </a:r>
            <a:endParaRPr lang="en-GB" dirty="0">
              <a:effectLst/>
            </a:endParaRPr>
          </a:p>
          <a:p>
            <a:pPr rtl="0" eaLnBrk="1" latinLnBrk="0" hangingPunct="1"/>
            <a:r>
              <a:rPr lang="en-US" sz="1800" kern="1200" dirty="0">
                <a:solidFill>
                  <a:srgbClr val="000000"/>
                </a:solidFill>
                <a:effectLst/>
                <a:latin typeface="Calibri" panose="020F0502020204030204" pitchFamily="34" charset="0"/>
                <a:ea typeface="+mn-ea"/>
                <a:cs typeface="+mn-cs"/>
              </a:rPr>
              <a:t>Connections </a:t>
            </a:r>
            <a:endParaRPr lang="en-GB" dirty="0">
              <a:effectLst/>
            </a:endParaRPr>
          </a:p>
          <a:p>
            <a:endParaRPr lang="en-US" dirty="0"/>
          </a:p>
        </p:txBody>
      </p:sp>
      <p:pic>
        <p:nvPicPr>
          <p:cNvPr id="6" name="Picture 5" descr="Teenage boy in wheelchair smiling">
            <a:extLst>
              <a:ext uri="{FF2B5EF4-FFF2-40B4-BE49-F238E27FC236}">
                <a16:creationId xmlns:a16="http://schemas.microsoft.com/office/drawing/2014/main" id="{71D35318-7CF1-EC4D-801E-A8F454201FC8}"/>
              </a:ext>
            </a:extLst>
          </p:cNvPr>
          <p:cNvPicPr>
            <a:picLocks noChangeAspect="1"/>
          </p:cNvPicPr>
          <p:nvPr/>
        </p:nvPicPr>
        <p:blipFill rotWithShape="1">
          <a:blip r:embed="rId3"/>
          <a:srcRect l="-1384" t="-1268" r="-4636" b="22749"/>
          <a:stretch/>
        </p:blipFill>
        <p:spPr>
          <a:xfrm>
            <a:off x="5952644" y="0"/>
            <a:ext cx="6457811" cy="6858000"/>
          </a:xfrm>
          <a:prstGeom prst="rect">
            <a:avLst/>
          </a:prstGeom>
        </p:spPr>
      </p:pic>
      <p:sp>
        <p:nvSpPr>
          <p:cNvPr id="14" name="Title 1">
            <a:extLst>
              <a:ext uri="{FF2B5EF4-FFF2-40B4-BE49-F238E27FC236}">
                <a16:creationId xmlns:a16="http://schemas.microsoft.com/office/drawing/2014/main" id="{B8BB3CA1-835C-B24F-BA69-2964716236B4}"/>
              </a:ext>
            </a:extLst>
          </p:cNvPr>
          <p:cNvSpPr txBox="1">
            <a:spLocks/>
          </p:cNvSpPr>
          <p:nvPr/>
        </p:nvSpPr>
        <p:spPr>
          <a:xfrm>
            <a:off x="854917" y="941286"/>
            <a:ext cx="8095926" cy="2693045"/>
          </a:xfrm>
          <a:prstGeom prst="rect">
            <a:avLst/>
          </a:prstGeom>
        </p:spPr>
        <p:txBody>
          <a:bodyPr vert="horz" wrap="square" lIns="0" tIns="0" rIns="0" bIns="0" rtlCol="0" anchor="b" anchorCtr="0">
            <a:spAutoFit/>
          </a:bodyPr>
          <a:lstStyle>
            <a:lvl1pPr algn="l" defTabSz="914400" rtl="0" eaLnBrk="1" latinLnBrk="0" hangingPunct="1">
              <a:lnSpc>
                <a:spcPct val="85000"/>
              </a:lnSpc>
              <a:spcBef>
                <a:spcPct val="0"/>
              </a:spcBef>
              <a:buNone/>
              <a:defRPr sz="11000" b="1" i="0" kern="1200">
                <a:solidFill>
                  <a:schemeClr val="tx1"/>
                </a:solidFill>
                <a:latin typeface="Arial Narrow" panose="020B0604020202020204" pitchFamily="34" charset="0"/>
                <a:ea typeface="DIN Condensed Light" panose="020B0506040000020204" pitchFamily="34" charset="77"/>
                <a:cs typeface="Arial Narrow" panose="020B0604020202020204" pitchFamily="34" charset="0"/>
              </a:defRPr>
            </a:lvl1pPr>
          </a:lstStyle>
          <a:p>
            <a:pPr marL="1158875" indent="1646238">
              <a:lnSpc>
                <a:spcPts val="10400"/>
              </a:lnSpc>
            </a:pPr>
            <a:r>
              <a:rPr lang="en-US" dirty="0"/>
              <a:t>Building</a:t>
            </a:r>
          </a:p>
          <a:p>
            <a:pPr>
              <a:lnSpc>
                <a:spcPts val="10400"/>
              </a:lnSpc>
            </a:pPr>
            <a:r>
              <a:rPr lang="en-US" dirty="0"/>
              <a:t>connections </a:t>
            </a:r>
          </a:p>
        </p:txBody>
      </p:sp>
    </p:spTree>
    <p:extLst>
      <p:ext uri="{BB962C8B-B14F-4D97-AF65-F5344CB8AC3E}">
        <p14:creationId xmlns:p14="http://schemas.microsoft.com/office/powerpoint/2010/main" val="864002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D99B63-F8BE-4340-B19C-2EA8345DE682}"/>
              </a:ext>
            </a:extLst>
          </p:cNvPr>
          <p:cNvSpPr>
            <a:spLocks noGrp="1"/>
          </p:cNvSpPr>
          <p:nvPr>
            <p:ph type="title" idx="4294967295"/>
          </p:nvPr>
        </p:nvSpPr>
        <p:spPr>
          <a:xfrm>
            <a:off x="589645" y="494155"/>
            <a:ext cx="4917273" cy="1482726"/>
          </a:xfrm>
        </p:spPr>
        <p:txBody>
          <a:bodyPr/>
          <a:lstStyle/>
          <a:p>
            <a:pPr algn="r">
              <a:lnSpc>
                <a:spcPts val="6000"/>
              </a:lnSpc>
            </a:pPr>
            <a:r>
              <a:rPr lang="en-NZ" sz="6000" dirty="0"/>
              <a:t>Loneliness </a:t>
            </a:r>
            <a:br>
              <a:rPr lang="en-NZ" sz="6000" dirty="0"/>
            </a:br>
            <a:r>
              <a:rPr lang="en-NZ" sz="6000" dirty="0"/>
              <a:t>vs. connection</a:t>
            </a:r>
          </a:p>
        </p:txBody>
      </p:sp>
      <p:pic>
        <p:nvPicPr>
          <p:cNvPr id="10" name="Picture 9" descr="Two presenters joking around">
            <a:extLst>
              <a:ext uri="{FF2B5EF4-FFF2-40B4-BE49-F238E27FC236}">
                <a16:creationId xmlns:a16="http://schemas.microsoft.com/office/drawing/2014/main" id="{318170C9-B93D-3D40-8E01-52CA50119C36}"/>
              </a:ext>
            </a:extLst>
          </p:cNvPr>
          <p:cNvPicPr>
            <a:picLocks noChangeAspect="1"/>
          </p:cNvPicPr>
          <p:nvPr/>
        </p:nvPicPr>
        <p:blipFill rotWithShape="1">
          <a:blip r:embed="rId3"/>
          <a:srcRect l="13529" r="11751" b="18470"/>
          <a:stretch/>
        </p:blipFill>
        <p:spPr>
          <a:xfrm>
            <a:off x="355600" y="2316163"/>
            <a:ext cx="5213350" cy="3187700"/>
          </a:xfrm>
          <a:prstGeom prst="rect">
            <a:avLst/>
          </a:prstGeom>
        </p:spPr>
      </p:pic>
      <p:pic>
        <p:nvPicPr>
          <p:cNvPr id="11" name="Picture 10" descr="Click the play button to watch the online video: https://bcove.video/3mtdbrV&#10;">
            <a:hlinkClick r:id="rId4"/>
            <a:extLst>
              <a:ext uri="{FF2B5EF4-FFF2-40B4-BE49-F238E27FC236}">
                <a16:creationId xmlns:a16="http://schemas.microsoft.com/office/drawing/2014/main" id="{F763AE19-13CA-164D-8F99-5CBB28771152}"/>
              </a:ext>
            </a:extLst>
          </p:cNvPr>
          <p:cNvPicPr>
            <a:picLocks noChangeAspect="1"/>
          </p:cNvPicPr>
          <p:nvPr/>
        </p:nvPicPr>
        <p:blipFill>
          <a:blip r:embed="rId5"/>
          <a:stretch>
            <a:fillRect/>
          </a:stretch>
        </p:blipFill>
        <p:spPr>
          <a:xfrm>
            <a:off x="2556275" y="3500580"/>
            <a:ext cx="818865" cy="818865"/>
          </a:xfrm>
          <a:prstGeom prst="rect">
            <a:avLst/>
          </a:prstGeom>
        </p:spPr>
      </p:pic>
      <p:sp>
        <p:nvSpPr>
          <p:cNvPr id="19" name="Text Placeholder 18">
            <a:extLst>
              <a:ext uri="{FF2B5EF4-FFF2-40B4-BE49-F238E27FC236}">
                <a16:creationId xmlns:a16="http://schemas.microsoft.com/office/drawing/2014/main" id="{DFB29852-367E-8040-9FA3-6D4EE9BEC956}"/>
              </a:ext>
            </a:extLst>
          </p:cNvPr>
          <p:cNvSpPr>
            <a:spLocks noGrp="1"/>
          </p:cNvSpPr>
          <p:nvPr>
            <p:ph type="body" sz="quarter" idx="14"/>
          </p:nvPr>
        </p:nvSpPr>
        <p:spPr>
          <a:xfrm>
            <a:off x="7180480" y="2251504"/>
            <a:ext cx="4421875" cy="681607"/>
          </a:xfrm>
        </p:spPr>
        <p:txBody>
          <a:bodyPr/>
          <a:lstStyle/>
          <a:p>
            <a:r>
              <a:rPr lang="en-NZ" b="1" dirty="0"/>
              <a:t>Watch the first </a:t>
            </a:r>
            <a:br>
              <a:rPr lang="en-NZ" b="1" dirty="0"/>
            </a:br>
            <a:r>
              <a:rPr lang="en-NZ" b="1" dirty="0"/>
              <a:t>part of the video</a:t>
            </a:r>
            <a:endParaRPr lang="en-NZ" dirty="0"/>
          </a:p>
        </p:txBody>
      </p:sp>
    </p:spTree>
    <p:extLst>
      <p:ext uri="{BB962C8B-B14F-4D97-AF65-F5344CB8AC3E}">
        <p14:creationId xmlns:p14="http://schemas.microsoft.com/office/powerpoint/2010/main" val="446635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339D-610A-1449-9D74-F5114875DA31}"/>
              </a:ext>
            </a:extLst>
          </p:cNvPr>
          <p:cNvSpPr>
            <a:spLocks noGrp="1"/>
          </p:cNvSpPr>
          <p:nvPr>
            <p:ph type="title" idx="4294967295"/>
          </p:nvPr>
        </p:nvSpPr>
        <p:spPr>
          <a:xfrm>
            <a:off x="371386" y="1086709"/>
            <a:ext cx="3907095" cy="2990030"/>
          </a:xfrm>
        </p:spPr>
        <p:txBody>
          <a:bodyPr/>
          <a:lstStyle/>
          <a:p>
            <a:pPr>
              <a:lnSpc>
                <a:spcPts val="6000"/>
              </a:lnSpc>
            </a:pPr>
            <a:r>
              <a:rPr lang="en-NZ" sz="6000" dirty="0"/>
              <a:t>Loneliness </a:t>
            </a:r>
            <a:br>
              <a:rPr lang="en-NZ" sz="6000" dirty="0"/>
            </a:br>
            <a:r>
              <a:rPr lang="en-NZ" sz="6000" dirty="0"/>
              <a:t>vs. connection</a:t>
            </a:r>
            <a:endParaRPr lang="en-GB" sz="6000" dirty="0"/>
          </a:p>
          <a:p>
            <a:endParaRPr lang="en-US" dirty="0"/>
          </a:p>
        </p:txBody>
      </p:sp>
      <p:pic>
        <p:nvPicPr>
          <p:cNvPr id="10" name="Picture 9">
            <a:extLst>
              <a:ext uri="{FF2B5EF4-FFF2-40B4-BE49-F238E27FC236}">
                <a16:creationId xmlns:a16="http://schemas.microsoft.com/office/drawing/2014/main" id="{65679FB7-2FCC-DB44-B17F-F9A680581C3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15236" y="387012"/>
            <a:ext cx="1088020" cy="1088020"/>
          </a:xfrm>
          <a:prstGeom prst="rect">
            <a:avLst/>
          </a:prstGeom>
        </p:spPr>
      </p:pic>
      <p:sp>
        <p:nvSpPr>
          <p:cNvPr id="6" name="Text Placeholder 5">
            <a:extLst>
              <a:ext uri="{FF2B5EF4-FFF2-40B4-BE49-F238E27FC236}">
                <a16:creationId xmlns:a16="http://schemas.microsoft.com/office/drawing/2014/main" id="{8AA54B04-E146-2E4B-A59F-9AA828A92FFA}"/>
              </a:ext>
            </a:extLst>
          </p:cNvPr>
          <p:cNvSpPr>
            <a:spLocks noGrp="1"/>
          </p:cNvSpPr>
          <p:nvPr>
            <p:ph type="body" sz="quarter" idx="12"/>
          </p:nvPr>
        </p:nvSpPr>
        <p:spPr>
          <a:xfrm>
            <a:off x="7615236" y="1837436"/>
            <a:ext cx="4485794" cy="2414363"/>
          </a:xfrm>
        </p:spPr>
        <p:txBody>
          <a:bodyPr/>
          <a:lstStyle/>
          <a:p>
            <a:pPr marL="0" indent="0">
              <a:lnSpc>
                <a:spcPts val="2600"/>
              </a:lnSpc>
              <a:spcBef>
                <a:spcPts val="0"/>
              </a:spcBef>
              <a:spcAft>
                <a:spcPts val="1600"/>
              </a:spcAft>
              <a:buNone/>
            </a:pPr>
            <a:r>
              <a:rPr lang="en-GB" sz="2400" dirty="0"/>
              <a:t>What stands out to you when looking at the different galleries or watching the video?</a:t>
            </a:r>
          </a:p>
          <a:p>
            <a:pPr marL="0" indent="0">
              <a:lnSpc>
                <a:spcPts val="2600"/>
              </a:lnSpc>
              <a:spcBef>
                <a:spcPts val="0"/>
              </a:spcBef>
              <a:spcAft>
                <a:spcPts val="1600"/>
              </a:spcAft>
              <a:buNone/>
            </a:pPr>
            <a:r>
              <a:rPr lang="en-GB" sz="2400" dirty="0"/>
              <a:t>What are the main factors that could lead to feeling lonely?</a:t>
            </a:r>
          </a:p>
          <a:p>
            <a:pPr marL="0" indent="0">
              <a:lnSpc>
                <a:spcPts val="2600"/>
              </a:lnSpc>
              <a:spcAft>
                <a:spcPts val="1600"/>
              </a:spcAft>
              <a:buNone/>
            </a:pPr>
            <a:r>
              <a:rPr lang="en-GB" sz="2400" dirty="0"/>
              <a:t>What are the main factors </a:t>
            </a:r>
            <a:br>
              <a:rPr lang="en-GB" sz="2400" dirty="0"/>
            </a:br>
            <a:r>
              <a:rPr lang="en-GB" sz="2400" dirty="0"/>
              <a:t>that could lead to feeling connected?</a:t>
            </a:r>
          </a:p>
          <a:p>
            <a:pPr marL="0" indent="0">
              <a:lnSpc>
                <a:spcPct val="100000"/>
              </a:lnSpc>
              <a:buNone/>
            </a:pPr>
            <a:r>
              <a:rPr lang="en-NZ" sz="2600" b="1" dirty="0"/>
              <a:t> </a:t>
            </a:r>
            <a:endParaRPr lang="en-NZ" sz="2600" dirty="0"/>
          </a:p>
        </p:txBody>
      </p:sp>
      <p:pic>
        <p:nvPicPr>
          <p:cNvPr id="8" name="Picture 7" descr="Male student looking lonely">
            <a:extLst>
              <a:ext uri="{FF2B5EF4-FFF2-40B4-BE49-F238E27FC236}">
                <a16:creationId xmlns:a16="http://schemas.microsoft.com/office/drawing/2014/main" id="{0196F13E-E810-034C-B1CB-1FDE1668E58D}"/>
              </a:ext>
            </a:extLst>
          </p:cNvPr>
          <p:cNvPicPr>
            <a:picLocks noChangeAspect="1"/>
          </p:cNvPicPr>
          <p:nvPr/>
        </p:nvPicPr>
        <p:blipFill rotWithShape="1">
          <a:blip r:embed="rId4"/>
          <a:srcRect b="32403"/>
          <a:stretch/>
        </p:blipFill>
        <p:spPr>
          <a:xfrm>
            <a:off x="1226697" y="2130900"/>
            <a:ext cx="7343146" cy="4727100"/>
          </a:xfrm>
          <a:prstGeom prst="rect">
            <a:avLst/>
          </a:prstGeom>
        </p:spPr>
      </p:pic>
    </p:spTree>
    <p:extLst>
      <p:ext uri="{BB962C8B-B14F-4D97-AF65-F5344CB8AC3E}">
        <p14:creationId xmlns:p14="http://schemas.microsoft.com/office/powerpoint/2010/main" val="1667876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159A8-403C-D94B-92EA-EB0999879809}"/>
              </a:ext>
            </a:extLst>
          </p:cNvPr>
          <p:cNvSpPr>
            <a:spLocks noGrp="1"/>
          </p:cNvSpPr>
          <p:nvPr>
            <p:ph type="title" idx="4294967295"/>
          </p:nvPr>
        </p:nvSpPr>
        <p:spPr>
          <a:xfrm>
            <a:off x="371386" y="899076"/>
            <a:ext cx="5199193" cy="1464755"/>
          </a:xfrm>
        </p:spPr>
        <p:txBody>
          <a:bodyPr/>
          <a:lstStyle/>
          <a:p>
            <a:pPr>
              <a:spcBef>
                <a:spcPts val="1000"/>
              </a:spcBef>
            </a:pPr>
            <a:r>
              <a:rPr lang="en-NZ" sz="6000" dirty="0"/>
              <a:t>Discussion questions</a:t>
            </a:r>
            <a:endParaRPr lang="en-GB" sz="6000" dirty="0"/>
          </a:p>
        </p:txBody>
      </p:sp>
      <p:sp>
        <p:nvSpPr>
          <p:cNvPr id="5" name="Rectangle 4">
            <a:extLst>
              <a:ext uri="{FF2B5EF4-FFF2-40B4-BE49-F238E27FC236}">
                <a16:creationId xmlns:a16="http://schemas.microsoft.com/office/drawing/2014/main" id="{EA47D78B-4D4D-1C42-BAA1-FA831372A377}"/>
              </a:ext>
            </a:extLst>
          </p:cNvPr>
          <p:cNvSpPr/>
          <p:nvPr/>
        </p:nvSpPr>
        <p:spPr>
          <a:xfrm>
            <a:off x="300094" y="2825508"/>
            <a:ext cx="3187385" cy="2785378"/>
          </a:xfrm>
          <a:prstGeom prst="rect">
            <a:avLst/>
          </a:prstGeom>
        </p:spPr>
        <p:txBody>
          <a:bodyPr wrap="square">
            <a:spAutoFit/>
          </a:bodyPr>
          <a:lstStyle/>
          <a:p>
            <a:pPr>
              <a:spcBef>
                <a:spcPts val="600"/>
              </a:spcBef>
            </a:pPr>
            <a:r>
              <a:rPr lang="en-NZ" sz="2000" dirty="0">
                <a:latin typeface="Arial" panose="020B0604020202020204" pitchFamily="34" charset="0"/>
              </a:rPr>
              <a:t>What is the difference between being alone </a:t>
            </a:r>
            <a:br>
              <a:rPr lang="en-NZ" sz="2000" dirty="0">
                <a:latin typeface="Arial" panose="020B0604020202020204" pitchFamily="34" charset="0"/>
              </a:rPr>
            </a:br>
            <a:r>
              <a:rPr lang="en-NZ" sz="2000" dirty="0">
                <a:latin typeface="Arial" panose="020B0604020202020204" pitchFamily="34" charset="0"/>
              </a:rPr>
              <a:t>and loneliness?</a:t>
            </a:r>
          </a:p>
          <a:p>
            <a:pPr>
              <a:spcBef>
                <a:spcPts val="600"/>
              </a:spcBef>
            </a:pPr>
            <a:endParaRPr lang="en-NZ" sz="2000" dirty="0">
              <a:latin typeface="Arial" panose="020B0604020202020204" pitchFamily="34" charset="0"/>
            </a:endParaRPr>
          </a:p>
          <a:p>
            <a:pPr>
              <a:spcBef>
                <a:spcPts val="600"/>
              </a:spcBef>
            </a:pPr>
            <a:r>
              <a:rPr lang="en-NZ" sz="2000" dirty="0">
                <a:latin typeface="Arial" panose="020B0604020202020204" pitchFamily="34" charset="0"/>
              </a:rPr>
              <a:t>Do you think it’s possible to feel connected and lonely at the same time?</a:t>
            </a:r>
          </a:p>
          <a:p>
            <a:pPr>
              <a:spcBef>
                <a:spcPts val="600"/>
              </a:spcBef>
            </a:pPr>
            <a:r>
              <a:rPr lang="en-NZ" sz="2000" dirty="0">
                <a:latin typeface="Arial" panose="020B0604020202020204" pitchFamily="34" charset="0"/>
              </a:rPr>
              <a:t>If so, give examples.</a:t>
            </a:r>
            <a:endParaRPr lang="en-NZ" sz="2000" dirty="0">
              <a:effectLst/>
              <a:latin typeface="Arial" panose="020B0604020202020204" pitchFamily="34" charset="0"/>
            </a:endParaRPr>
          </a:p>
        </p:txBody>
      </p:sp>
      <p:pic>
        <p:nvPicPr>
          <p:cNvPr id="11" name="Picture 10">
            <a:extLst>
              <a:ext uri="{FF2B5EF4-FFF2-40B4-BE49-F238E27FC236}">
                <a16:creationId xmlns:a16="http://schemas.microsoft.com/office/drawing/2014/main" id="{8682A715-4508-C647-A7F1-86B033D91E9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57985" y="899076"/>
            <a:ext cx="1088020" cy="1088020"/>
          </a:xfrm>
          <a:prstGeom prst="rect">
            <a:avLst/>
          </a:prstGeom>
        </p:spPr>
      </p:pic>
      <p:sp>
        <p:nvSpPr>
          <p:cNvPr id="7" name="Text Placeholder 5">
            <a:extLst>
              <a:ext uri="{FF2B5EF4-FFF2-40B4-BE49-F238E27FC236}">
                <a16:creationId xmlns:a16="http://schemas.microsoft.com/office/drawing/2014/main" id="{15F7932E-1A76-E647-BC8E-751B9215B272}"/>
              </a:ext>
            </a:extLst>
          </p:cNvPr>
          <p:cNvSpPr txBox="1">
            <a:spLocks/>
          </p:cNvSpPr>
          <p:nvPr/>
        </p:nvSpPr>
        <p:spPr>
          <a:xfrm>
            <a:off x="7969039" y="1992594"/>
            <a:ext cx="3652146" cy="2776176"/>
          </a:xfrm>
          <a:prstGeom prst="rect">
            <a:avLst/>
          </a:prstGeom>
          <a:solidFill>
            <a:srgbClr val="3155A5"/>
          </a:solidFill>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6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1600"/>
              </a:spcBef>
            </a:pPr>
            <a:r>
              <a:rPr lang="en-NZ" sz="2200" b="1" dirty="0">
                <a:solidFill>
                  <a:schemeClr val="bg1"/>
                </a:solidFill>
              </a:rPr>
              <a:t>Challenge </a:t>
            </a:r>
            <a:endParaRPr lang="en-NZ" sz="2200" dirty="0">
              <a:solidFill>
                <a:schemeClr val="bg1"/>
              </a:solidFill>
            </a:endParaRPr>
          </a:p>
          <a:p>
            <a:pPr algn="ctr">
              <a:spcBef>
                <a:spcPts val="1600"/>
              </a:spcBef>
            </a:pPr>
            <a:r>
              <a:rPr lang="en-NZ" sz="2200" dirty="0">
                <a:solidFill>
                  <a:schemeClr val="bg1"/>
                </a:solidFill>
              </a:rPr>
              <a:t>Why might loneliness be hard to talk about?</a:t>
            </a:r>
          </a:p>
          <a:p>
            <a:pPr algn="ctr">
              <a:spcBef>
                <a:spcPts val="1600"/>
              </a:spcBef>
            </a:pPr>
            <a:r>
              <a:rPr lang="en-NZ" sz="2200" dirty="0">
                <a:solidFill>
                  <a:schemeClr val="bg1"/>
                </a:solidFill>
              </a:rPr>
              <a:t>How might Covid-19 have impacted loneliness and connection?</a:t>
            </a:r>
          </a:p>
        </p:txBody>
      </p:sp>
      <p:pic>
        <p:nvPicPr>
          <p:cNvPr id="9" name="Picture Placeholder 14" descr="Young boy in wheelchair on his ipad">
            <a:extLst>
              <a:ext uri="{FF2B5EF4-FFF2-40B4-BE49-F238E27FC236}">
                <a16:creationId xmlns:a16="http://schemas.microsoft.com/office/drawing/2014/main" id="{6F8910C8-06DA-7747-8841-10F994DE53E8}"/>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l="-11338" t="-21110" r="-8075"/>
          <a:stretch/>
        </p:blipFill>
        <p:spPr>
          <a:xfrm>
            <a:off x="1893786" y="1499191"/>
            <a:ext cx="6551334" cy="5358808"/>
          </a:xfrm>
        </p:spPr>
      </p:pic>
    </p:spTree>
    <p:extLst>
      <p:ext uri="{BB962C8B-B14F-4D97-AF65-F5344CB8AC3E}">
        <p14:creationId xmlns:p14="http://schemas.microsoft.com/office/powerpoint/2010/main" val="3663560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060FA5-6425-EA4D-9846-2CF24C817162}"/>
              </a:ext>
            </a:extLst>
          </p:cNvPr>
          <p:cNvSpPr>
            <a:spLocks noGrp="1"/>
          </p:cNvSpPr>
          <p:nvPr>
            <p:ph type="title" idx="4294967295"/>
          </p:nvPr>
        </p:nvSpPr>
        <p:spPr>
          <a:xfrm>
            <a:off x="350871" y="822814"/>
            <a:ext cx="3457256" cy="1345354"/>
          </a:xfrm>
        </p:spPr>
        <p:txBody>
          <a:bodyPr/>
          <a:lstStyle/>
          <a:p>
            <a:pPr algn="r"/>
            <a:r>
              <a:rPr lang="en-NZ" sz="6000" dirty="0"/>
              <a:t>Four </a:t>
            </a:r>
            <a:br>
              <a:rPr lang="en-NZ" sz="6000" dirty="0"/>
            </a:br>
            <a:r>
              <a:rPr lang="en-NZ" sz="6000" dirty="0"/>
              <a:t>levels of connection</a:t>
            </a:r>
            <a:endParaRPr lang="en-US" dirty="0"/>
          </a:p>
        </p:txBody>
      </p:sp>
      <p:pic>
        <p:nvPicPr>
          <p:cNvPr id="4" name="Picture 3" descr="Teenager doing sign language">
            <a:extLst>
              <a:ext uri="{FF2B5EF4-FFF2-40B4-BE49-F238E27FC236}">
                <a16:creationId xmlns:a16="http://schemas.microsoft.com/office/drawing/2014/main" id="{C7507541-AC59-C24D-8D39-E56B34A8EF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83" t="-2934" r="-190"/>
          <a:stretch/>
        </p:blipFill>
        <p:spPr>
          <a:xfrm>
            <a:off x="2485939" y="1119929"/>
            <a:ext cx="5536733" cy="5738071"/>
          </a:xfrm>
          <a:prstGeom prst="rect">
            <a:avLst/>
          </a:prstGeom>
        </p:spPr>
      </p:pic>
      <p:sp>
        <p:nvSpPr>
          <p:cNvPr id="11" name="Text Placeholder 3">
            <a:extLst>
              <a:ext uri="{FF2B5EF4-FFF2-40B4-BE49-F238E27FC236}">
                <a16:creationId xmlns:a16="http://schemas.microsoft.com/office/drawing/2014/main" id="{4DC9AFA1-14A8-E644-A49E-ED7838B68C31}"/>
              </a:ext>
            </a:extLst>
          </p:cNvPr>
          <p:cNvSpPr txBox="1">
            <a:spLocks/>
          </p:cNvSpPr>
          <p:nvPr/>
        </p:nvSpPr>
        <p:spPr>
          <a:xfrm>
            <a:off x="6714555" y="850522"/>
            <a:ext cx="5006757" cy="339972"/>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b="1" dirty="0"/>
              <a:t>How could young people build connections on each level?</a:t>
            </a:r>
            <a:endParaRPr lang="en-NZ" dirty="0"/>
          </a:p>
        </p:txBody>
      </p:sp>
      <p:pic>
        <p:nvPicPr>
          <p:cNvPr id="8" name="Picture 7" descr="Image of concentric circles. Inner circle reads 'Individual', then 'Friends and family', 'Local community' and finally the outer circle reads 'Wider community'.">
            <a:extLst>
              <a:ext uri="{FF2B5EF4-FFF2-40B4-BE49-F238E27FC236}">
                <a16:creationId xmlns:a16="http://schemas.microsoft.com/office/drawing/2014/main" id="{DBB0C3BA-A732-CB41-B5FE-DC9C2BA7782E}"/>
              </a:ext>
            </a:extLst>
          </p:cNvPr>
          <p:cNvPicPr>
            <a:picLocks noChangeAspect="1"/>
          </p:cNvPicPr>
          <p:nvPr/>
        </p:nvPicPr>
        <p:blipFill rotWithShape="1">
          <a:blip r:embed="rId4"/>
          <a:srcRect l="56909" t="23311" r="7903" b="16331"/>
          <a:stretch/>
        </p:blipFill>
        <p:spPr>
          <a:xfrm>
            <a:off x="6937695" y="1598685"/>
            <a:ext cx="4286775" cy="4139386"/>
          </a:xfrm>
          <a:prstGeom prst="rect">
            <a:avLst/>
          </a:prstGeom>
        </p:spPr>
      </p:pic>
    </p:spTree>
    <p:extLst>
      <p:ext uri="{BB962C8B-B14F-4D97-AF65-F5344CB8AC3E}">
        <p14:creationId xmlns:p14="http://schemas.microsoft.com/office/powerpoint/2010/main" val="1830095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D99B63-F8BE-4340-B19C-2EA8345DE682}"/>
              </a:ext>
            </a:extLst>
          </p:cNvPr>
          <p:cNvSpPr>
            <a:spLocks noGrp="1"/>
          </p:cNvSpPr>
          <p:nvPr>
            <p:ph type="title" idx="4294967295"/>
          </p:nvPr>
        </p:nvSpPr>
        <p:spPr>
          <a:xfrm>
            <a:off x="293569" y="494155"/>
            <a:ext cx="5213349" cy="1482726"/>
          </a:xfrm>
        </p:spPr>
        <p:txBody>
          <a:bodyPr/>
          <a:lstStyle/>
          <a:p>
            <a:pPr algn="r">
              <a:lnSpc>
                <a:spcPts val="6000"/>
              </a:lnSpc>
            </a:pPr>
            <a:r>
              <a:rPr lang="en-NZ" sz="6000" dirty="0"/>
              <a:t>What helps build connections?</a:t>
            </a:r>
          </a:p>
        </p:txBody>
      </p:sp>
      <p:pic>
        <p:nvPicPr>
          <p:cNvPr id="6" name="Picture 5" descr="Two presenters joking around">
            <a:extLst>
              <a:ext uri="{FF2B5EF4-FFF2-40B4-BE49-F238E27FC236}">
                <a16:creationId xmlns:a16="http://schemas.microsoft.com/office/drawing/2014/main" id="{C5D1CF27-23A3-8C4E-8E4E-E11D351145D1}"/>
              </a:ext>
            </a:extLst>
          </p:cNvPr>
          <p:cNvPicPr>
            <a:picLocks noChangeAspect="1"/>
          </p:cNvPicPr>
          <p:nvPr/>
        </p:nvPicPr>
        <p:blipFill rotWithShape="1">
          <a:blip r:embed="rId3"/>
          <a:srcRect l="13529" r="11751" b="18470"/>
          <a:stretch/>
        </p:blipFill>
        <p:spPr>
          <a:xfrm>
            <a:off x="355600" y="2316163"/>
            <a:ext cx="5213350" cy="3187700"/>
          </a:xfrm>
          <a:prstGeom prst="rect">
            <a:avLst/>
          </a:prstGeom>
        </p:spPr>
      </p:pic>
      <p:pic>
        <p:nvPicPr>
          <p:cNvPr id="7" name="Picture 6" descr="Click the play button to watch the online video: https://bcove.video/3mtdbrV&#10;">
            <a:hlinkClick r:id="rId4"/>
            <a:extLst>
              <a:ext uri="{FF2B5EF4-FFF2-40B4-BE49-F238E27FC236}">
                <a16:creationId xmlns:a16="http://schemas.microsoft.com/office/drawing/2014/main" id="{222BC17F-4CAF-F144-A677-2477A78DA12B}"/>
              </a:ext>
            </a:extLst>
          </p:cNvPr>
          <p:cNvPicPr>
            <a:picLocks noChangeAspect="1"/>
          </p:cNvPicPr>
          <p:nvPr/>
        </p:nvPicPr>
        <p:blipFill>
          <a:blip r:embed="rId5"/>
          <a:stretch>
            <a:fillRect/>
          </a:stretch>
        </p:blipFill>
        <p:spPr>
          <a:xfrm>
            <a:off x="2556275" y="3500580"/>
            <a:ext cx="818865" cy="818865"/>
          </a:xfrm>
          <a:prstGeom prst="rect">
            <a:avLst/>
          </a:prstGeom>
        </p:spPr>
      </p:pic>
      <p:sp>
        <p:nvSpPr>
          <p:cNvPr id="19" name="Text Placeholder 18">
            <a:extLst>
              <a:ext uri="{FF2B5EF4-FFF2-40B4-BE49-F238E27FC236}">
                <a16:creationId xmlns:a16="http://schemas.microsoft.com/office/drawing/2014/main" id="{DFB29852-367E-8040-9FA3-6D4EE9BEC956}"/>
              </a:ext>
            </a:extLst>
          </p:cNvPr>
          <p:cNvSpPr>
            <a:spLocks noGrp="1"/>
          </p:cNvSpPr>
          <p:nvPr>
            <p:ph type="body" sz="quarter" idx="14"/>
          </p:nvPr>
        </p:nvSpPr>
        <p:spPr>
          <a:xfrm>
            <a:off x="7180480" y="2251504"/>
            <a:ext cx="4421875" cy="681607"/>
          </a:xfrm>
        </p:spPr>
        <p:txBody>
          <a:bodyPr/>
          <a:lstStyle/>
          <a:p>
            <a:r>
              <a:rPr lang="en-NZ" b="1" dirty="0"/>
              <a:t>Watch the second </a:t>
            </a:r>
            <a:br>
              <a:rPr lang="en-NZ" b="1" dirty="0"/>
            </a:br>
            <a:r>
              <a:rPr lang="en-NZ" b="1" dirty="0"/>
              <a:t>part of the video</a:t>
            </a:r>
            <a:endParaRPr lang="en-NZ" dirty="0"/>
          </a:p>
        </p:txBody>
      </p:sp>
    </p:spTree>
    <p:extLst>
      <p:ext uri="{BB962C8B-B14F-4D97-AF65-F5344CB8AC3E}">
        <p14:creationId xmlns:p14="http://schemas.microsoft.com/office/powerpoint/2010/main" val="2768098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17C6F-200F-3647-92E8-F4A54070E7F2}"/>
              </a:ext>
            </a:extLst>
          </p:cNvPr>
          <p:cNvSpPr>
            <a:spLocks noGrp="1"/>
          </p:cNvSpPr>
          <p:nvPr>
            <p:ph type="title" idx="4294967295"/>
          </p:nvPr>
        </p:nvSpPr>
        <p:spPr>
          <a:xfrm>
            <a:off x="348711" y="575771"/>
            <a:ext cx="5747289" cy="724639"/>
          </a:xfrm>
        </p:spPr>
        <p:txBody>
          <a:bodyPr/>
          <a:lstStyle/>
          <a:p>
            <a:pPr>
              <a:lnSpc>
                <a:spcPts val="6000"/>
              </a:lnSpc>
            </a:pPr>
            <a:r>
              <a:rPr lang="en-NZ" sz="6000" dirty="0"/>
              <a:t>What helps build connections?</a:t>
            </a:r>
          </a:p>
        </p:txBody>
      </p:sp>
      <p:sp>
        <p:nvSpPr>
          <p:cNvPr id="12" name="TextBox 11">
            <a:extLst>
              <a:ext uri="{FF2B5EF4-FFF2-40B4-BE49-F238E27FC236}">
                <a16:creationId xmlns:a16="http://schemas.microsoft.com/office/drawing/2014/main" id="{613D4FD8-9ECF-4447-A972-147A12EA68D6}"/>
              </a:ext>
            </a:extLst>
          </p:cNvPr>
          <p:cNvSpPr txBox="1"/>
          <p:nvPr/>
        </p:nvSpPr>
        <p:spPr>
          <a:xfrm>
            <a:off x="7175500" y="808542"/>
            <a:ext cx="4667789" cy="4924425"/>
          </a:xfrm>
          <a:prstGeom prst="rect">
            <a:avLst/>
          </a:prstGeom>
          <a:noFill/>
        </p:spPr>
        <p:txBody>
          <a:bodyPr wrap="square" lIns="0" tIns="0" rIns="0" bIns="0" rtlCol="0">
            <a:spAutoFit/>
          </a:bodyPr>
          <a:lstStyle/>
          <a:p>
            <a:pPr marL="342900" indent="-342900">
              <a:spcBef>
                <a:spcPts val="600"/>
              </a:spcBef>
              <a:buFont typeface="Arial" panose="020B0604020202020204" pitchFamily="34" charset="0"/>
              <a:buChar char="•"/>
            </a:pPr>
            <a:r>
              <a:rPr lang="en-NZ" sz="2000" dirty="0">
                <a:latin typeface="Arial" panose="020B0604020202020204" pitchFamily="34" charset="0"/>
                <a:cs typeface="Arial" panose="020B0604020202020204" pitchFamily="34" charset="0"/>
              </a:rPr>
              <a:t>Using social media positively</a:t>
            </a:r>
          </a:p>
          <a:p>
            <a:pPr marL="342900" indent="-342900">
              <a:spcBef>
                <a:spcPts val="600"/>
              </a:spcBef>
              <a:buFont typeface="Arial" panose="020B0604020202020204" pitchFamily="34" charset="0"/>
              <a:buChar char="•"/>
            </a:pPr>
            <a:r>
              <a:rPr lang="en-NZ" sz="2000" dirty="0">
                <a:latin typeface="Arial" panose="020B0604020202020204" pitchFamily="34" charset="0"/>
                <a:cs typeface="Arial" panose="020B0604020202020204" pitchFamily="34" charset="0"/>
              </a:rPr>
              <a:t>Learning or starting a new activity</a:t>
            </a:r>
          </a:p>
          <a:p>
            <a:pPr marL="342900" indent="-342900">
              <a:spcBef>
                <a:spcPts val="600"/>
              </a:spcBef>
              <a:buFont typeface="Arial" panose="020B0604020202020204" pitchFamily="34" charset="0"/>
              <a:buChar char="•"/>
            </a:pPr>
            <a:r>
              <a:rPr lang="en-NZ" sz="2000" dirty="0">
                <a:latin typeface="Arial" panose="020B0604020202020204" pitchFamily="34" charset="0"/>
                <a:cs typeface="Arial" panose="020B0604020202020204" pitchFamily="34" charset="0"/>
              </a:rPr>
              <a:t>Getting active</a:t>
            </a:r>
          </a:p>
          <a:p>
            <a:pPr marL="342900" indent="-342900">
              <a:spcBef>
                <a:spcPts val="600"/>
              </a:spcBef>
              <a:buFont typeface="Arial" panose="020B0604020202020204" pitchFamily="34" charset="0"/>
              <a:buChar char="•"/>
            </a:pPr>
            <a:r>
              <a:rPr lang="en-NZ" sz="2000" dirty="0">
                <a:latin typeface="Arial" panose="020B0604020202020204" pitchFamily="34" charset="0"/>
                <a:cs typeface="Arial" panose="020B0604020202020204" pitchFamily="34" charset="0"/>
              </a:rPr>
              <a:t>Showing kindness to others, with oneself and others</a:t>
            </a:r>
          </a:p>
          <a:p>
            <a:pPr marL="342900" indent="-342900">
              <a:spcBef>
                <a:spcPts val="600"/>
              </a:spcBef>
              <a:buFont typeface="Arial" panose="020B0604020202020204" pitchFamily="34" charset="0"/>
              <a:buChar char="•"/>
            </a:pPr>
            <a:r>
              <a:rPr lang="en-NZ" sz="2000" dirty="0">
                <a:latin typeface="Arial" panose="020B0604020202020204" pitchFamily="34" charset="0"/>
                <a:cs typeface="Arial" panose="020B0604020202020204" pitchFamily="34" charset="0"/>
              </a:rPr>
              <a:t>Reaching out and talking about the feeling of loneliness</a:t>
            </a:r>
          </a:p>
          <a:p>
            <a:pPr marL="342900" indent="-342900">
              <a:spcBef>
                <a:spcPts val="600"/>
              </a:spcBef>
              <a:buFont typeface="Arial" panose="020B0604020202020204" pitchFamily="34" charset="0"/>
              <a:buChar char="•"/>
            </a:pPr>
            <a:r>
              <a:rPr lang="en-NZ" sz="2000" dirty="0">
                <a:latin typeface="Arial" panose="020B0604020202020204" pitchFamily="34" charset="0"/>
                <a:cs typeface="Arial" panose="020B0604020202020204" pitchFamily="34" charset="0"/>
              </a:rPr>
              <a:t>Arranging to spend time with friends </a:t>
            </a:r>
            <a:br>
              <a:rPr lang="en-NZ" sz="2000" dirty="0">
                <a:latin typeface="Arial" panose="020B0604020202020204" pitchFamily="34" charset="0"/>
                <a:cs typeface="Arial" panose="020B0604020202020204" pitchFamily="34" charset="0"/>
              </a:rPr>
            </a:br>
            <a:r>
              <a:rPr lang="en-NZ" sz="2000" dirty="0">
                <a:latin typeface="Arial" panose="020B0604020202020204" pitchFamily="34" charset="0"/>
                <a:cs typeface="Arial" panose="020B0604020202020204" pitchFamily="34" charset="0"/>
              </a:rPr>
              <a:t>or family</a:t>
            </a:r>
          </a:p>
          <a:p>
            <a:pPr marL="342900" indent="-342900">
              <a:spcBef>
                <a:spcPts val="600"/>
              </a:spcBef>
              <a:buFont typeface="Arial" panose="020B0604020202020204" pitchFamily="34" charset="0"/>
              <a:buChar char="•"/>
            </a:pPr>
            <a:r>
              <a:rPr lang="en-NZ" sz="2000" dirty="0">
                <a:latin typeface="Arial" panose="020B0604020202020204" pitchFamily="34" charset="0"/>
                <a:cs typeface="Arial" panose="020B0604020202020204" pitchFamily="34" charset="0"/>
              </a:rPr>
              <a:t>Being in nature or spending time outdoors</a:t>
            </a:r>
          </a:p>
          <a:p>
            <a:pPr marL="342900" indent="-342900">
              <a:spcBef>
                <a:spcPts val="600"/>
              </a:spcBef>
              <a:buFont typeface="Arial" panose="020B0604020202020204" pitchFamily="34" charset="0"/>
              <a:buChar char="•"/>
            </a:pPr>
            <a:r>
              <a:rPr lang="en-NZ" sz="2000" dirty="0">
                <a:latin typeface="Arial" panose="020B0604020202020204" pitchFamily="34" charset="0"/>
                <a:cs typeface="Arial" panose="020B0604020202020204" pitchFamily="34" charset="0"/>
              </a:rPr>
              <a:t>Volunteering is a great way to get connected</a:t>
            </a:r>
          </a:p>
          <a:p>
            <a:pPr marL="342900" indent="-342900">
              <a:spcBef>
                <a:spcPts val="600"/>
              </a:spcBef>
              <a:buFont typeface="Arial" panose="020B0604020202020204" pitchFamily="34" charset="0"/>
              <a:buChar char="•"/>
            </a:pPr>
            <a:r>
              <a:rPr lang="en-NZ" sz="2000" dirty="0">
                <a:latin typeface="Arial" panose="020B0604020202020204" pitchFamily="34" charset="0"/>
                <a:cs typeface="Arial" panose="020B0604020202020204" pitchFamily="34" charset="0"/>
              </a:rPr>
              <a:t>Getting to know someone new</a:t>
            </a:r>
          </a:p>
        </p:txBody>
      </p:sp>
      <p:pic>
        <p:nvPicPr>
          <p:cNvPr id="6" name="Picture 5">
            <a:extLst>
              <a:ext uri="{FF2B5EF4-FFF2-40B4-BE49-F238E27FC236}">
                <a16:creationId xmlns:a16="http://schemas.microsoft.com/office/drawing/2014/main" id="{F2978B0B-6304-9A41-A512-45D115DE610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92721" y="904802"/>
            <a:ext cx="1062595" cy="1055112"/>
          </a:xfrm>
          <a:prstGeom prst="rect">
            <a:avLst/>
          </a:prstGeom>
        </p:spPr>
      </p:pic>
      <p:pic>
        <p:nvPicPr>
          <p:cNvPr id="7" name="Picture 6">
            <a:extLst>
              <a:ext uri="{FF2B5EF4-FFF2-40B4-BE49-F238E27FC236}">
                <a16:creationId xmlns:a16="http://schemas.microsoft.com/office/drawing/2014/main" id="{B8DB4643-5A96-F14B-A23F-FF4570F68B9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96462" y="2121946"/>
            <a:ext cx="1055112" cy="1055112"/>
          </a:xfrm>
          <a:prstGeom prst="rect">
            <a:avLst/>
          </a:prstGeom>
        </p:spPr>
      </p:pic>
      <p:pic>
        <p:nvPicPr>
          <p:cNvPr id="8" name="Picture 7">
            <a:extLst>
              <a:ext uri="{FF2B5EF4-FFF2-40B4-BE49-F238E27FC236}">
                <a16:creationId xmlns:a16="http://schemas.microsoft.com/office/drawing/2014/main" id="{93869360-FD22-EC4E-8CD2-FAE7B6E2FB8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96462" y="3339090"/>
            <a:ext cx="1055112" cy="1055112"/>
          </a:xfrm>
          <a:prstGeom prst="rect">
            <a:avLst/>
          </a:prstGeom>
        </p:spPr>
      </p:pic>
      <p:pic>
        <p:nvPicPr>
          <p:cNvPr id="9" name="Picture 8">
            <a:extLst>
              <a:ext uri="{FF2B5EF4-FFF2-40B4-BE49-F238E27FC236}">
                <a16:creationId xmlns:a16="http://schemas.microsoft.com/office/drawing/2014/main" id="{32F6F7A2-F18B-664A-85BE-4C5283CBAE7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996462" y="4569681"/>
            <a:ext cx="1055112" cy="1055112"/>
          </a:xfrm>
          <a:prstGeom prst="rect">
            <a:avLst/>
          </a:prstGeom>
        </p:spPr>
      </p:pic>
    </p:spTree>
    <p:extLst>
      <p:ext uri="{BB962C8B-B14F-4D97-AF65-F5344CB8AC3E}">
        <p14:creationId xmlns:p14="http://schemas.microsoft.com/office/powerpoint/2010/main" val="233470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C58C-D1D7-9A4F-A6DD-A5E98B0022EA}"/>
              </a:ext>
            </a:extLst>
          </p:cNvPr>
          <p:cNvSpPr>
            <a:spLocks noGrp="1"/>
          </p:cNvSpPr>
          <p:nvPr>
            <p:ph type="title" idx="4294967295"/>
          </p:nvPr>
        </p:nvSpPr>
        <p:spPr>
          <a:xfrm>
            <a:off x="371386" y="899076"/>
            <a:ext cx="4648978" cy="1184339"/>
          </a:xfrm>
        </p:spPr>
        <p:txBody>
          <a:bodyPr/>
          <a:lstStyle/>
          <a:p>
            <a:pPr>
              <a:spcBef>
                <a:spcPts val="1000"/>
              </a:spcBef>
            </a:pPr>
            <a:r>
              <a:rPr lang="en-NZ" sz="6000" dirty="0"/>
              <a:t>Discussion questions</a:t>
            </a:r>
            <a:endParaRPr lang="en-GB" sz="6000" dirty="0"/>
          </a:p>
          <a:p>
            <a:endParaRPr lang="en-US" dirty="0"/>
          </a:p>
        </p:txBody>
      </p:sp>
      <p:pic>
        <p:nvPicPr>
          <p:cNvPr id="10" name="Picture 9">
            <a:extLst>
              <a:ext uri="{FF2B5EF4-FFF2-40B4-BE49-F238E27FC236}">
                <a16:creationId xmlns:a16="http://schemas.microsoft.com/office/drawing/2014/main" id="{3423552D-882A-694D-B086-2E09435B3FD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89002" y="899076"/>
            <a:ext cx="1088020" cy="1088020"/>
          </a:xfrm>
          <a:prstGeom prst="rect">
            <a:avLst/>
          </a:prstGeom>
        </p:spPr>
      </p:pic>
      <p:sp>
        <p:nvSpPr>
          <p:cNvPr id="7" name="Text Placeholder 5">
            <a:extLst>
              <a:ext uri="{FF2B5EF4-FFF2-40B4-BE49-F238E27FC236}">
                <a16:creationId xmlns:a16="http://schemas.microsoft.com/office/drawing/2014/main" id="{15F7932E-1A76-E647-BC8E-751B9215B272}"/>
              </a:ext>
            </a:extLst>
          </p:cNvPr>
          <p:cNvSpPr txBox="1">
            <a:spLocks/>
          </p:cNvSpPr>
          <p:nvPr/>
        </p:nvSpPr>
        <p:spPr>
          <a:xfrm>
            <a:off x="7889002" y="2349500"/>
            <a:ext cx="3741811" cy="2419270"/>
          </a:xfrm>
          <a:prstGeom prst="rect">
            <a:avLst/>
          </a:prstGeom>
          <a:noFill/>
        </p:spPr>
        <p:txBody>
          <a:bodyPr lIns="0" tIns="0" rIns="0" bIns="0" anchor="t"/>
          <a:lstStyle>
            <a:lvl1pPr marL="0" indent="0" algn="l" defTabSz="914400" rtl="0" eaLnBrk="1" latinLnBrk="0" hangingPunct="1">
              <a:lnSpc>
                <a:spcPct val="90000"/>
              </a:lnSpc>
              <a:spcBef>
                <a:spcPts val="1000"/>
              </a:spcBef>
              <a:buFont typeface="Arial" panose="020B0604020202020204" pitchFamily="34" charset="0"/>
              <a:buNone/>
              <a:defRPr sz="26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2400" dirty="0"/>
              <a:t>Which ideas do you </a:t>
            </a:r>
            <a:br>
              <a:rPr lang="en-NZ" sz="2400" dirty="0"/>
            </a:br>
            <a:r>
              <a:rPr lang="en-NZ" sz="2400" dirty="0"/>
              <a:t>think are the most effective for building connection and why?</a:t>
            </a:r>
          </a:p>
          <a:p>
            <a:r>
              <a:rPr lang="en-NZ" sz="2400" dirty="0"/>
              <a:t>Which ideas do you </a:t>
            </a:r>
            <a:br>
              <a:rPr lang="en-NZ" sz="2400" dirty="0"/>
            </a:br>
            <a:r>
              <a:rPr lang="en-NZ" sz="2400" dirty="0"/>
              <a:t>think would be the hardest for young people to implement and why?</a:t>
            </a:r>
          </a:p>
        </p:txBody>
      </p:sp>
      <p:pic>
        <p:nvPicPr>
          <p:cNvPr id="6" name="Picture 5" descr="Young boy smiling">
            <a:extLst>
              <a:ext uri="{FF2B5EF4-FFF2-40B4-BE49-F238E27FC236}">
                <a16:creationId xmlns:a16="http://schemas.microsoft.com/office/drawing/2014/main" id="{6662B9A9-554D-8E4E-B152-42EF4FAB38BB}"/>
              </a:ext>
            </a:extLst>
          </p:cNvPr>
          <p:cNvPicPr>
            <a:picLocks noChangeAspect="1"/>
          </p:cNvPicPr>
          <p:nvPr/>
        </p:nvPicPr>
        <p:blipFill rotWithShape="1">
          <a:blip r:embed="rId4"/>
          <a:srcRect l="16563" t="16865" r="33381"/>
          <a:stretch/>
        </p:blipFill>
        <p:spPr>
          <a:xfrm>
            <a:off x="2552448" y="1156625"/>
            <a:ext cx="6098019" cy="5701375"/>
          </a:xfrm>
          <a:prstGeom prst="rect">
            <a:avLst/>
          </a:prstGeom>
        </p:spPr>
      </p:pic>
    </p:spTree>
    <p:extLst>
      <p:ext uri="{BB962C8B-B14F-4D97-AF65-F5344CB8AC3E}">
        <p14:creationId xmlns:p14="http://schemas.microsoft.com/office/powerpoint/2010/main" val="1961244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18C903-3DB6-8048-B71F-4502CF7B38C3}"/>
              </a:ext>
            </a:extLst>
          </p:cNvPr>
          <p:cNvSpPr>
            <a:spLocks noGrp="1"/>
          </p:cNvSpPr>
          <p:nvPr>
            <p:ph type="title" idx="4294967295"/>
          </p:nvPr>
        </p:nvSpPr>
        <p:spPr>
          <a:xfrm>
            <a:off x="1030147" y="899075"/>
            <a:ext cx="3810077" cy="724639"/>
          </a:xfrm>
        </p:spPr>
        <p:txBody>
          <a:bodyPr/>
          <a:lstStyle/>
          <a:p>
            <a:pPr>
              <a:spcBef>
                <a:spcPts val="1000"/>
              </a:spcBef>
            </a:pPr>
            <a:r>
              <a:rPr lang="en-NZ" sz="6000" dirty="0"/>
              <a:t>Challenge</a:t>
            </a:r>
            <a:endParaRPr lang="en-GB" sz="6000" dirty="0"/>
          </a:p>
          <a:p>
            <a:endParaRPr lang="en-US" dirty="0"/>
          </a:p>
        </p:txBody>
      </p:sp>
      <p:pic>
        <p:nvPicPr>
          <p:cNvPr id="9" name="Picture 8">
            <a:extLst>
              <a:ext uri="{FF2B5EF4-FFF2-40B4-BE49-F238E27FC236}">
                <a16:creationId xmlns:a16="http://schemas.microsoft.com/office/drawing/2014/main" id="{E6BDD3B3-FCF7-234F-A7C2-B63DD730122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25772" y="355065"/>
            <a:ext cx="1088020" cy="1088020"/>
          </a:xfrm>
          <a:prstGeom prst="rect">
            <a:avLst/>
          </a:prstGeom>
        </p:spPr>
      </p:pic>
      <p:sp>
        <p:nvSpPr>
          <p:cNvPr id="7" name="Text Placeholder 5">
            <a:extLst>
              <a:ext uri="{FF2B5EF4-FFF2-40B4-BE49-F238E27FC236}">
                <a16:creationId xmlns:a16="http://schemas.microsoft.com/office/drawing/2014/main" id="{15F7932E-1A76-E647-BC8E-751B9215B272}"/>
              </a:ext>
            </a:extLst>
          </p:cNvPr>
          <p:cNvSpPr txBox="1">
            <a:spLocks/>
          </p:cNvSpPr>
          <p:nvPr/>
        </p:nvSpPr>
        <p:spPr>
          <a:xfrm>
            <a:off x="7713793" y="1443086"/>
            <a:ext cx="3979145" cy="4071024"/>
          </a:xfrm>
          <a:prstGeom prst="rect">
            <a:avLst/>
          </a:prstGeom>
          <a:solidFill>
            <a:srgbClr val="3155A5"/>
          </a:solidFill>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6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1600"/>
              </a:spcBef>
            </a:pPr>
            <a:r>
              <a:rPr lang="en-NZ" sz="2000" dirty="0">
                <a:solidFill>
                  <a:schemeClr val="bg1"/>
                </a:solidFill>
              </a:rPr>
              <a:t>Young people have been highlighted as one of the age groups that can sometimes feel lonely. Why do you think this might be?</a:t>
            </a:r>
          </a:p>
          <a:p>
            <a:pPr algn="ctr">
              <a:spcBef>
                <a:spcPts val="1600"/>
              </a:spcBef>
            </a:pPr>
            <a:r>
              <a:rPr lang="en-NZ" sz="2000" dirty="0">
                <a:solidFill>
                  <a:schemeClr val="bg1"/>
                </a:solidFill>
              </a:rPr>
              <a:t>What more could be done in schools (or colleges) to build connections?</a:t>
            </a:r>
          </a:p>
          <a:p>
            <a:pPr algn="ctr">
              <a:spcBef>
                <a:spcPts val="1600"/>
              </a:spcBef>
            </a:pPr>
            <a:r>
              <a:rPr lang="en-NZ" sz="2000" dirty="0">
                <a:solidFill>
                  <a:schemeClr val="bg1"/>
                </a:solidFill>
              </a:rPr>
              <a:t>How do you think technology affects loneliness?</a:t>
            </a:r>
          </a:p>
          <a:p>
            <a:pPr algn="ctr">
              <a:spcBef>
                <a:spcPts val="1600"/>
              </a:spcBef>
            </a:pPr>
            <a:r>
              <a:rPr lang="en-NZ" sz="2000" dirty="0">
                <a:solidFill>
                  <a:schemeClr val="bg1"/>
                </a:solidFill>
              </a:rPr>
              <a:t>How could stigma in society around loneliness be changed?</a:t>
            </a:r>
          </a:p>
        </p:txBody>
      </p:sp>
      <p:pic>
        <p:nvPicPr>
          <p:cNvPr id="6" name="Picture 5" descr="Young boy on his mobile phone">
            <a:extLst>
              <a:ext uri="{FF2B5EF4-FFF2-40B4-BE49-F238E27FC236}">
                <a16:creationId xmlns:a16="http://schemas.microsoft.com/office/drawing/2014/main" id="{B786D4E5-3253-5D48-8EED-860A98996E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69705" y="1041568"/>
            <a:ext cx="4165853" cy="5816432"/>
          </a:xfrm>
          <a:prstGeom prst="rect">
            <a:avLst/>
          </a:prstGeom>
        </p:spPr>
      </p:pic>
    </p:spTree>
    <p:extLst>
      <p:ext uri="{BB962C8B-B14F-4D97-AF65-F5344CB8AC3E}">
        <p14:creationId xmlns:p14="http://schemas.microsoft.com/office/powerpoint/2010/main" val="6995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A62E03-0C02-6C4E-80D5-AC93E59E3DEB}"/>
              </a:ext>
            </a:extLst>
          </p:cNvPr>
          <p:cNvSpPr>
            <a:spLocks noGrp="1"/>
          </p:cNvSpPr>
          <p:nvPr>
            <p:ph type="title" idx="4294967295"/>
          </p:nvPr>
        </p:nvSpPr>
        <p:spPr>
          <a:xfrm>
            <a:off x="1244614" y="1037870"/>
            <a:ext cx="3355574" cy="1078278"/>
          </a:xfrm>
        </p:spPr>
        <p:txBody>
          <a:bodyPr/>
          <a:lstStyle/>
          <a:p>
            <a:pPr algn="r">
              <a:lnSpc>
                <a:spcPts val="6000"/>
              </a:lnSpc>
              <a:spcBef>
                <a:spcPts val="0"/>
              </a:spcBef>
            </a:pPr>
            <a:r>
              <a:rPr lang="en-US" sz="6000" dirty="0"/>
              <a:t>How to connect</a:t>
            </a:r>
            <a:endParaRPr lang="en-GB" sz="6000" dirty="0"/>
          </a:p>
          <a:p>
            <a:endParaRPr lang="en-US" dirty="0"/>
          </a:p>
        </p:txBody>
      </p:sp>
      <p:sp>
        <p:nvSpPr>
          <p:cNvPr id="8" name="Text Placeholder 5">
            <a:extLst>
              <a:ext uri="{FF2B5EF4-FFF2-40B4-BE49-F238E27FC236}">
                <a16:creationId xmlns:a16="http://schemas.microsoft.com/office/drawing/2014/main" id="{66072690-3735-8044-AAC0-8DB875B92F69}"/>
              </a:ext>
            </a:extLst>
          </p:cNvPr>
          <p:cNvSpPr txBox="1">
            <a:spLocks/>
          </p:cNvSpPr>
          <p:nvPr/>
        </p:nvSpPr>
        <p:spPr>
          <a:xfrm>
            <a:off x="632982" y="2860074"/>
            <a:ext cx="3838933" cy="815131"/>
          </a:xfrm>
          <a:prstGeom prst="rect">
            <a:avLst/>
          </a:prstGeom>
        </p:spPr>
        <p:txBody>
          <a:bodyPr vert="horz" wrap="square"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b="1" dirty="0"/>
              <a:t>Choose one of the scenarios. What tips and advice could you give to these students? </a:t>
            </a:r>
            <a:endParaRPr lang="en-NZ" dirty="0"/>
          </a:p>
        </p:txBody>
      </p:sp>
      <p:sp>
        <p:nvSpPr>
          <p:cNvPr id="4" name="Text Placeholder 3">
            <a:extLst>
              <a:ext uri="{FF2B5EF4-FFF2-40B4-BE49-F238E27FC236}">
                <a16:creationId xmlns:a16="http://schemas.microsoft.com/office/drawing/2014/main" id="{5E75DF1C-58D9-5D46-A67D-2CE0F0E3D2D4}"/>
              </a:ext>
            </a:extLst>
          </p:cNvPr>
          <p:cNvSpPr>
            <a:spLocks noGrp="1"/>
          </p:cNvSpPr>
          <p:nvPr>
            <p:ph type="body" sz="quarter" idx="36"/>
          </p:nvPr>
        </p:nvSpPr>
        <p:spPr>
          <a:xfrm>
            <a:off x="7198646" y="1201315"/>
            <a:ext cx="558000" cy="558000"/>
          </a:xfrm>
        </p:spPr>
        <p:txBody>
          <a:bodyPr/>
          <a:lstStyle/>
          <a:p>
            <a:r>
              <a:rPr lang="en-US" dirty="0"/>
              <a:t>1.</a:t>
            </a:r>
          </a:p>
        </p:txBody>
      </p:sp>
      <p:sp>
        <p:nvSpPr>
          <p:cNvPr id="6" name="Text Placeholder 5">
            <a:extLst>
              <a:ext uri="{FF2B5EF4-FFF2-40B4-BE49-F238E27FC236}">
                <a16:creationId xmlns:a16="http://schemas.microsoft.com/office/drawing/2014/main" id="{417B8D2D-2186-6545-9B25-4B8D3EFB9E70}"/>
              </a:ext>
            </a:extLst>
          </p:cNvPr>
          <p:cNvSpPr>
            <a:spLocks noGrp="1"/>
          </p:cNvSpPr>
          <p:nvPr>
            <p:ph type="body" sz="quarter" idx="41"/>
          </p:nvPr>
        </p:nvSpPr>
        <p:spPr>
          <a:xfrm>
            <a:off x="7998226" y="1201315"/>
            <a:ext cx="3838933" cy="815131"/>
          </a:xfrm>
        </p:spPr>
        <p:txBody>
          <a:bodyPr/>
          <a:lstStyle/>
          <a:p>
            <a:r>
              <a:rPr lang="en-NZ" dirty="0"/>
              <a:t>‘I’ve been feeling lonely during lockdown, I’ve missed my friends and I’m not sure what the best way to reconnect with them is now we are back at school.’</a:t>
            </a:r>
          </a:p>
          <a:p>
            <a:r>
              <a:rPr lang="en-NZ" b="1" dirty="0"/>
              <a:t>Tara</a:t>
            </a:r>
            <a:endParaRPr lang="en-NZ" dirty="0"/>
          </a:p>
        </p:txBody>
      </p:sp>
      <p:sp>
        <p:nvSpPr>
          <p:cNvPr id="5" name="Text Placeholder 4">
            <a:extLst>
              <a:ext uri="{FF2B5EF4-FFF2-40B4-BE49-F238E27FC236}">
                <a16:creationId xmlns:a16="http://schemas.microsoft.com/office/drawing/2014/main" id="{246A3AFD-43AD-ED42-870A-1F7DB205FF40}"/>
              </a:ext>
            </a:extLst>
          </p:cNvPr>
          <p:cNvSpPr>
            <a:spLocks noGrp="1"/>
          </p:cNvSpPr>
          <p:nvPr>
            <p:ph type="body" sz="quarter" idx="40"/>
          </p:nvPr>
        </p:nvSpPr>
        <p:spPr>
          <a:xfrm>
            <a:off x="7198646" y="3429000"/>
            <a:ext cx="558000" cy="558000"/>
          </a:xfrm>
        </p:spPr>
        <p:txBody>
          <a:bodyPr/>
          <a:lstStyle/>
          <a:p>
            <a:r>
              <a:rPr lang="en-US" dirty="0"/>
              <a:t>2.</a:t>
            </a:r>
          </a:p>
        </p:txBody>
      </p:sp>
      <p:sp>
        <p:nvSpPr>
          <p:cNvPr id="7" name="Text Placeholder 6">
            <a:extLst>
              <a:ext uri="{FF2B5EF4-FFF2-40B4-BE49-F238E27FC236}">
                <a16:creationId xmlns:a16="http://schemas.microsoft.com/office/drawing/2014/main" id="{B4AAD1C5-0011-694A-9236-62268FC918C7}"/>
              </a:ext>
            </a:extLst>
          </p:cNvPr>
          <p:cNvSpPr>
            <a:spLocks noGrp="1"/>
          </p:cNvSpPr>
          <p:nvPr>
            <p:ph type="body" sz="quarter" idx="42"/>
          </p:nvPr>
        </p:nvSpPr>
        <p:spPr>
          <a:xfrm>
            <a:off x="7998227" y="3429000"/>
            <a:ext cx="3838932" cy="815131"/>
          </a:xfrm>
        </p:spPr>
        <p:txBody>
          <a:bodyPr/>
          <a:lstStyle/>
          <a:p>
            <a:r>
              <a:rPr lang="en-NZ" dirty="0"/>
              <a:t>‘I’ve moved to a new town and I don’t know anyone. I’m nervous about making new friends.’</a:t>
            </a:r>
          </a:p>
          <a:p>
            <a:r>
              <a:rPr lang="en-NZ" b="1" dirty="0"/>
              <a:t>Jamal</a:t>
            </a:r>
            <a:endParaRPr lang="en-NZ" dirty="0"/>
          </a:p>
        </p:txBody>
      </p:sp>
      <p:pic>
        <p:nvPicPr>
          <p:cNvPr id="10" name="Picture 9" descr="Young girl smiling sheepishly">
            <a:extLst>
              <a:ext uri="{FF2B5EF4-FFF2-40B4-BE49-F238E27FC236}">
                <a16:creationId xmlns:a16="http://schemas.microsoft.com/office/drawing/2014/main" id="{25FDB9D3-F7DC-6245-8CC2-E9A2B7AF912C}"/>
              </a:ext>
            </a:extLst>
          </p:cNvPr>
          <p:cNvPicPr>
            <a:picLocks noChangeAspect="1"/>
          </p:cNvPicPr>
          <p:nvPr/>
        </p:nvPicPr>
        <p:blipFill>
          <a:blip r:embed="rId3"/>
          <a:srcRect/>
          <a:stretch/>
        </p:blipFill>
        <p:spPr>
          <a:xfrm>
            <a:off x="2257385" y="1621849"/>
            <a:ext cx="6354987" cy="5236151"/>
          </a:xfrm>
          <a:prstGeom prst="rect">
            <a:avLst/>
          </a:prstGeom>
        </p:spPr>
      </p:pic>
    </p:spTree>
    <p:extLst>
      <p:ext uri="{BB962C8B-B14F-4D97-AF65-F5344CB8AC3E}">
        <p14:creationId xmlns:p14="http://schemas.microsoft.com/office/powerpoint/2010/main" val="232080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0270393-F7A4-9B49-BC58-ED917A4C28A1}"/>
              </a:ext>
            </a:extLst>
          </p:cNvPr>
          <p:cNvSpPr>
            <a:spLocks noGrp="1"/>
          </p:cNvSpPr>
          <p:nvPr>
            <p:ph type="title" idx="4294967295"/>
          </p:nvPr>
        </p:nvSpPr>
        <p:spPr>
          <a:xfrm>
            <a:off x="1091257" y="857352"/>
            <a:ext cx="5565575" cy="1061156"/>
          </a:xfrm>
        </p:spPr>
        <p:txBody>
          <a:bodyPr/>
          <a:lstStyle/>
          <a:p>
            <a:pPr>
              <a:spcBef>
                <a:spcPts val="1000"/>
              </a:spcBef>
            </a:pPr>
            <a:r>
              <a:rPr lang="en-GB" sz="6000" dirty="0"/>
              <a:t>How confident</a:t>
            </a:r>
            <a:br>
              <a:rPr lang="en-GB" sz="6000" dirty="0"/>
            </a:br>
            <a:r>
              <a:rPr lang="en-GB" sz="6000" dirty="0"/>
              <a:t>are you in…</a:t>
            </a:r>
          </a:p>
        </p:txBody>
      </p:sp>
      <p:sp>
        <p:nvSpPr>
          <p:cNvPr id="4" name="Text Placeholder 3">
            <a:extLst>
              <a:ext uri="{FF2B5EF4-FFF2-40B4-BE49-F238E27FC236}">
                <a16:creationId xmlns:a16="http://schemas.microsoft.com/office/drawing/2014/main" id="{A46C37FF-62C8-054E-AC84-2D40F4F8593E}"/>
              </a:ext>
            </a:extLst>
          </p:cNvPr>
          <p:cNvSpPr>
            <a:spLocks noGrp="1"/>
          </p:cNvSpPr>
          <p:nvPr>
            <p:ph type="body" sz="quarter" idx="12"/>
          </p:nvPr>
        </p:nvSpPr>
        <p:spPr>
          <a:xfrm>
            <a:off x="1851243" y="2701783"/>
            <a:ext cx="4896798" cy="2414363"/>
          </a:xfrm>
        </p:spPr>
        <p:txBody>
          <a:bodyPr/>
          <a:lstStyle/>
          <a:p>
            <a:r>
              <a:rPr lang="en-NZ" dirty="0"/>
              <a:t>explaining what loneliness </a:t>
            </a:r>
            <a:br>
              <a:rPr lang="en-NZ" dirty="0"/>
            </a:br>
            <a:r>
              <a:rPr lang="en-NZ" dirty="0"/>
              <a:t>and connection mean?</a:t>
            </a:r>
          </a:p>
          <a:p>
            <a:r>
              <a:rPr lang="en-NZ" dirty="0"/>
              <a:t>giving advice to a young person </a:t>
            </a:r>
            <a:br>
              <a:rPr lang="en-NZ" dirty="0"/>
            </a:br>
            <a:r>
              <a:rPr lang="en-NZ" dirty="0"/>
              <a:t>who wants to feel more connected?</a:t>
            </a:r>
          </a:p>
          <a:p>
            <a:r>
              <a:rPr lang="en-NZ" dirty="0"/>
              <a:t>evaluating different actions that </a:t>
            </a:r>
            <a:br>
              <a:rPr lang="en-NZ" dirty="0"/>
            </a:br>
            <a:r>
              <a:rPr lang="en-NZ" dirty="0"/>
              <a:t>can be used to build connections? </a:t>
            </a:r>
          </a:p>
        </p:txBody>
      </p:sp>
      <p:sp>
        <p:nvSpPr>
          <p:cNvPr id="17" name="Text Placeholder 16">
            <a:extLst>
              <a:ext uri="{FF2B5EF4-FFF2-40B4-BE49-F238E27FC236}">
                <a16:creationId xmlns:a16="http://schemas.microsoft.com/office/drawing/2014/main" id="{E719BDE6-8170-6647-A92E-2CC8C5EE9919}"/>
              </a:ext>
            </a:extLst>
          </p:cNvPr>
          <p:cNvSpPr>
            <a:spLocks noGrp="1"/>
          </p:cNvSpPr>
          <p:nvPr>
            <p:ph type="body" sz="quarter" idx="27"/>
          </p:nvPr>
        </p:nvSpPr>
        <p:spPr/>
        <p:txBody>
          <a:bodyPr/>
          <a:lstStyle/>
          <a:p>
            <a:r>
              <a:rPr lang="en-US" dirty="0"/>
              <a:t> Not confident</a:t>
            </a:r>
          </a:p>
        </p:txBody>
      </p:sp>
      <p:sp>
        <p:nvSpPr>
          <p:cNvPr id="5" name="Text Placeholder 4">
            <a:extLst>
              <a:ext uri="{FF2B5EF4-FFF2-40B4-BE49-F238E27FC236}">
                <a16:creationId xmlns:a16="http://schemas.microsoft.com/office/drawing/2014/main" id="{2E40EA9D-1F57-334D-8B6A-A26201FB42ED}"/>
              </a:ext>
            </a:extLst>
          </p:cNvPr>
          <p:cNvSpPr>
            <a:spLocks noGrp="1"/>
          </p:cNvSpPr>
          <p:nvPr>
            <p:ph type="body" sz="quarter" idx="15"/>
          </p:nvPr>
        </p:nvSpPr>
        <p:spPr/>
        <p:txBody>
          <a:bodyPr/>
          <a:lstStyle/>
          <a:p>
            <a:r>
              <a:rPr lang="en-US" dirty="0"/>
              <a:t>0</a:t>
            </a:r>
          </a:p>
        </p:txBody>
      </p:sp>
      <p:sp>
        <p:nvSpPr>
          <p:cNvPr id="6" name="Text Placeholder 5">
            <a:extLst>
              <a:ext uri="{FF2B5EF4-FFF2-40B4-BE49-F238E27FC236}">
                <a16:creationId xmlns:a16="http://schemas.microsoft.com/office/drawing/2014/main" id="{960E680E-8F8A-BE47-A14E-E132DE753C27}"/>
              </a:ext>
            </a:extLst>
          </p:cNvPr>
          <p:cNvSpPr>
            <a:spLocks noGrp="1"/>
          </p:cNvSpPr>
          <p:nvPr>
            <p:ph type="body" sz="quarter" idx="16"/>
          </p:nvPr>
        </p:nvSpPr>
        <p:spPr/>
        <p:txBody>
          <a:bodyPr/>
          <a:lstStyle/>
          <a:p>
            <a:r>
              <a:rPr lang="en-US" dirty="0"/>
              <a:t>1</a:t>
            </a:r>
          </a:p>
        </p:txBody>
      </p:sp>
      <p:sp>
        <p:nvSpPr>
          <p:cNvPr id="7" name="Text Placeholder 6">
            <a:extLst>
              <a:ext uri="{FF2B5EF4-FFF2-40B4-BE49-F238E27FC236}">
                <a16:creationId xmlns:a16="http://schemas.microsoft.com/office/drawing/2014/main" id="{9EB88620-E136-0A4E-8623-C5820F02C1A0}"/>
              </a:ext>
            </a:extLst>
          </p:cNvPr>
          <p:cNvSpPr>
            <a:spLocks noGrp="1"/>
          </p:cNvSpPr>
          <p:nvPr>
            <p:ph type="body" sz="quarter" idx="17"/>
          </p:nvPr>
        </p:nvSpPr>
        <p:spPr/>
        <p:txBody>
          <a:bodyPr/>
          <a:lstStyle/>
          <a:p>
            <a:r>
              <a:rPr lang="en-US" dirty="0"/>
              <a:t>2</a:t>
            </a:r>
          </a:p>
        </p:txBody>
      </p:sp>
      <p:sp>
        <p:nvSpPr>
          <p:cNvPr id="8" name="Text Placeholder 7">
            <a:extLst>
              <a:ext uri="{FF2B5EF4-FFF2-40B4-BE49-F238E27FC236}">
                <a16:creationId xmlns:a16="http://schemas.microsoft.com/office/drawing/2014/main" id="{C37054B2-3A64-B642-AC8A-0ED57E67DD3C}"/>
              </a:ext>
            </a:extLst>
          </p:cNvPr>
          <p:cNvSpPr>
            <a:spLocks noGrp="1"/>
          </p:cNvSpPr>
          <p:nvPr>
            <p:ph type="body" sz="quarter" idx="18"/>
          </p:nvPr>
        </p:nvSpPr>
        <p:spPr/>
        <p:txBody>
          <a:bodyPr/>
          <a:lstStyle/>
          <a:p>
            <a:r>
              <a:rPr lang="en-US" dirty="0"/>
              <a:t>3</a:t>
            </a:r>
          </a:p>
        </p:txBody>
      </p:sp>
      <p:sp>
        <p:nvSpPr>
          <p:cNvPr id="9" name="Text Placeholder 8">
            <a:extLst>
              <a:ext uri="{FF2B5EF4-FFF2-40B4-BE49-F238E27FC236}">
                <a16:creationId xmlns:a16="http://schemas.microsoft.com/office/drawing/2014/main" id="{2D95887F-A776-5844-82D6-60AF10DB768E}"/>
              </a:ext>
            </a:extLst>
          </p:cNvPr>
          <p:cNvSpPr>
            <a:spLocks noGrp="1"/>
          </p:cNvSpPr>
          <p:nvPr>
            <p:ph type="body" sz="quarter" idx="19"/>
          </p:nvPr>
        </p:nvSpPr>
        <p:spPr/>
        <p:txBody>
          <a:bodyPr/>
          <a:lstStyle/>
          <a:p>
            <a:r>
              <a:rPr lang="en-US" dirty="0"/>
              <a:t>4</a:t>
            </a:r>
          </a:p>
        </p:txBody>
      </p:sp>
      <p:sp>
        <p:nvSpPr>
          <p:cNvPr id="10" name="Text Placeholder 9">
            <a:extLst>
              <a:ext uri="{FF2B5EF4-FFF2-40B4-BE49-F238E27FC236}">
                <a16:creationId xmlns:a16="http://schemas.microsoft.com/office/drawing/2014/main" id="{C145D368-0741-2B43-BA90-AC98D26118A7}"/>
              </a:ext>
            </a:extLst>
          </p:cNvPr>
          <p:cNvSpPr>
            <a:spLocks noGrp="1"/>
          </p:cNvSpPr>
          <p:nvPr>
            <p:ph type="body" sz="quarter" idx="20"/>
          </p:nvPr>
        </p:nvSpPr>
        <p:spPr/>
        <p:txBody>
          <a:bodyPr/>
          <a:lstStyle/>
          <a:p>
            <a:r>
              <a:rPr lang="en-US" dirty="0"/>
              <a:t>5</a:t>
            </a:r>
          </a:p>
        </p:txBody>
      </p:sp>
      <p:sp>
        <p:nvSpPr>
          <p:cNvPr id="11" name="Text Placeholder 10">
            <a:extLst>
              <a:ext uri="{FF2B5EF4-FFF2-40B4-BE49-F238E27FC236}">
                <a16:creationId xmlns:a16="http://schemas.microsoft.com/office/drawing/2014/main" id="{2458A324-6D61-1446-83FD-8E76C4A4875A}"/>
              </a:ext>
            </a:extLst>
          </p:cNvPr>
          <p:cNvSpPr>
            <a:spLocks noGrp="1"/>
          </p:cNvSpPr>
          <p:nvPr>
            <p:ph type="body" sz="quarter" idx="21"/>
          </p:nvPr>
        </p:nvSpPr>
        <p:spPr/>
        <p:txBody>
          <a:bodyPr/>
          <a:lstStyle/>
          <a:p>
            <a:r>
              <a:rPr lang="en-US" dirty="0"/>
              <a:t>6</a:t>
            </a:r>
          </a:p>
        </p:txBody>
      </p:sp>
      <p:sp>
        <p:nvSpPr>
          <p:cNvPr id="12" name="Text Placeholder 11">
            <a:extLst>
              <a:ext uri="{FF2B5EF4-FFF2-40B4-BE49-F238E27FC236}">
                <a16:creationId xmlns:a16="http://schemas.microsoft.com/office/drawing/2014/main" id="{3743001D-BC0A-E14B-B1C7-C45601E4F974}"/>
              </a:ext>
            </a:extLst>
          </p:cNvPr>
          <p:cNvSpPr>
            <a:spLocks noGrp="1"/>
          </p:cNvSpPr>
          <p:nvPr>
            <p:ph type="body" sz="quarter" idx="22"/>
          </p:nvPr>
        </p:nvSpPr>
        <p:spPr/>
        <p:txBody>
          <a:bodyPr/>
          <a:lstStyle/>
          <a:p>
            <a:r>
              <a:rPr lang="en-US" dirty="0"/>
              <a:t>7</a:t>
            </a:r>
          </a:p>
        </p:txBody>
      </p:sp>
      <p:sp>
        <p:nvSpPr>
          <p:cNvPr id="13" name="Text Placeholder 12">
            <a:extLst>
              <a:ext uri="{FF2B5EF4-FFF2-40B4-BE49-F238E27FC236}">
                <a16:creationId xmlns:a16="http://schemas.microsoft.com/office/drawing/2014/main" id="{7269DC6A-9641-DF49-8CB4-863867EE3B2A}"/>
              </a:ext>
            </a:extLst>
          </p:cNvPr>
          <p:cNvSpPr>
            <a:spLocks noGrp="1"/>
          </p:cNvSpPr>
          <p:nvPr>
            <p:ph type="body" sz="quarter" idx="23"/>
          </p:nvPr>
        </p:nvSpPr>
        <p:spPr/>
        <p:txBody>
          <a:bodyPr/>
          <a:lstStyle/>
          <a:p>
            <a:r>
              <a:rPr lang="en-US" dirty="0"/>
              <a:t>8</a:t>
            </a:r>
          </a:p>
        </p:txBody>
      </p:sp>
      <p:sp>
        <p:nvSpPr>
          <p:cNvPr id="14" name="Text Placeholder 13">
            <a:extLst>
              <a:ext uri="{FF2B5EF4-FFF2-40B4-BE49-F238E27FC236}">
                <a16:creationId xmlns:a16="http://schemas.microsoft.com/office/drawing/2014/main" id="{0878E87F-FECE-924B-855B-099AA16173B2}"/>
              </a:ext>
            </a:extLst>
          </p:cNvPr>
          <p:cNvSpPr>
            <a:spLocks noGrp="1"/>
          </p:cNvSpPr>
          <p:nvPr>
            <p:ph type="body" sz="quarter" idx="24"/>
          </p:nvPr>
        </p:nvSpPr>
        <p:spPr/>
        <p:txBody>
          <a:bodyPr/>
          <a:lstStyle/>
          <a:p>
            <a:r>
              <a:rPr lang="en-US" dirty="0"/>
              <a:t>9</a:t>
            </a:r>
          </a:p>
        </p:txBody>
      </p:sp>
      <p:sp>
        <p:nvSpPr>
          <p:cNvPr id="15" name="Text Placeholder 14">
            <a:extLst>
              <a:ext uri="{FF2B5EF4-FFF2-40B4-BE49-F238E27FC236}">
                <a16:creationId xmlns:a16="http://schemas.microsoft.com/office/drawing/2014/main" id="{794000C5-E22A-6F45-8A81-CF9EFBECA1C2}"/>
              </a:ext>
            </a:extLst>
          </p:cNvPr>
          <p:cNvSpPr>
            <a:spLocks noGrp="1"/>
          </p:cNvSpPr>
          <p:nvPr>
            <p:ph type="body" sz="quarter" idx="25"/>
          </p:nvPr>
        </p:nvSpPr>
        <p:spPr/>
        <p:txBody>
          <a:bodyPr/>
          <a:lstStyle/>
          <a:p>
            <a:r>
              <a:rPr lang="en-US" dirty="0"/>
              <a:t>10</a:t>
            </a:r>
          </a:p>
        </p:txBody>
      </p:sp>
      <p:sp>
        <p:nvSpPr>
          <p:cNvPr id="16" name="Text Placeholder 15">
            <a:extLst>
              <a:ext uri="{FF2B5EF4-FFF2-40B4-BE49-F238E27FC236}">
                <a16:creationId xmlns:a16="http://schemas.microsoft.com/office/drawing/2014/main" id="{A8DB89EA-A67B-104A-BB0B-83BAAAB68671}"/>
              </a:ext>
            </a:extLst>
          </p:cNvPr>
          <p:cNvSpPr>
            <a:spLocks noGrp="1"/>
          </p:cNvSpPr>
          <p:nvPr>
            <p:ph type="body" sz="quarter" idx="26"/>
          </p:nvPr>
        </p:nvSpPr>
        <p:spPr/>
        <p:txBody>
          <a:bodyPr/>
          <a:lstStyle/>
          <a:p>
            <a:r>
              <a:rPr lang="en-US" dirty="0"/>
              <a:t>Extremely confident</a:t>
            </a:r>
          </a:p>
        </p:txBody>
      </p:sp>
    </p:spTree>
    <p:extLst>
      <p:ext uri="{BB962C8B-B14F-4D97-AF65-F5344CB8AC3E}">
        <p14:creationId xmlns:p14="http://schemas.microsoft.com/office/powerpoint/2010/main" val="452426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6A15AF1-9096-284A-BDBC-09407D367CFB}"/>
              </a:ext>
            </a:extLst>
          </p:cNvPr>
          <p:cNvSpPr>
            <a:spLocks noGrp="1"/>
          </p:cNvSpPr>
          <p:nvPr>
            <p:ph type="title" idx="4294967295"/>
          </p:nvPr>
        </p:nvSpPr>
        <p:spPr>
          <a:xfrm>
            <a:off x="348711" y="368782"/>
            <a:ext cx="10515600" cy="724639"/>
          </a:xfrm>
        </p:spPr>
        <p:txBody>
          <a:bodyPr/>
          <a:lstStyle/>
          <a:p>
            <a:pPr>
              <a:lnSpc>
                <a:spcPts val="6000"/>
              </a:lnSpc>
            </a:pPr>
            <a:r>
              <a:rPr lang="en-US" sz="6000" dirty="0"/>
              <a:t>Overview</a:t>
            </a:r>
          </a:p>
        </p:txBody>
      </p:sp>
      <p:sp>
        <p:nvSpPr>
          <p:cNvPr id="5" name="Text Placeholder 4">
            <a:extLst>
              <a:ext uri="{FF2B5EF4-FFF2-40B4-BE49-F238E27FC236}">
                <a16:creationId xmlns:a16="http://schemas.microsoft.com/office/drawing/2014/main" id="{B5693F19-CED9-9F4D-92B0-B3D4C0DBEE16}"/>
              </a:ext>
            </a:extLst>
          </p:cNvPr>
          <p:cNvSpPr>
            <a:spLocks noGrp="1"/>
          </p:cNvSpPr>
          <p:nvPr>
            <p:ph type="body" sz="quarter" idx="12"/>
          </p:nvPr>
        </p:nvSpPr>
        <p:spPr>
          <a:xfrm>
            <a:off x="348712" y="1218747"/>
            <a:ext cx="5423935" cy="4779097"/>
          </a:xfrm>
        </p:spPr>
        <p:txBody>
          <a:bodyPr numCol="1"/>
          <a:lstStyle/>
          <a:p>
            <a:r>
              <a:rPr lang="en-NZ" dirty="0"/>
              <a:t>In this lesson, students explore the meaning of loneliness and connection and learn actions they can take to build connections with themselves, with friends and family and with their wider community.  </a:t>
            </a:r>
          </a:p>
          <a:p>
            <a:r>
              <a:rPr lang="en-NZ" sz="1800" b="1" dirty="0"/>
              <a:t>Recommended age group</a:t>
            </a:r>
            <a:endParaRPr lang="en-NZ" sz="1800" dirty="0"/>
          </a:p>
          <a:p>
            <a:r>
              <a:rPr lang="en-NZ" dirty="0"/>
              <a:t>Education providers for ages 11-16 (KS3/KS4) </a:t>
            </a:r>
          </a:p>
          <a:p>
            <a:r>
              <a:rPr lang="en-NZ" sz="1800" b="1" dirty="0"/>
              <a:t>Time</a:t>
            </a:r>
            <a:endParaRPr lang="en-NZ" sz="1800" dirty="0"/>
          </a:p>
          <a:p>
            <a:r>
              <a:rPr lang="en-NZ" dirty="0"/>
              <a:t>45-60 minutes approximately</a:t>
            </a:r>
          </a:p>
          <a:p>
            <a:r>
              <a:rPr lang="en-NZ" sz="1800" b="1" dirty="0"/>
              <a:t>Preparation</a:t>
            </a:r>
            <a:endParaRPr lang="en-NZ" sz="1800" dirty="0"/>
          </a:p>
          <a:p>
            <a:pPr>
              <a:spcBef>
                <a:spcPts val="400"/>
              </a:spcBef>
            </a:pPr>
            <a:r>
              <a:rPr lang="en-NZ" dirty="0"/>
              <a:t>Before delivering the lesson:</a:t>
            </a:r>
          </a:p>
          <a:p>
            <a:pPr marL="285750" indent="-285750">
              <a:spcBef>
                <a:spcPts val="400"/>
              </a:spcBef>
              <a:buFont typeface="Arial" panose="020B0604020202020204" pitchFamily="34" charset="0"/>
              <a:buChar char="•"/>
            </a:pPr>
            <a:r>
              <a:rPr lang="en-NZ" dirty="0"/>
              <a:t>consider cross-curricular links and how this could be related to other content such as Every Mind Matters resources on puberty and positive relationships </a:t>
            </a:r>
          </a:p>
          <a:p>
            <a:pPr marL="285750" indent="-285750">
              <a:spcBef>
                <a:spcPts val="400"/>
              </a:spcBef>
              <a:buFont typeface="Arial" panose="020B0604020202020204" pitchFamily="34" charset="0"/>
              <a:buChar char="•"/>
            </a:pPr>
            <a:r>
              <a:rPr lang="en-NZ" dirty="0"/>
              <a:t>familiarise yourself with the film content on slides 10 and 14 of this PowerPoint</a:t>
            </a:r>
          </a:p>
          <a:p>
            <a:pPr marL="285750" indent="-285750">
              <a:spcBef>
                <a:spcPts val="400"/>
              </a:spcBef>
              <a:buFont typeface="Arial" panose="020B0604020202020204" pitchFamily="34" charset="0"/>
              <a:buChar char="•"/>
            </a:pPr>
            <a:r>
              <a:rPr lang="en-NZ" dirty="0"/>
              <a:t>read through the classroom tips on slide 3 and key facts for teachers on slide 5</a:t>
            </a:r>
          </a:p>
        </p:txBody>
      </p:sp>
      <p:sp>
        <p:nvSpPr>
          <p:cNvPr id="4" name="Text Placeholder 4">
            <a:extLst>
              <a:ext uri="{FF2B5EF4-FFF2-40B4-BE49-F238E27FC236}">
                <a16:creationId xmlns:a16="http://schemas.microsoft.com/office/drawing/2014/main" id="{2BB9BD51-A316-7F4B-AB75-FB5113027B5A}"/>
              </a:ext>
            </a:extLst>
          </p:cNvPr>
          <p:cNvSpPr txBox="1">
            <a:spLocks/>
          </p:cNvSpPr>
          <p:nvPr/>
        </p:nvSpPr>
        <p:spPr>
          <a:xfrm>
            <a:off x="6096000" y="1218747"/>
            <a:ext cx="5747288" cy="3701965"/>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This lesson has been designed to be part of the planned programme for PSHE education and should be taught within the context of other PSHE education lessons. It supports the mental wellbeing strand of the Relationships and Sex Education (RSE) and Health Education statutory guidance. See the </a:t>
            </a:r>
            <a:r>
              <a:rPr lang="en-GB" b="1" u="sng" dirty="0">
                <a:hlinkClick r:id="rId3">
                  <a:extLst>
                    <a:ext uri="{A12FA001-AC4F-418D-AE19-62706E023703}">
                      <ahyp:hlinkClr xmlns:ahyp="http://schemas.microsoft.com/office/drawing/2018/hyperlinkcolor" val="tx"/>
                    </a:ext>
                  </a:extLst>
                </a:hlinkClick>
              </a:rPr>
              <a:t>Curriculum Links</a:t>
            </a:r>
            <a:r>
              <a:rPr lang="en-GB" b="1" dirty="0"/>
              <a:t> </a:t>
            </a:r>
            <a:r>
              <a:rPr lang="en-GB" dirty="0"/>
              <a:t>for further information.</a:t>
            </a:r>
            <a:endParaRPr lang="en-US" b="1" dirty="0"/>
          </a:p>
          <a:p>
            <a:pPr fontAlgn="base">
              <a:lnSpc>
                <a:spcPts val="1800"/>
              </a:lnSpc>
              <a:spcAft>
                <a:spcPts val="900"/>
              </a:spcAft>
            </a:pPr>
            <a:r>
              <a:rPr lang="en-US" sz="1800" b="1" dirty="0"/>
              <a:t>Resources</a:t>
            </a:r>
          </a:p>
          <a:p>
            <a:pPr marL="285750" indent="-285750">
              <a:buFont typeface="Arial" panose="020B0604020202020204" pitchFamily="34" charset="0"/>
              <a:buChar char="•"/>
            </a:pPr>
            <a:r>
              <a:rPr lang="en-NZ" dirty="0"/>
              <a:t>Blank A5 and A4 paper and colouring pencils/pens</a:t>
            </a:r>
          </a:p>
          <a:p>
            <a:pPr marL="285750" indent="-285750">
              <a:buFont typeface="Arial" panose="020B0604020202020204" pitchFamily="34" charset="0"/>
              <a:buChar char="•"/>
            </a:pPr>
            <a:r>
              <a:rPr lang="en-NZ" dirty="0"/>
              <a:t>Post-it notes</a:t>
            </a:r>
          </a:p>
          <a:p>
            <a:pPr fontAlgn="base">
              <a:lnSpc>
                <a:spcPts val="1800"/>
              </a:lnSpc>
              <a:spcAft>
                <a:spcPts val="900"/>
              </a:spcAft>
            </a:pPr>
            <a:r>
              <a:rPr lang="en-US" sz="1800" b="1" dirty="0"/>
              <a:t>Key vocabulary</a:t>
            </a:r>
          </a:p>
          <a:p>
            <a:pPr>
              <a:spcBef>
                <a:spcPts val="0"/>
              </a:spcBef>
            </a:pPr>
            <a:r>
              <a:rPr lang="en-GB" dirty="0"/>
              <a:t>Loneliness, connection, community, socialising (spending time with people), friendship, sharing, identity, stigma (shame), wellbeing (feeling good) </a:t>
            </a:r>
          </a:p>
          <a:p>
            <a:br>
              <a:rPr lang="en-US" dirty="0"/>
            </a:br>
            <a:r>
              <a:rPr lang="en-US" sz="1800" b="1" dirty="0"/>
              <a:t>Follow up</a:t>
            </a:r>
          </a:p>
          <a:p>
            <a:r>
              <a:rPr lang="en-US" dirty="0"/>
              <a:t>You may wish to extend students’ learning with one of the extended </a:t>
            </a:r>
            <a:br>
              <a:rPr lang="en-US" dirty="0"/>
            </a:br>
            <a:r>
              <a:rPr lang="en-US" dirty="0"/>
              <a:t>learning projects on slide 22.</a:t>
            </a:r>
            <a:endParaRPr lang="en-US" sz="1800" dirty="0"/>
          </a:p>
          <a:p>
            <a:endParaRPr lang="en-US" sz="1800" dirty="0"/>
          </a:p>
        </p:txBody>
      </p:sp>
    </p:spTree>
    <p:extLst>
      <p:ext uri="{BB962C8B-B14F-4D97-AF65-F5344CB8AC3E}">
        <p14:creationId xmlns:p14="http://schemas.microsoft.com/office/powerpoint/2010/main" val="2421615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CF89B7-47B6-CD4E-9721-ABBB2051D797}"/>
              </a:ext>
            </a:extLst>
          </p:cNvPr>
          <p:cNvSpPr>
            <a:spLocks noGrp="1"/>
          </p:cNvSpPr>
          <p:nvPr>
            <p:ph type="body" sz="quarter" idx="10"/>
          </p:nvPr>
        </p:nvSpPr>
        <p:spPr>
          <a:xfrm>
            <a:off x="394146" y="967076"/>
            <a:ext cx="5112689" cy="566829"/>
          </a:xfrm>
        </p:spPr>
        <p:txBody>
          <a:bodyPr/>
          <a:lstStyle/>
          <a:p>
            <a:pPr algn="l"/>
            <a:r>
              <a:rPr lang="en-NZ" dirty="0"/>
              <a:t>How could you reply now?</a:t>
            </a:r>
          </a:p>
        </p:txBody>
      </p:sp>
      <p:sp>
        <p:nvSpPr>
          <p:cNvPr id="4" name="Text Placeholder 3">
            <a:extLst>
              <a:ext uri="{FF2B5EF4-FFF2-40B4-BE49-F238E27FC236}">
                <a16:creationId xmlns:a16="http://schemas.microsoft.com/office/drawing/2014/main" id="{CB30871C-9AA4-F04E-B8F7-9FDCC9CFCFE7}"/>
              </a:ext>
            </a:extLst>
          </p:cNvPr>
          <p:cNvSpPr>
            <a:spLocks noGrp="1"/>
          </p:cNvSpPr>
          <p:nvPr>
            <p:ph type="body" sz="quarter" idx="27"/>
          </p:nvPr>
        </p:nvSpPr>
        <p:spPr>
          <a:xfrm>
            <a:off x="7180480" y="2479741"/>
            <a:ext cx="3977864" cy="2268798"/>
          </a:xfrm>
        </p:spPr>
        <p:txBody>
          <a:bodyPr/>
          <a:lstStyle/>
          <a:p>
            <a:pPr>
              <a:spcBef>
                <a:spcPts val="1200"/>
              </a:spcBef>
            </a:pPr>
            <a:r>
              <a:rPr lang="en-NZ" dirty="0"/>
              <a:t>Can you compose </a:t>
            </a:r>
            <a:br>
              <a:rPr lang="en-NZ" dirty="0"/>
            </a:br>
            <a:r>
              <a:rPr lang="en-NZ" dirty="0"/>
              <a:t>a message back?</a:t>
            </a:r>
          </a:p>
          <a:p>
            <a:pPr>
              <a:spcBef>
                <a:spcPts val="1200"/>
              </a:spcBef>
            </a:pPr>
            <a:r>
              <a:rPr lang="en-NZ" dirty="0"/>
              <a:t>Notice if your reply </a:t>
            </a:r>
            <a:br>
              <a:rPr lang="en-NZ" dirty="0"/>
            </a:br>
            <a:r>
              <a:rPr lang="en-NZ" dirty="0"/>
              <a:t>is different.  </a:t>
            </a:r>
          </a:p>
        </p:txBody>
      </p:sp>
      <p:sp>
        <p:nvSpPr>
          <p:cNvPr id="5" name="Text Placeholder 4">
            <a:extLst>
              <a:ext uri="{FF2B5EF4-FFF2-40B4-BE49-F238E27FC236}">
                <a16:creationId xmlns:a16="http://schemas.microsoft.com/office/drawing/2014/main" id="{5D67AFAC-E606-CA49-81EC-8E777CBE7C0E}"/>
              </a:ext>
            </a:extLst>
          </p:cNvPr>
          <p:cNvSpPr>
            <a:spLocks noGrp="1"/>
          </p:cNvSpPr>
          <p:nvPr>
            <p:ph type="body" sz="quarter" idx="14"/>
          </p:nvPr>
        </p:nvSpPr>
        <p:spPr>
          <a:xfrm>
            <a:off x="7180480" y="1230463"/>
            <a:ext cx="4404569" cy="859335"/>
          </a:xfrm>
        </p:spPr>
        <p:txBody>
          <a:bodyPr/>
          <a:lstStyle/>
          <a:p>
            <a:r>
              <a:rPr lang="en-NZ" b="1" dirty="0"/>
              <a:t>“I’ve been feeling </a:t>
            </a:r>
            <a:br>
              <a:rPr lang="en-NZ" b="1" dirty="0"/>
            </a:br>
            <a:r>
              <a:rPr lang="en-NZ" b="1" dirty="0"/>
              <a:t>kind of alone recently…”</a:t>
            </a:r>
            <a:endParaRPr lang="en-NZ" dirty="0"/>
          </a:p>
        </p:txBody>
      </p:sp>
      <p:pic>
        <p:nvPicPr>
          <p:cNvPr id="6" name="Picture 5" descr="Young girl smiling">
            <a:extLst>
              <a:ext uri="{FF2B5EF4-FFF2-40B4-BE49-F238E27FC236}">
                <a16:creationId xmlns:a16="http://schemas.microsoft.com/office/drawing/2014/main" id="{EFFF024C-3A90-AB44-9737-E896B80AF6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73205" y="1230463"/>
            <a:ext cx="6065396" cy="5627537"/>
          </a:xfrm>
          <a:prstGeom prst="rect">
            <a:avLst/>
          </a:prstGeom>
        </p:spPr>
      </p:pic>
    </p:spTree>
    <p:extLst>
      <p:ext uri="{BB962C8B-B14F-4D97-AF65-F5344CB8AC3E}">
        <p14:creationId xmlns:p14="http://schemas.microsoft.com/office/powerpoint/2010/main" val="473005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9D06F8-0B8F-8F4C-9C01-C3CFE8F9A8DF}"/>
              </a:ext>
            </a:extLst>
          </p:cNvPr>
          <p:cNvSpPr>
            <a:spLocks noGrp="1"/>
          </p:cNvSpPr>
          <p:nvPr>
            <p:ph type="title" idx="4294967295"/>
          </p:nvPr>
        </p:nvSpPr>
        <p:spPr>
          <a:xfrm>
            <a:off x="334962" y="285812"/>
            <a:ext cx="5367747" cy="3137472"/>
          </a:xfrm>
        </p:spPr>
        <p:txBody>
          <a:bodyPr/>
          <a:lstStyle/>
          <a:p>
            <a:pPr algn="r">
              <a:lnSpc>
                <a:spcPts val="5300"/>
              </a:lnSpc>
              <a:spcBef>
                <a:spcPts val="1000"/>
              </a:spcBef>
            </a:pPr>
            <a:r>
              <a:rPr lang="en-US" sz="5300" dirty="0"/>
              <a:t>It can be common to experience feelings of loneliness</a:t>
            </a:r>
            <a:endParaRPr lang="en-US" dirty="0"/>
          </a:p>
        </p:txBody>
      </p:sp>
      <p:sp>
        <p:nvSpPr>
          <p:cNvPr id="7" name="Text Placeholder 6">
            <a:extLst>
              <a:ext uri="{FF2B5EF4-FFF2-40B4-BE49-F238E27FC236}">
                <a16:creationId xmlns:a16="http://schemas.microsoft.com/office/drawing/2014/main" id="{6F35A542-81AB-7148-B7D1-8242B7C77C22}"/>
              </a:ext>
            </a:extLst>
          </p:cNvPr>
          <p:cNvSpPr>
            <a:spLocks noGrp="1"/>
          </p:cNvSpPr>
          <p:nvPr>
            <p:ph type="body" sz="quarter" idx="12"/>
          </p:nvPr>
        </p:nvSpPr>
        <p:spPr>
          <a:xfrm>
            <a:off x="334962" y="2845921"/>
            <a:ext cx="4767300" cy="2362339"/>
          </a:xfrm>
        </p:spPr>
        <p:txBody>
          <a:bodyPr/>
          <a:lstStyle/>
          <a:p>
            <a:r>
              <a:rPr lang="en-NZ" b="1" dirty="0"/>
              <a:t>It is always good to talk about it to friends and trusted adults and there are lots of organisations that can give support such as Childline or the Mix.</a:t>
            </a:r>
          </a:p>
          <a:p>
            <a:pPr>
              <a:lnSpc>
                <a:spcPts val="2400"/>
              </a:lnSpc>
            </a:pPr>
            <a:r>
              <a:rPr lang="en-US" b="1" dirty="0"/>
              <a:t>Childline: </a:t>
            </a:r>
            <a:r>
              <a:rPr lang="en-US" b="1" u="sng" dirty="0" err="1"/>
              <a:t>childline.org.uk</a:t>
            </a:r>
            <a:r>
              <a:rPr lang="en-US" b="1" u="sng" dirty="0"/>
              <a:t>/info-advice</a:t>
            </a:r>
            <a:br>
              <a:rPr lang="en-US" b="1" dirty="0"/>
            </a:br>
            <a:r>
              <a:rPr lang="en-GB" b="1" dirty="0"/>
              <a:t>Or call 0800 1111</a:t>
            </a:r>
          </a:p>
          <a:p>
            <a:pPr>
              <a:lnSpc>
                <a:spcPts val="2400"/>
              </a:lnSpc>
            </a:pPr>
            <a:r>
              <a:rPr lang="en-GB" b="1" dirty="0"/>
              <a:t>The Mix:</a:t>
            </a:r>
            <a:br>
              <a:rPr lang="en-GB" dirty="0"/>
            </a:br>
            <a:r>
              <a:rPr lang="en-GB" b="1" dirty="0"/>
              <a:t>Call 0808 808 4994</a:t>
            </a:r>
          </a:p>
          <a:p>
            <a:endParaRPr lang="en-NZ" dirty="0"/>
          </a:p>
        </p:txBody>
      </p:sp>
      <p:sp>
        <p:nvSpPr>
          <p:cNvPr id="12" name="Slide Number Placeholder 5">
            <a:extLst>
              <a:ext uri="{FF2B5EF4-FFF2-40B4-BE49-F238E27FC236}">
                <a16:creationId xmlns:a16="http://schemas.microsoft.com/office/drawing/2014/main" id="{1C247629-2330-3A4B-91E6-21E8A2C150AB}"/>
              </a:ext>
              <a:ext uri="{C183D7F6-B498-43B3-948B-1728B52AA6E4}">
                <adec:decorative xmlns:adec="http://schemas.microsoft.com/office/drawing/2017/decorative" val="1"/>
              </a:ext>
            </a:extLst>
          </p:cNvPr>
          <p:cNvSpPr txBox="1">
            <a:spLocks/>
          </p:cNvSpPr>
          <p:nvPr/>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21</a:t>
            </a:fld>
            <a:endParaRPr lang="en-US" sz="1600" dirty="0">
              <a:solidFill>
                <a:schemeClr val="tx1"/>
              </a:solidFill>
            </a:endParaRPr>
          </a:p>
        </p:txBody>
      </p:sp>
      <p:pic>
        <p:nvPicPr>
          <p:cNvPr id="8" name="Picture 7" descr="Two girls laughing and looking at their phones">
            <a:extLst>
              <a:ext uri="{FF2B5EF4-FFF2-40B4-BE49-F238E27FC236}">
                <a16:creationId xmlns:a16="http://schemas.microsoft.com/office/drawing/2014/main" id="{3751C5C8-57E4-3C40-AD46-950D7A74716A}"/>
              </a:ext>
            </a:extLst>
          </p:cNvPr>
          <p:cNvPicPr>
            <a:picLocks noChangeAspect="1"/>
          </p:cNvPicPr>
          <p:nvPr/>
        </p:nvPicPr>
        <p:blipFill rotWithShape="1">
          <a:blip r:embed="rId3"/>
          <a:srcRect l="29785" t="9978" r="1125" b="2391"/>
          <a:stretch/>
        </p:blipFill>
        <p:spPr>
          <a:xfrm>
            <a:off x="4179784" y="1137191"/>
            <a:ext cx="8012216" cy="5720809"/>
          </a:xfrm>
          <a:prstGeom prst="rect">
            <a:avLst/>
          </a:prstGeom>
        </p:spPr>
      </p:pic>
    </p:spTree>
    <p:extLst>
      <p:ext uri="{BB962C8B-B14F-4D97-AF65-F5344CB8AC3E}">
        <p14:creationId xmlns:p14="http://schemas.microsoft.com/office/powerpoint/2010/main" val="2338554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E4A061-8F49-D543-A2F7-60908C5D2D77}"/>
              </a:ext>
            </a:extLst>
          </p:cNvPr>
          <p:cNvSpPr>
            <a:spLocks noGrp="1"/>
          </p:cNvSpPr>
          <p:nvPr>
            <p:ph type="title" idx="4294967295"/>
          </p:nvPr>
        </p:nvSpPr>
        <p:spPr>
          <a:xfrm>
            <a:off x="348711" y="356137"/>
            <a:ext cx="10515600" cy="724639"/>
          </a:xfrm>
        </p:spPr>
        <p:txBody>
          <a:bodyPr/>
          <a:lstStyle/>
          <a:p>
            <a:pPr>
              <a:spcBef>
                <a:spcPts val="1000"/>
              </a:spcBef>
            </a:pPr>
            <a:r>
              <a:rPr lang="en-GB" sz="6000" dirty="0"/>
              <a:t>Extended learning projects</a:t>
            </a:r>
            <a:br>
              <a:rPr lang="en-GB" sz="6000" dirty="0"/>
            </a:br>
            <a:endParaRPr lang="en-US" sz="5000" dirty="0"/>
          </a:p>
        </p:txBody>
      </p:sp>
      <p:sp>
        <p:nvSpPr>
          <p:cNvPr id="3" name="Text Placeholder 2">
            <a:extLst>
              <a:ext uri="{FF2B5EF4-FFF2-40B4-BE49-F238E27FC236}">
                <a16:creationId xmlns:a16="http://schemas.microsoft.com/office/drawing/2014/main" id="{4EE5B370-B849-C94F-BE20-DA45B4A75913}"/>
              </a:ext>
            </a:extLst>
          </p:cNvPr>
          <p:cNvSpPr>
            <a:spLocks noGrp="1"/>
          </p:cNvSpPr>
          <p:nvPr>
            <p:ph type="body" sz="quarter" idx="12"/>
          </p:nvPr>
        </p:nvSpPr>
        <p:spPr>
          <a:xfrm>
            <a:off x="348711" y="1486971"/>
            <a:ext cx="11150562" cy="3133797"/>
          </a:xfrm>
        </p:spPr>
        <p:txBody>
          <a:bodyPr/>
          <a:lstStyle/>
          <a:p>
            <a:pPr marL="342900" indent="-342900">
              <a:buFont typeface="+mj-lt"/>
              <a:buAutoNum type="arabicPeriod"/>
            </a:pPr>
            <a:r>
              <a:rPr lang="en-NZ" sz="1600" dirty="0"/>
              <a:t>Ask students to form a ‘Connection Collective’ – can they create a plan of different things the school or educational organisation could do to encourage feelings of connection? Students could organise a meeting with the head of year to discuss how more connection can be created in the school. </a:t>
            </a:r>
          </a:p>
          <a:p>
            <a:pPr marL="342900" indent="-342900">
              <a:buFont typeface="+mj-lt"/>
              <a:buAutoNum type="arabicPeriod"/>
            </a:pPr>
            <a:r>
              <a:rPr lang="en-NZ" sz="1600" dirty="0"/>
              <a:t>Create a piece of artwork inspired by the lesson. Students could look back at their gallery of connection (from Core activity 1) for ideas, and think about how they involve the wider school or even the local community in developing their art. For example, each student or community member could complete a different ‘tile’ in a mosaic. </a:t>
            </a:r>
          </a:p>
          <a:p>
            <a:pPr marL="342900" indent="-342900">
              <a:buFont typeface="+mj-lt"/>
              <a:buAutoNum type="arabicPeriod"/>
            </a:pPr>
            <a:endParaRPr lang="en-NZ" sz="1600" dirty="0"/>
          </a:p>
          <a:p>
            <a:endParaRPr lang="en-NZ" sz="1600" dirty="0"/>
          </a:p>
          <a:p>
            <a:pPr marL="342900" indent="-342900">
              <a:buFont typeface="+mj-lt"/>
              <a:buAutoNum type="arabicPeriod" startAt="3"/>
            </a:pPr>
            <a:r>
              <a:rPr lang="en-NZ" sz="1600" dirty="0"/>
              <a:t>Students create an anonymous questionnaire to find out what other students think the main causes of loneliness are and the best ways to build connections. Students could think about whether they want to gather quantitative or qualitative data and what questions they would need to ask. </a:t>
            </a:r>
          </a:p>
          <a:p>
            <a:pPr marL="342900" indent="-342900">
              <a:buFont typeface="+mj-lt"/>
              <a:buAutoNum type="arabicPeriod" startAt="3"/>
            </a:pPr>
            <a:r>
              <a:rPr lang="en-NZ" sz="1600" dirty="0"/>
              <a:t>Students could find out about volunteering initiatives in their area and create a brochure to share options with other students. Students could use the websites below to support their research. Students will need to ask their parent/carer before volunteering.</a:t>
            </a:r>
          </a:p>
          <a:p>
            <a:pPr marL="702000" indent="-342900">
              <a:buFont typeface="Arial" panose="020B0604020202020204" pitchFamily="34" charset="0"/>
              <a:buChar char="•"/>
            </a:pPr>
            <a:r>
              <a:rPr lang="en-NZ" sz="1600" b="1" dirty="0">
                <a:hlinkClick r:id="rId3">
                  <a:extLst>
                    <a:ext uri="{A12FA001-AC4F-418D-AE19-62706E023703}">
                      <ahyp:hlinkClr xmlns:ahyp="http://schemas.microsoft.com/office/drawing/2018/hyperlinkcolor" val="tx"/>
                    </a:ext>
                  </a:extLst>
                </a:hlinkClick>
              </a:rPr>
              <a:t>Volunteering matters</a:t>
            </a:r>
            <a:endParaRPr lang="en-NZ" sz="1600" b="1" dirty="0"/>
          </a:p>
          <a:p>
            <a:pPr marL="702000" indent="-342900">
              <a:buFont typeface="Arial" panose="020B0604020202020204" pitchFamily="34" charset="0"/>
              <a:buChar char="•"/>
            </a:pPr>
            <a:r>
              <a:rPr lang="en-NZ" sz="1600" b="1" dirty="0">
                <a:hlinkClick r:id="rId4">
                  <a:extLst>
                    <a:ext uri="{A12FA001-AC4F-418D-AE19-62706E023703}">
                      <ahyp:hlinkClr xmlns:ahyp="http://schemas.microsoft.com/office/drawing/2018/hyperlinkcolor" val="tx"/>
                    </a:ext>
                  </a:extLst>
                </a:hlinkClick>
              </a:rPr>
              <a:t>Do-it</a:t>
            </a:r>
            <a:endParaRPr lang="en-NZ" sz="1600" b="1" dirty="0"/>
          </a:p>
          <a:p>
            <a:pPr marL="702000" indent="-342900">
              <a:buFont typeface="Arial" panose="020B0604020202020204" pitchFamily="34" charset="0"/>
              <a:buChar char="•"/>
            </a:pPr>
            <a:r>
              <a:rPr lang="en-NZ" sz="1600" b="1" dirty="0">
                <a:hlinkClick r:id="rId5">
                  <a:extLst>
                    <a:ext uri="{A12FA001-AC4F-418D-AE19-62706E023703}">
                      <ahyp:hlinkClr xmlns:ahyp="http://schemas.microsoft.com/office/drawing/2018/hyperlinkcolor" val="tx"/>
                    </a:ext>
                  </a:extLst>
                </a:hlinkClick>
              </a:rPr>
              <a:t>Timebank</a:t>
            </a:r>
            <a:r>
              <a:rPr lang="en-NZ" sz="1600" b="1" dirty="0"/>
              <a:t> </a:t>
            </a:r>
          </a:p>
        </p:txBody>
      </p:sp>
    </p:spTree>
    <p:extLst>
      <p:ext uri="{BB962C8B-B14F-4D97-AF65-F5344CB8AC3E}">
        <p14:creationId xmlns:p14="http://schemas.microsoft.com/office/powerpoint/2010/main" val="3955400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44A313-19F5-744E-954C-28E526EE7667}"/>
              </a:ext>
            </a:extLst>
          </p:cNvPr>
          <p:cNvSpPr>
            <a:spLocks noGrp="1"/>
          </p:cNvSpPr>
          <p:nvPr>
            <p:ph type="title" idx="4294967295"/>
          </p:nvPr>
        </p:nvSpPr>
        <p:spPr>
          <a:xfrm>
            <a:off x="348711" y="374877"/>
            <a:ext cx="9801129" cy="1378796"/>
          </a:xfrm>
        </p:spPr>
        <p:txBody>
          <a:bodyPr vert="horz" wrap="square" lIns="0" tIns="0" rIns="0" bIns="0" rtlCol="0" anchor="t" anchorCtr="0">
            <a:noAutofit/>
          </a:bodyPr>
          <a:lstStyle/>
          <a:p>
            <a:pPr>
              <a:lnSpc>
                <a:spcPts val="6000"/>
              </a:lnSpc>
            </a:pPr>
            <a:r>
              <a:rPr lang="en-US" sz="6000" dirty="0"/>
              <a:t>Classroom tips</a:t>
            </a:r>
            <a:endParaRPr lang="en-GB" sz="6000" dirty="0"/>
          </a:p>
          <a:p>
            <a:endParaRPr lang="en-US" sz="6000" dirty="0">
              <a:solidFill>
                <a:srgbClr val="000000"/>
              </a:solidFill>
            </a:endParaRPr>
          </a:p>
        </p:txBody>
      </p:sp>
      <p:sp>
        <p:nvSpPr>
          <p:cNvPr id="10" name="Text Placeholder 2">
            <a:extLst>
              <a:ext uri="{FF2B5EF4-FFF2-40B4-BE49-F238E27FC236}">
                <a16:creationId xmlns:a16="http://schemas.microsoft.com/office/drawing/2014/main" id="{8573771C-7233-F240-BFFF-EA4A1AE1C8FD}"/>
              </a:ext>
            </a:extLst>
          </p:cNvPr>
          <p:cNvSpPr>
            <a:spLocks noGrp="1"/>
          </p:cNvSpPr>
          <p:nvPr>
            <p:ph type="body" sz="quarter" idx="12"/>
          </p:nvPr>
        </p:nvSpPr>
        <p:spPr>
          <a:xfrm>
            <a:off x="348711" y="1218746"/>
            <a:ext cx="11150562" cy="4637767"/>
          </a:xfrm>
        </p:spPr>
        <p:txBody>
          <a:bodyPr/>
          <a:lstStyle/>
          <a:p>
            <a:r>
              <a:rPr lang="en-GB" sz="1800" b="1" dirty="0"/>
              <a:t>Climate for learning </a:t>
            </a:r>
            <a:endParaRPr lang="en-GB" sz="1800" dirty="0"/>
          </a:p>
          <a:p>
            <a:r>
              <a:rPr lang="en-GB" dirty="0"/>
              <a:t>Read through </a:t>
            </a:r>
            <a:r>
              <a:rPr lang="en-GB" b="1" dirty="0">
                <a:hlinkClick r:id="rId3">
                  <a:extLst>
                    <a:ext uri="{A12FA001-AC4F-418D-AE19-62706E023703}">
                      <ahyp:hlinkClr xmlns:ahyp="http://schemas.microsoft.com/office/drawing/2018/hyperlinkcolor" val="tx"/>
                    </a:ext>
                  </a:extLst>
                </a:hlinkClick>
              </a:rPr>
              <a:t>Guidance for Learning in a Safe </a:t>
            </a:r>
            <a:r>
              <a:rPr lang="en-GB" b="1" u="sng" dirty="0">
                <a:hlinkClick r:id="rId3">
                  <a:extLst>
                    <a:ext uri="{A12FA001-AC4F-418D-AE19-62706E023703}">
                      <ahyp:hlinkClr xmlns:ahyp="http://schemas.microsoft.com/office/drawing/2018/hyperlinkcolor" val="tx"/>
                    </a:ext>
                  </a:extLst>
                </a:hlinkClick>
              </a:rPr>
              <a:t>Environment</a:t>
            </a:r>
            <a:r>
              <a:rPr lang="en-GB" dirty="0"/>
              <a:t>. </a:t>
            </a:r>
            <a:br>
              <a:rPr lang="en-GB" dirty="0"/>
            </a:br>
            <a:r>
              <a:rPr lang="en-GB" dirty="0"/>
              <a:t>This includes advice on: </a:t>
            </a:r>
          </a:p>
          <a:p>
            <a:pPr marL="285750" indent="-285750">
              <a:buFont typeface="Arial" panose="020B0604020202020204" pitchFamily="34" charset="0"/>
              <a:buChar char="•"/>
            </a:pPr>
            <a:r>
              <a:rPr lang="en-GB" dirty="0"/>
              <a:t>developing and revisiting effective ground rules drawn </a:t>
            </a:r>
            <a:br>
              <a:rPr lang="en-GB" dirty="0"/>
            </a:br>
            <a:r>
              <a:rPr lang="en-GB" dirty="0"/>
              <a:t>up with students </a:t>
            </a:r>
          </a:p>
          <a:p>
            <a:pPr marL="285750" indent="-285750">
              <a:buFont typeface="Arial" panose="020B0604020202020204" pitchFamily="34" charset="0"/>
              <a:buChar char="•"/>
            </a:pPr>
            <a:r>
              <a:rPr lang="en-GB" dirty="0"/>
              <a:t>familiarity with your school’s safeguarding policy and procedures, including Child Protection and other </a:t>
            </a:r>
            <a:br>
              <a:rPr lang="en-GB" dirty="0"/>
            </a:br>
            <a:r>
              <a:rPr lang="en-GB" dirty="0"/>
              <a:t>relevant policies </a:t>
            </a:r>
          </a:p>
          <a:p>
            <a:pPr marL="285750" indent="-285750">
              <a:buFont typeface="Arial" panose="020B0604020202020204" pitchFamily="34" charset="0"/>
              <a:buChar char="•"/>
            </a:pPr>
            <a:r>
              <a:rPr lang="en-GB" dirty="0"/>
              <a:t>being prepared in case students make a disclosure </a:t>
            </a:r>
          </a:p>
          <a:p>
            <a:pPr marL="285750" indent="-285750">
              <a:buFont typeface="Arial" panose="020B0604020202020204" pitchFamily="34" charset="0"/>
              <a:buChar char="•"/>
            </a:pPr>
            <a:r>
              <a:rPr lang="en-GB" dirty="0"/>
              <a:t>including and protecting vulnerable students </a:t>
            </a:r>
          </a:p>
          <a:p>
            <a:pPr marL="285750" indent="-285750">
              <a:buFont typeface="Arial" panose="020B0604020202020204" pitchFamily="34" charset="0"/>
              <a:buChar char="•"/>
            </a:pPr>
            <a:r>
              <a:rPr lang="en-GB" dirty="0"/>
              <a:t>using distancing techniques so that students can </a:t>
            </a:r>
            <a:br>
              <a:rPr lang="en-GB" dirty="0"/>
            </a:br>
            <a:r>
              <a:rPr lang="en-GB" dirty="0"/>
              <a:t>discuss sensitive issues without being encouraged </a:t>
            </a:r>
            <a:br>
              <a:rPr lang="en-GB" dirty="0"/>
            </a:br>
            <a:r>
              <a:rPr lang="en-GB" dirty="0"/>
              <a:t>to make a disclosure </a:t>
            </a:r>
          </a:p>
          <a:p>
            <a:pPr marL="285750" indent="-285750">
              <a:buFont typeface="Arial" panose="020B0604020202020204" pitchFamily="34" charset="0"/>
              <a:buChar char="•"/>
            </a:pPr>
            <a:r>
              <a:rPr lang="en-GB" dirty="0"/>
              <a:t>handling sensitive questions</a:t>
            </a:r>
          </a:p>
          <a:p>
            <a:pPr marL="285750" indent="-285750">
              <a:buFont typeface="Arial" panose="020B0604020202020204" pitchFamily="34" charset="0"/>
              <a:buChar char="•"/>
            </a:pPr>
            <a:r>
              <a:rPr lang="en-GB" dirty="0"/>
              <a:t>involving students with special educational needs </a:t>
            </a:r>
            <a:br>
              <a:rPr lang="en-GB" dirty="0"/>
            </a:br>
            <a:r>
              <a:rPr lang="en-GB" dirty="0"/>
              <a:t>and disabilities (SEND)</a:t>
            </a:r>
            <a:r>
              <a:rPr lang="en-GB" sz="1800" dirty="0"/>
              <a:t> </a:t>
            </a:r>
            <a:r>
              <a:rPr lang="en-GB" dirty="0"/>
              <a:t>and autism</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r>
              <a:rPr lang="en-GB" dirty="0"/>
              <a:t>You may also wish to familiarise yourself with any schemes or offers available in your school, organisation or local area to support young people’s mental health. Your local public health team or school nurse should be able to help signpost you to local sources of support.</a:t>
            </a:r>
            <a:endParaRPr lang="en-GB" sz="1800" b="1" dirty="0"/>
          </a:p>
          <a:p>
            <a:r>
              <a:rPr lang="en-GB" sz="1800" b="1" dirty="0"/>
              <a:t>Anonymous question box </a:t>
            </a:r>
            <a:endParaRPr lang="en-GB" sz="1800" dirty="0"/>
          </a:p>
          <a:p>
            <a:r>
              <a:rPr lang="en-GB" dirty="0"/>
              <a:t>Place a question box or envelope somewhere in the classroom. </a:t>
            </a:r>
            <a:br>
              <a:rPr lang="en-GB" dirty="0"/>
            </a:br>
            <a:r>
              <a:rPr lang="en-GB" dirty="0"/>
              <a:t>students write down any questions that occur to them during the </a:t>
            </a:r>
            <a:br>
              <a:rPr lang="en-GB" dirty="0"/>
            </a:br>
            <a:r>
              <a:rPr lang="en-GB" dirty="0"/>
              <a:t>lesson and submit them anonymously. You can address these questions in the next lesson.</a:t>
            </a:r>
            <a:endParaRPr lang="en-US" dirty="0"/>
          </a:p>
          <a:p>
            <a:r>
              <a:rPr lang="en-US" sz="1800" b="1" dirty="0"/>
              <a:t>Identify students for whom this topic may be challenging</a:t>
            </a:r>
          </a:p>
          <a:p>
            <a:r>
              <a:rPr lang="en-GB" dirty="0">
                <a:sym typeface="Arial"/>
              </a:rPr>
              <a:t>For children and young people who have moved to a new area or education setting (especially if this is due to being in care, because of poverty or because they are a refugee) it can be especially difficult to build connections. It is important to be aware of these students before teaching this lesson and any sensitivities or issues that may come up.</a:t>
            </a:r>
          </a:p>
          <a:p>
            <a:endParaRPr lang="en-US" sz="1800" b="1" dirty="0"/>
          </a:p>
        </p:txBody>
      </p:sp>
    </p:spTree>
    <p:extLst>
      <p:ext uri="{BB962C8B-B14F-4D97-AF65-F5344CB8AC3E}">
        <p14:creationId xmlns:p14="http://schemas.microsoft.com/office/powerpoint/2010/main" val="3840243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EB50F8-21BA-0446-AAFD-39473CBB4C42}"/>
              </a:ext>
            </a:extLst>
          </p:cNvPr>
          <p:cNvSpPr>
            <a:spLocks noGrp="1"/>
          </p:cNvSpPr>
          <p:nvPr>
            <p:ph type="title" idx="4294967295"/>
          </p:nvPr>
        </p:nvSpPr>
        <p:spPr>
          <a:xfrm>
            <a:off x="348711" y="366203"/>
            <a:ext cx="10515600" cy="724639"/>
          </a:xfrm>
        </p:spPr>
        <p:txBody>
          <a:bodyPr/>
          <a:lstStyle/>
          <a:p>
            <a:pPr>
              <a:lnSpc>
                <a:spcPts val="6000"/>
              </a:lnSpc>
            </a:pPr>
            <a:r>
              <a:rPr lang="en-GB" sz="6000" dirty="0"/>
              <a:t>Social distancing</a:t>
            </a:r>
          </a:p>
        </p:txBody>
      </p:sp>
      <p:sp>
        <p:nvSpPr>
          <p:cNvPr id="3" name="Text Placeholder 2">
            <a:extLst>
              <a:ext uri="{FF2B5EF4-FFF2-40B4-BE49-F238E27FC236}">
                <a16:creationId xmlns:a16="http://schemas.microsoft.com/office/drawing/2014/main" id="{6782351D-A962-DA4D-BEE7-47F780303228}"/>
              </a:ext>
            </a:extLst>
          </p:cNvPr>
          <p:cNvSpPr>
            <a:spLocks noGrp="1"/>
          </p:cNvSpPr>
          <p:nvPr>
            <p:ph type="body" sz="quarter" idx="12"/>
          </p:nvPr>
        </p:nvSpPr>
        <p:spPr>
          <a:xfrm>
            <a:off x="348710" y="1096807"/>
            <a:ext cx="5523453" cy="3896178"/>
          </a:xfrm>
        </p:spPr>
        <p:txBody>
          <a:bodyPr numCol="1"/>
          <a:lstStyle/>
          <a:p>
            <a:r>
              <a:rPr lang="en-GB" sz="1800" b="1" dirty="0"/>
              <a:t>Preparation</a:t>
            </a:r>
            <a:endParaRPr lang="en-GB" sz="1800" dirty="0"/>
          </a:p>
          <a:p>
            <a:pPr fontAlgn="base">
              <a:lnSpc>
                <a:spcPts val="1800"/>
              </a:lnSpc>
              <a:spcAft>
                <a:spcPts val="900"/>
              </a:spcAft>
            </a:pPr>
            <a:r>
              <a:rPr lang="en-GB" dirty="0"/>
              <a:t>Returning to school and managing the changes that have come about in their lives because of Covid-19 will have posed many different challenges for young people. Every young person will have been affected differently and it will be more important than ever before for students to have a safe space to explore their feelings and experiences. </a:t>
            </a:r>
          </a:p>
          <a:p>
            <a:pPr fontAlgn="base">
              <a:lnSpc>
                <a:spcPts val="1800"/>
              </a:lnSpc>
              <a:spcAft>
                <a:spcPts val="900"/>
              </a:spcAft>
            </a:pPr>
            <a:r>
              <a:rPr lang="en-GB" dirty="0"/>
              <a:t>Reassure students that its normal to worry about the impact of Covid-19 and that everyone will have had different responses. For example, some may have experienced loneliness, while others may have enjoyed lockdown – for many, there will have been a mixture of different emotions. </a:t>
            </a:r>
          </a:p>
          <a:p>
            <a:pPr fontAlgn="base">
              <a:lnSpc>
                <a:spcPts val="1800"/>
              </a:lnSpc>
              <a:spcAft>
                <a:spcPts val="900"/>
              </a:spcAft>
            </a:pPr>
            <a:r>
              <a:rPr lang="en-GB" dirty="0"/>
              <a:t>This lesson has a scenario related to Covid-19 and this may be particularly sensitive for any students who have experienced significant distress, loss or trauma prior to Covid-19 or during this time. There is clear guidance for teaching sensitive issues in the </a:t>
            </a:r>
            <a:r>
              <a:rPr lang="en-GB" b="1" dirty="0">
                <a:hlinkClick r:id="rId3">
                  <a:extLst>
                    <a:ext uri="{A12FA001-AC4F-418D-AE19-62706E023703}">
                      <ahyp:hlinkClr xmlns:ahyp="http://schemas.microsoft.com/office/drawing/2018/hyperlinkcolor" val="tx"/>
                    </a:ext>
                  </a:extLst>
                </a:hlinkClick>
              </a:rPr>
              <a:t>Guidance for Learning in a Safe Environment </a:t>
            </a:r>
            <a:r>
              <a:rPr lang="en-GB" b="1" dirty="0"/>
              <a:t> </a:t>
            </a:r>
            <a:r>
              <a:rPr lang="en-GB" dirty="0"/>
              <a:t>document and it is important that this is read before delivering this lesson.</a:t>
            </a:r>
          </a:p>
        </p:txBody>
      </p:sp>
      <p:sp>
        <p:nvSpPr>
          <p:cNvPr id="6" name="Text Placeholder 2">
            <a:extLst>
              <a:ext uri="{FF2B5EF4-FFF2-40B4-BE49-F238E27FC236}">
                <a16:creationId xmlns:a16="http://schemas.microsoft.com/office/drawing/2014/main" id="{FD0ED932-C7F0-2546-ACBD-BCF21D078E0B}"/>
              </a:ext>
            </a:extLst>
          </p:cNvPr>
          <p:cNvSpPr txBox="1">
            <a:spLocks/>
          </p:cNvSpPr>
          <p:nvPr/>
        </p:nvSpPr>
        <p:spPr>
          <a:xfrm>
            <a:off x="6203950" y="1090842"/>
            <a:ext cx="5740399" cy="4839153"/>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800" b="1" dirty="0"/>
              <a:t>Adapting lessons to social distancing</a:t>
            </a:r>
            <a:endParaRPr lang="en-NZ" sz="1800" dirty="0"/>
          </a:p>
          <a:p>
            <a:r>
              <a:rPr lang="en-NZ" sz="1800" b="1" dirty="0"/>
              <a:t>Activity 1 (Slide 9-11): The gallery of loneliness and connection </a:t>
            </a:r>
            <a:endParaRPr lang="en-NZ" sz="1800" dirty="0"/>
          </a:p>
          <a:p>
            <a:r>
              <a:rPr lang="en-NZ" dirty="0"/>
              <a:t>Students could draw their images and then all hold up the images of loneliness and then connection at the same time. Students could also be given blue tack and could take it in turns to stick their images up and then take it in turns to look at the galleries. Ask students to feedback reflections as a whole class which the teacher can add to the board. </a:t>
            </a:r>
          </a:p>
          <a:p>
            <a:r>
              <a:rPr lang="en-NZ" sz="1800" b="1" dirty="0"/>
              <a:t>Activity 2 (Slide 13): Four levels of connection – combatting loneliness</a:t>
            </a:r>
            <a:endParaRPr lang="en-NZ" sz="1800" dirty="0"/>
          </a:p>
          <a:p>
            <a:r>
              <a:rPr lang="en-NZ" dirty="0"/>
              <a:t>Students could each complete their own individual diagram.  Alternatively, a large one could be done on the board and contributions given through discussion or students could add their thoughts to post-it notes and take it in turns to go up and add them to the class diagram if this is viable to do whilst maintaining social distancing.</a:t>
            </a:r>
          </a:p>
        </p:txBody>
      </p:sp>
    </p:spTree>
    <p:extLst>
      <p:ext uri="{BB962C8B-B14F-4D97-AF65-F5344CB8AC3E}">
        <p14:creationId xmlns:p14="http://schemas.microsoft.com/office/powerpoint/2010/main" val="4127268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EB50F8-21BA-0446-AAFD-39473CBB4C42}"/>
              </a:ext>
            </a:extLst>
          </p:cNvPr>
          <p:cNvSpPr>
            <a:spLocks noGrp="1"/>
          </p:cNvSpPr>
          <p:nvPr>
            <p:ph type="title" idx="4294967295"/>
          </p:nvPr>
        </p:nvSpPr>
        <p:spPr>
          <a:xfrm>
            <a:off x="348711" y="310546"/>
            <a:ext cx="10515600" cy="724639"/>
          </a:xfrm>
        </p:spPr>
        <p:txBody>
          <a:bodyPr/>
          <a:lstStyle/>
          <a:p>
            <a:r>
              <a:rPr lang="en-NZ" sz="6000" dirty="0"/>
              <a:t>Key facts for teachers </a:t>
            </a:r>
          </a:p>
        </p:txBody>
      </p:sp>
      <p:sp>
        <p:nvSpPr>
          <p:cNvPr id="3" name="Text Placeholder 2">
            <a:extLst>
              <a:ext uri="{FF2B5EF4-FFF2-40B4-BE49-F238E27FC236}">
                <a16:creationId xmlns:a16="http://schemas.microsoft.com/office/drawing/2014/main" id="{6782351D-A962-DA4D-BEE7-47F780303228}"/>
              </a:ext>
            </a:extLst>
          </p:cNvPr>
          <p:cNvSpPr>
            <a:spLocks noGrp="1"/>
          </p:cNvSpPr>
          <p:nvPr>
            <p:ph type="body" sz="quarter" idx="12"/>
          </p:nvPr>
        </p:nvSpPr>
        <p:spPr>
          <a:xfrm>
            <a:off x="348710" y="1218748"/>
            <a:ext cx="5523453" cy="3896178"/>
          </a:xfrm>
        </p:spPr>
        <p:txBody>
          <a:bodyPr numCol="1"/>
          <a:lstStyle/>
          <a:p>
            <a:r>
              <a:rPr lang="en-NZ" sz="1800" b="1" dirty="0"/>
              <a:t>School belonging</a:t>
            </a:r>
            <a:endParaRPr lang="en-NZ" sz="1800" dirty="0"/>
          </a:p>
          <a:p>
            <a:r>
              <a:rPr lang="en-NZ" sz="1300" dirty="0"/>
              <a:t>56% of young people said they felt like they belong in their school. Boys were slightly more likely than girls to report a sense of belonging to their school (60% vs 52%). Younger adolescents were most likely to report feeling like they belong in their school. </a:t>
            </a:r>
          </a:p>
          <a:p>
            <a:r>
              <a:rPr lang="en-NZ" sz="1800" b="1" dirty="0"/>
              <a:t>Teacher connectedness</a:t>
            </a:r>
            <a:endParaRPr lang="en-NZ" sz="1800" dirty="0"/>
          </a:p>
          <a:p>
            <a:r>
              <a:rPr lang="en-NZ" sz="1300" dirty="0"/>
              <a:t>Nearly three quarters (74%) of young people said that they felt they had at least one teacher they could go to if they had a problem. There were minimal gender differences (73% of boys compared with 75% of girls). However, younger adolescents were more likely to agree they had at least one teacher they can go to. </a:t>
            </a:r>
          </a:p>
          <a:p>
            <a:r>
              <a:rPr lang="en-NZ" sz="1800" b="1" dirty="0"/>
              <a:t>Peer relationships</a:t>
            </a:r>
            <a:endParaRPr lang="en-NZ" sz="1800" dirty="0"/>
          </a:p>
          <a:p>
            <a:r>
              <a:rPr lang="en-NZ" sz="1300" dirty="0"/>
              <a:t>Over half of young people (58%) agreed that other students in their class were kind and helpful.</a:t>
            </a:r>
            <a:r>
              <a:rPr lang="en-NZ" dirty="0"/>
              <a:t> </a:t>
            </a:r>
          </a:p>
          <a:p>
            <a:r>
              <a:rPr lang="en-NZ" sz="1800" b="1" dirty="0"/>
              <a:t>Family</a:t>
            </a:r>
          </a:p>
          <a:p>
            <a:r>
              <a:rPr lang="en-NZ" sz="1300" dirty="0"/>
              <a:t>Just under a third of young people (60%) agreed that they could talk to their family about problems.</a:t>
            </a:r>
          </a:p>
          <a:p>
            <a:endParaRPr lang="en-NZ" sz="1800" b="1" dirty="0"/>
          </a:p>
          <a:p>
            <a:endParaRPr lang="en-NZ" dirty="0"/>
          </a:p>
        </p:txBody>
      </p:sp>
      <p:sp>
        <p:nvSpPr>
          <p:cNvPr id="6" name="Text Placeholder 2">
            <a:extLst>
              <a:ext uri="{FF2B5EF4-FFF2-40B4-BE49-F238E27FC236}">
                <a16:creationId xmlns:a16="http://schemas.microsoft.com/office/drawing/2014/main" id="{FD0ED932-C7F0-2546-ACBD-BCF21D078E0B}"/>
              </a:ext>
            </a:extLst>
          </p:cNvPr>
          <p:cNvSpPr txBox="1">
            <a:spLocks/>
          </p:cNvSpPr>
          <p:nvPr/>
        </p:nvSpPr>
        <p:spPr>
          <a:xfrm>
            <a:off x="6203950" y="1218748"/>
            <a:ext cx="5740399" cy="4839153"/>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800" b="1" dirty="0"/>
              <a:t>Friends</a:t>
            </a:r>
            <a:endParaRPr lang="en-NZ" sz="1800" dirty="0"/>
          </a:p>
          <a:p>
            <a:r>
              <a:rPr lang="en-NZ" sz="1300" dirty="0"/>
              <a:t>Just under half of all young people reported that they had supportive friendships. Girls were slightly more likely than boys to report that they could talk to their friends about their problems and their friends were there to help them. </a:t>
            </a:r>
          </a:p>
          <a:p>
            <a:r>
              <a:rPr lang="en-NZ" sz="1800" b="1" dirty="0"/>
              <a:t>Electronic media communication (EMC)</a:t>
            </a:r>
            <a:endParaRPr lang="en-NZ" sz="1800" dirty="0"/>
          </a:p>
          <a:p>
            <a:r>
              <a:rPr lang="en-NZ" sz="1300" dirty="0"/>
              <a:t>Over a third (37%) of 15 year old girls said they contacted their close friends via EMC “almost all the time”.  </a:t>
            </a:r>
          </a:p>
          <a:p>
            <a:r>
              <a:rPr lang="en-NZ" sz="1200" b="1" dirty="0"/>
              <a:t>Source: </a:t>
            </a:r>
            <a:r>
              <a:rPr lang="en-NZ" sz="1200" dirty="0"/>
              <a:t>Health Behaviour in School Age Children Survey 2020 (HBSC)</a:t>
            </a:r>
          </a:p>
          <a:p>
            <a:r>
              <a:rPr lang="en-NZ" sz="1200" dirty="0"/>
              <a:t>This is a long-standing international study conducted in collaboration with the World Health Organization (WHO). The HBSC study is repeated every four years providing trends in young people’s wellbeing. Data for England spans over a decade (2002-2018) The HBSC study uses a survey methodology, collecting data through self-completed questionnaires administered during school. The surveys are completed by young people aged 11, 13 and 15 years old.</a:t>
            </a:r>
          </a:p>
          <a:p>
            <a:r>
              <a:rPr lang="en-NZ" sz="1200" b="1" u="sng" dirty="0">
                <a:hlinkClick r:id="rId3">
                  <a:extLst>
                    <a:ext uri="{A12FA001-AC4F-418D-AE19-62706E023703}">
                      <ahyp:hlinkClr xmlns:ahyp="http://schemas.microsoft.com/office/drawing/2018/hyperlinkcolor" val="tx"/>
                    </a:ext>
                  </a:extLst>
                </a:hlinkClick>
              </a:rPr>
              <a:t>Access full report here</a:t>
            </a:r>
            <a:endParaRPr lang="en-NZ" sz="1200" dirty="0"/>
          </a:p>
        </p:txBody>
      </p:sp>
    </p:spTree>
    <p:extLst>
      <p:ext uri="{BB962C8B-B14F-4D97-AF65-F5344CB8AC3E}">
        <p14:creationId xmlns:p14="http://schemas.microsoft.com/office/powerpoint/2010/main" val="326844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9CC84803-0D0F-EB47-859C-CDD441E9E326}"/>
              </a:ext>
            </a:extLst>
          </p:cNvPr>
          <p:cNvSpPr>
            <a:spLocks noGrp="1"/>
          </p:cNvSpPr>
          <p:nvPr>
            <p:ph type="title" idx="4294967295"/>
          </p:nvPr>
        </p:nvSpPr>
        <p:spPr>
          <a:xfrm>
            <a:off x="326292" y="986015"/>
            <a:ext cx="3841150" cy="806991"/>
          </a:xfrm>
        </p:spPr>
        <p:txBody>
          <a:bodyPr/>
          <a:lstStyle/>
          <a:p>
            <a:pPr algn="r">
              <a:lnSpc>
                <a:spcPts val="6000"/>
              </a:lnSpc>
            </a:pPr>
            <a:r>
              <a:rPr lang="en-US" sz="6000" dirty="0"/>
              <a:t>What are we learning?</a:t>
            </a:r>
          </a:p>
        </p:txBody>
      </p:sp>
      <p:sp>
        <p:nvSpPr>
          <p:cNvPr id="5" name="Text Placeholder 4">
            <a:extLst>
              <a:ext uri="{FF2B5EF4-FFF2-40B4-BE49-F238E27FC236}">
                <a16:creationId xmlns:a16="http://schemas.microsoft.com/office/drawing/2014/main" id="{5EEB9E55-E30C-674F-B6CD-036E2205E73B}"/>
              </a:ext>
            </a:extLst>
          </p:cNvPr>
          <p:cNvSpPr>
            <a:spLocks noGrp="1"/>
          </p:cNvSpPr>
          <p:nvPr>
            <p:ph type="body" sz="quarter" idx="12"/>
          </p:nvPr>
        </p:nvSpPr>
        <p:spPr>
          <a:xfrm>
            <a:off x="7161579" y="2119770"/>
            <a:ext cx="4421875" cy="1618631"/>
          </a:xfrm>
        </p:spPr>
        <p:txBody>
          <a:bodyPr numCol="2"/>
          <a:lstStyle/>
          <a:p>
            <a:r>
              <a:rPr lang="en-NZ" dirty="0"/>
              <a:t>loneliness</a:t>
            </a:r>
          </a:p>
          <a:p>
            <a:r>
              <a:rPr lang="en-NZ" dirty="0"/>
              <a:t>connection</a:t>
            </a:r>
          </a:p>
          <a:p>
            <a:r>
              <a:rPr lang="en-NZ" dirty="0"/>
              <a:t>community</a:t>
            </a:r>
          </a:p>
          <a:p>
            <a:r>
              <a:rPr lang="en-NZ" dirty="0"/>
              <a:t>socialising (spending time with people)</a:t>
            </a:r>
          </a:p>
          <a:p>
            <a:r>
              <a:rPr lang="en-NZ" dirty="0"/>
              <a:t>friendship</a:t>
            </a:r>
          </a:p>
          <a:p>
            <a:r>
              <a:rPr lang="en-NZ" dirty="0"/>
              <a:t>sharing</a:t>
            </a:r>
          </a:p>
          <a:p>
            <a:r>
              <a:rPr lang="en-NZ" dirty="0"/>
              <a:t>identity</a:t>
            </a:r>
          </a:p>
          <a:p>
            <a:r>
              <a:rPr lang="en-NZ" dirty="0"/>
              <a:t>stigma (shame)</a:t>
            </a:r>
          </a:p>
          <a:p>
            <a:r>
              <a:rPr lang="en-NZ" dirty="0"/>
              <a:t>wellbeing (feeling good) </a:t>
            </a:r>
          </a:p>
        </p:txBody>
      </p:sp>
      <p:sp>
        <p:nvSpPr>
          <p:cNvPr id="3" name="Text Placeholder 2">
            <a:extLst>
              <a:ext uri="{FF2B5EF4-FFF2-40B4-BE49-F238E27FC236}">
                <a16:creationId xmlns:a16="http://schemas.microsoft.com/office/drawing/2014/main" id="{F7F0435E-1748-F649-9248-6B66AED22DF6}"/>
              </a:ext>
            </a:extLst>
          </p:cNvPr>
          <p:cNvSpPr>
            <a:spLocks noGrp="1"/>
          </p:cNvSpPr>
          <p:nvPr>
            <p:ph type="body" sz="quarter" idx="14"/>
          </p:nvPr>
        </p:nvSpPr>
        <p:spPr>
          <a:xfrm>
            <a:off x="7182000" y="1612800"/>
            <a:ext cx="4421875" cy="360268"/>
          </a:xfrm>
        </p:spPr>
        <p:txBody>
          <a:bodyPr/>
          <a:lstStyle/>
          <a:p>
            <a:r>
              <a:rPr lang="en-NZ" b="1" dirty="0"/>
              <a:t>Key vocabulary </a:t>
            </a:r>
            <a:endParaRPr lang="en-NZ" dirty="0"/>
          </a:p>
        </p:txBody>
      </p:sp>
      <p:grpSp>
        <p:nvGrpSpPr>
          <p:cNvPr id="22" name="Group 21">
            <a:extLst>
              <a:ext uri="{FF2B5EF4-FFF2-40B4-BE49-F238E27FC236}">
                <a16:creationId xmlns:a16="http://schemas.microsoft.com/office/drawing/2014/main" id="{3772C184-13C7-EF42-954F-0E2D1F865243}"/>
              </a:ext>
            </a:extLst>
          </p:cNvPr>
          <p:cNvGrpSpPr/>
          <p:nvPr/>
        </p:nvGrpSpPr>
        <p:grpSpPr>
          <a:xfrm>
            <a:off x="7180479" y="1601908"/>
            <a:ext cx="4423396" cy="2196188"/>
            <a:chOff x="7164550" y="2158402"/>
            <a:chExt cx="4423396" cy="2196188"/>
          </a:xfrm>
        </p:grpSpPr>
        <p:sp>
          <p:nvSpPr>
            <p:cNvPr id="18" name="Text Placeholder 4">
              <a:extLst>
                <a:ext uri="{FF2B5EF4-FFF2-40B4-BE49-F238E27FC236}">
                  <a16:creationId xmlns:a16="http://schemas.microsoft.com/office/drawing/2014/main" id="{5FD40EFF-538F-4849-A4FA-37076E802106}"/>
                </a:ext>
              </a:extLst>
            </p:cNvPr>
            <p:cNvSpPr txBox="1">
              <a:spLocks/>
            </p:cNvSpPr>
            <p:nvPr/>
          </p:nvSpPr>
          <p:spPr>
            <a:xfrm>
              <a:off x="7164550" y="2676264"/>
              <a:ext cx="4421875" cy="1678326"/>
            </a:xfrm>
            <a:prstGeom prst="rect">
              <a:avLst/>
            </a:prstGeom>
          </p:spPr>
          <p:txBody>
            <a:bodyPr vert="horz" wrap="square" lIns="0" tIns="0" rIns="0" bIns="0" numCol="1" spcCol="540000" rtlCol="0" anchor="t" anchorCtr="0">
              <a:noAutofit/>
            </a:bodyPr>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dirty="0"/>
                <a:t>explain what loneliness </a:t>
              </a:r>
              <a:br>
                <a:rPr lang="en-NZ" dirty="0"/>
              </a:br>
              <a:r>
                <a:rPr lang="en-NZ" dirty="0"/>
                <a:t>and connection mean</a:t>
              </a:r>
            </a:p>
            <a:p>
              <a:r>
                <a:rPr lang="en-NZ" dirty="0"/>
                <a:t>give advice to a young person experiencing loneliness</a:t>
              </a:r>
            </a:p>
            <a:p>
              <a:r>
                <a:rPr lang="en-NZ" dirty="0"/>
                <a:t>evaluate different actions that </a:t>
              </a:r>
              <a:br>
                <a:rPr lang="en-NZ" dirty="0"/>
              </a:br>
              <a:r>
                <a:rPr lang="en-NZ" dirty="0"/>
                <a:t>can be used to build connections</a:t>
              </a:r>
            </a:p>
          </p:txBody>
        </p:sp>
        <p:sp>
          <p:nvSpPr>
            <p:cNvPr id="20" name="Text Placeholder 2">
              <a:extLst>
                <a:ext uri="{FF2B5EF4-FFF2-40B4-BE49-F238E27FC236}">
                  <a16:creationId xmlns:a16="http://schemas.microsoft.com/office/drawing/2014/main" id="{CF547B8C-D28C-3B4E-90D2-6762D356A97F}"/>
                </a:ext>
              </a:extLst>
            </p:cNvPr>
            <p:cNvSpPr txBox="1">
              <a:spLocks/>
            </p:cNvSpPr>
            <p:nvPr/>
          </p:nvSpPr>
          <p:spPr>
            <a:xfrm>
              <a:off x="7166071" y="2158402"/>
              <a:ext cx="4421875" cy="360268"/>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b="1" dirty="0"/>
                <a:t>Learning outcomes  </a:t>
              </a:r>
              <a:endParaRPr lang="en-NZ" dirty="0"/>
            </a:p>
          </p:txBody>
        </p:sp>
      </p:grpSp>
      <p:grpSp>
        <p:nvGrpSpPr>
          <p:cNvPr id="23" name="Group 22">
            <a:extLst>
              <a:ext uri="{FF2B5EF4-FFF2-40B4-BE49-F238E27FC236}">
                <a16:creationId xmlns:a16="http://schemas.microsoft.com/office/drawing/2014/main" id="{F0201FC2-2A8E-4643-B268-E55939D1FD37}"/>
              </a:ext>
            </a:extLst>
          </p:cNvPr>
          <p:cNvGrpSpPr/>
          <p:nvPr/>
        </p:nvGrpSpPr>
        <p:grpSpPr>
          <a:xfrm>
            <a:off x="7174993" y="1601908"/>
            <a:ext cx="4432846" cy="2813867"/>
            <a:chOff x="7181979" y="1109821"/>
            <a:chExt cx="4432846" cy="2813867"/>
          </a:xfrm>
        </p:grpSpPr>
        <p:sp>
          <p:nvSpPr>
            <p:cNvPr id="16" name="Text Placeholder 4">
              <a:extLst>
                <a:ext uri="{FF2B5EF4-FFF2-40B4-BE49-F238E27FC236}">
                  <a16:creationId xmlns:a16="http://schemas.microsoft.com/office/drawing/2014/main" id="{8E8E92F2-5656-7F44-8C2D-D6D1D92D89CC}"/>
                </a:ext>
              </a:extLst>
            </p:cNvPr>
            <p:cNvSpPr txBox="1">
              <a:spLocks/>
            </p:cNvSpPr>
            <p:nvPr/>
          </p:nvSpPr>
          <p:spPr>
            <a:xfrm>
              <a:off x="7181979" y="1652749"/>
              <a:ext cx="4421875" cy="2270939"/>
            </a:xfrm>
            <a:prstGeom prst="rect">
              <a:avLst/>
            </a:prstGeom>
          </p:spPr>
          <p:txBody>
            <a:bodyPr vert="horz" wrap="square" lIns="0" tIns="0" rIns="0" bIns="0" numCol="1" spcCol="540000" rtlCol="0" anchor="t" anchorCtr="0">
              <a:noAutofit/>
            </a:bodyPr>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dirty="0"/>
                <a:t>We are learning about how to manage loneliness through making meaningful connections. </a:t>
              </a:r>
            </a:p>
          </p:txBody>
        </p:sp>
        <p:sp>
          <p:nvSpPr>
            <p:cNvPr id="17" name="Text Placeholder 2">
              <a:extLst>
                <a:ext uri="{FF2B5EF4-FFF2-40B4-BE49-F238E27FC236}">
                  <a16:creationId xmlns:a16="http://schemas.microsoft.com/office/drawing/2014/main" id="{F25D67B1-BE3B-9C4A-9EE4-59BCFA3A93AA}"/>
                </a:ext>
              </a:extLst>
            </p:cNvPr>
            <p:cNvSpPr txBox="1">
              <a:spLocks/>
            </p:cNvSpPr>
            <p:nvPr/>
          </p:nvSpPr>
          <p:spPr>
            <a:xfrm>
              <a:off x="7192950" y="1109821"/>
              <a:ext cx="4421875" cy="360268"/>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b="1" dirty="0"/>
                <a:t>Learning objectives  </a:t>
              </a:r>
              <a:endParaRPr lang="en-NZ" dirty="0"/>
            </a:p>
          </p:txBody>
        </p:sp>
      </p:grpSp>
      <p:pic>
        <p:nvPicPr>
          <p:cNvPr id="6" name="Picture 5" descr="Young boy in uniform">
            <a:extLst>
              <a:ext uri="{FF2B5EF4-FFF2-40B4-BE49-F238E27FC236}">
                <a16:creationId xmlns:a16="http://schemas.microsoft.com/office/drawing/2014/main" id="{157F590D-D56D-FE46-B035-7F92CD94FB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46867" y="1782042"/>
            <a:ext cx="4719417" cy="5075958"/>
          </a:xfrm>
          <a:prstGeom prst="rect">
            <a:avLst/>
          </a:prstGeom>
        </p:spPr>
      </p:pic>
    </p:spTree>
    <p:extLst>
      <p:ext uri="{BB962C8B-B14F-4D97-AF65-F5344CB8AC3E}">
        <p14:creationId xmlns:p14="http://schemas.microsoft.com/office/powerpoint/2010/main" val="269278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551F9-697B-D54B-AD99-AE436EBADEE6}"/>
              </a:ext>
            </a:extLst>
          </p:cNvPr>
          <p:cNvSpPr>
            <a:spLocks noGrp="1"/>
          </p:cNvSpPr>
          <p:nvPr>
            <p:ph type="title" idx="4294967295"/>
          </p:nvPr>
        </p:nvSpPr>
        <p:spPr>
          <a:xfrm>
            <a:off x="373428" y="592881"/>
            <a:ext cx="3928090" cy="1793733"/>
          </a:xfrm>
        </p:spPr>
        <p:txBody>
          <a:bodyPr/>
          <a:lstStyle/>
          <a:p>
            <a:pPr>
              <a:lnSpc>
                <a:spcPts val="6000"/>
              </a:lnSpc>
              <a:spcBef>
                <a:spcPts val="0"/>
              </a:spcBef>
            </a:pPr>
            <a:r>
              <a:rPr lang="en-NZ" sz="6000" dirty="0"/>
              <a:t>What might prompt this message?</a:t>
            </a:r>
            <a:endParaRPr lang="en-GB" sz="6000" dirty="0"/>
          </a:p>
          <a:p>
            <a:endParaRPr lang="en-US" dirty="0"/>
          </a:p>
        </p:txBody>
      </p:sp>
      <p:sp>
        <p:nvSpPr>
          <p:cNvPr id="4" name="Text Placeholder 3">
            <a:extLst>
              <a:ext uri="{FF2B5EF4-FFF2-40B4-BE49-F238E27FC236}">
                <a16:creationId xmlns:a16="http://schemas.microsoft.com/office/drawing/2014/main" id="{FDBF286F-5DF6-904A-88DF-821B6FC961B0}"/>
              </a:ext>
            </a:extLst>
          </p:cNvPr>
          <p:cNvSpPr>
            <a:spLocks noGrp="1"/>
          </p:cNvSpPr>
          <p:nvPr>
            <p:ph type="body" sz="quarter" idx="38"/>
          </p:nvPr>
        </p:nvSpPr>
        <p:spPr>
          <a:xfrm>
            <a:off x="375849" y="3212326"/>
            <a:ext cx="5118207" cy="2739513"/>
          </a:xfrm>
        </p:spPr>
        <p:txBody>
          <a:bodyPr/>
          <a:lstStyle/>
          <a:p>
            <a:pPr>
              <a:lnSpc>
                <a:spcPct val="100000"/>
              </a:lnSpc>
            </a:pPr>
            <a:r>
              <a:rPr lang="en-NZ" b="1" dirty="0"/>
              <a:t>“I’ve been feeling </a:t>
            </a:r>
            <a:br>
              <a:rPr lang="en-NZ" b="1" dirty="0"/>
            </a:br>
            <a:r>
              <a:rPr lang="en-NZ" b="1" dirty="0"/>
              <a:t>kind of alone recently…”</a:t>
            </a:r>
            <a:endParaRPr lang="en-NZ" dirty="0"/>
          </a:p>
          <a:p>
            <a:pPr>
              <a:lnSpc>
                <a:spcPct val="100000"/>
              </a:lnSpc>
            </a:pPr>
            <a:endParaRPr lang="en-US" dirty="0"/>
          </a:p>
        </p:txBody>
      </p:sp>
      <p:pic>
        <p:nvPicPr>
          <p:cNvPr id="9" name="Picture 8">
            <a:extLst>
              <a:ext uri="{FF2B5EF4-FFF2-40B4-BE49-F238E27FC236}">
                <a16:creationId xmlns:a16="http://schemas.microsoft.com/office/drawing/2014/main" id="{0EEA725C-9580-B440-940C-257A5FEDA0F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05783" y="1327583"/>
            <a:ext cx="1088020" cy="1088020"/>
          </a:xfrm>
          <a:prstGeom prst="rect">
            <a:avLst/>
          </a:prstGeom>
        </p:spPr>
      </p:pic>
      <p:sp>
        <p:nvSpPr>
          <p:cNvPr id="5" name="Text Placeholder 4">
            <a:extLst>
              <a:ext uri="{FF2B5EF4-FFF2-40B4-BE49-F238E27FC236}">
                <a16:creationId xmlns:a16="http://schemas.microsoft.com/office/drawing/2014/main" id="{7212C287-E8F1-CA45-999E-E3667C464FBD}"/>
              </a:ext>
            </a:extLst>
          </p:cNvPr>
          <p:cNvSpPr>
            <a:spLocks noGrp="1"/>
          </p:cNvSpPr>
          <p:nvPr>
            <p:ph type="body" sz="quarter" idx="27"/>
          </p:nvPr>
        </p:nvSpPr>
        <p:spPr>
          <a:xfrm>
            <a:off x="8193804" y="2415603"/>
            <a:ext cx="3321445" cy="1593445"/>
          </a:xfrm>
        </p:spPr>
        <p:txBody>
          <a:bodyPr/>
          <a:lstStyle/>
          <a:p>
            <a:pPr>
              <a:lnSpc>
                <a:spcPct val="100000"/>
              </a:lnSpc>
              <a:spcBef>
                <a:spcPts val="1200"/>
              </a:spcBef>
            </a:pPr>
            <a:r>
              <a:rPr lang="en-NZ" dirty="0"/>
              <a:t>How could you reply?</a:t>
            </a:r>
          </a:p>
        </p:txBody>
      </p:sp>
      <p:pic>
        <p:nvPicPr>
          <p:cNvPr id="7" name="Picture 6" descr="Young girl smiling">
            <a:extLst>
              <a:ext uri="{FF2B5EF4-FFF2-40B4-BE49-F238E27FC236}">
                <a16:creationId xmlns:a16="http://schemas.microsoft.com/office/drawing/2014/main" id="{EFFF024C-3A90-AB44-9737-E896B80AF6D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6414" t="14306" r="31591"/>
          <a:stretch/>
        </p:blipFill>
        <p:spPr>
          <a:xfrm>
            <a:off x="2004413" y="981075"/>
            <a:ext cx="6334188" cy="5876925"/>
          </a:xfrm>
          <a:prstGeom prst="rect">
            <a:avLst/>
          </a:prstGeom>
        </p:spPr>
      </p:pic>
    </p:spTree>
    <p:extLst>
      <p:ext uri="{BB962C8B-B14F-4D97-AF65-F5344CB8AC3E}">
        <p14:creationId xmlns:p14="http://schemas.microsoft.com/office/powerpoint/2010/main" val="618585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4CE49-3CB3-0546-9A14-F1D69C87FB28}"/>
              </a:ext>
            </a:extLst>
          </p:cNvPr>
          <p:cNvSpPr>
            <a:spLocks noGrp="1"/>
          </p:cNvSpPr>
          <p:nvPr>
            <p:ph type="title" idx="4294967295"/>
          </p:nvPr>
        </p:nvSpPr>
        <p:spPr>
          <a:xfrm>
            <a:off x="1110524" y="848079"/>
            <a:ext cx="10515600" cy="724639"/>
          </a:xfrm>
        </p:spPr>
        <p:txBody>
          <a:bodyPr/>
          <a:lstStyle/>
          <a:p>
            <a:pPr>
              <a:spcBef>
                <a:spcPts val="1000"/>
              </a:spcBef>
            </a:pPr>
            <a:r>
              <a:rPr lang="en-GB" sz="6000" dirty="0"/>
              <a:t>How confident</a:t>
            </a:r>
            <a:br>
              <a:rPr lang="en-GB" sz="6000" dirty="0"/>
            </a:br>
            <a:r>
              <a:rPr lang="en-GB" sz="6000" dirty="0"/>
              <a:t>are you in… </a:t>
            </a:r>
          </a:p>
          <a:p>
            <a:endParaRPr lang="en-US" dirty="0"/>
          </a:p>
        </p:txBody>
      </p:sp>
      <p:sp>
        <p:nvSpPr>
          <p:cNvPr id="23" name="Text Placeholder 3">
            <a:extLst>
              <a:ext uri="{FF2B5EF4-FFF2-40B4-BE49-F238E27FC236}">
                <a16:creationId xmlns:a16="http://schemas.microsoft.com/office/drawing/2014/main" id="{C02DB819-7D8A-4640-B32E-6B40669D33E2}"/>
              </a:ext>
            </a:extLst>
          </p:cNvPr>
          <p:cNvSpPr txBox="1">
            <a:spLocks/>
          </p:cNvSpPr>
          <p:nvPr/>
        </p:nvSpPr>
        <p:spPr>
          <a:xfrm>
            <a:off x="1851243" y="2701783"/>
            <a:ext cx="5134173" cy="2414363"/>
          </a:xfrm>
          <a:prstGeom prst="rect">
            <a:avLst/>
          </a:prstGeom>
        </p:spPr>
        <p:txBody>
          <a:bodyPr vert="horz" wrap="square" lIns="0" tIns="0" rIns="0" bIns="0" numCol="1" spcCol="540000" rtlCol="0" anchor="t" anchorCtr="0">
            <a:noAutofit/>
          </a:bodyPr>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dirty="0"/>
              <a:t>explaining what loneliness and </a:t>
            </a:r>
            <a:br>
              <a:rPr lang="en-NZ" dirty="0"/>
            </a:br>
            <a:r>
              <a:rPr lang="en-NZ" dirty="0"/>
              <a:t>connection mean?</a:t>
            </a:r>
          </a:p>
          <a:p>
            <a:r>
              <a:rPr lang="en-NZ" dirty="0"/>
              <a:t>giving advice to a young person who wants to feel more connected?</a:t>
            </a:r>
          </a:p>
          <a:p>
            <a:r>
              <a:rPr lang="en-NZ" dirty="0"/>
              <a:t>evaluating different actions that can </a:t>
            </a:r>
            <a:br>
              <a:rPr lang="en-NZ" dirty="0"/>
            </a:br>
            <a:r>
              <a:rPr lang="en-NZ" dirty="0"/>
              <a:t>be used to build connections?</a:t>
            </a:r>
          </a:p>
        </p:txBody>
      </p:sp>
      <p:sp>
        <p:nvSpPr>
          <p:cNvPr id="17" name="Text Placeholder 16">
            <a:extLst>
              <a:ext uri="{FF2B5EF4-FFF2-40B4-BE49-F238E27FC236}">
                <a16:creationId xmlns:a16="http://schemas.microsoft.com/office/drawing/2014/main" id="{E719BDE6-8170-6647-A92E-2CC8C5EE9919}"/>
              </a:ext>
            </a:extLst>
          </p:cNvPr>
          <p:cNvSpPr>
            <a:spLocks noGrp="1"/>
          </p:cNvSpPr>
          <p:nvPr>
            <p:ph type="body" sz="quarter" idx="27"/>
          </p:nvPr>
        </p:nvSpPr>
        <p:spPr/>
        <p:txBody>
          <a:bodyPr/>
          <a:lstStyle/>
          <a:p>
            <a:r>
              <a:rPr lang="en-US" dirty="0"/>
              <a:t> Not confident</a:t>
            </a:r>
          </a:p>
        </p:txBody>
      </p:sp>
      <p:sp>
        <p:nvSpPr>
          <p:cNvPr id="5" name="Text Placeholder 4">
            <a:extLst>
              <a:ext uri="{FF2B5EF4-FFF2-40B4-BE49-F238E27FC236}">
                <a16:creationId xmlns:a16="http://schemas.microsoft.com/office/drawing/2014/main" id="{2E40EA9D-1F57-334D-8B6A-A26201FB42ED}"/>
              </a:ext>
            </a:extLst>
          </p:cNvPr>
          <p:cNvSpPr>
            <a:spLocks noGrp="1"/>
          </p:cNvSpPr>
          <p:nvPr>
            <p:ph type="body" sz="quarter" idx="15"/>
          </p:nvPr>
        </p:nvSpPr>
        <p:spPr/>
        <p:txBody>
          <a:bodyPr/>
          <a:lstStyle/>
          <a:p>
            <a:r>
              <a:rPr lang="en-US" dirty="0"/>
              <a:t>0</a:t>
            </a:r>
          </a:p>
        </p:txBody>
      </p:sp>
      <p:sp>
        <p:nvSpPr>
          <p:cNvPr id="6" name="Text Placeholder 5">
            <a:extLst>
              <a:ext uri="{FF2B5EF4-FFF2-40B4-BE49-F238E27FC236}">
                <a16:creationId xmlns:a16="http://schemas.microsoft.com/office/drawing/2014/main" id="{960E680E-8F8A-BE47-A14E-E132DE753C27}"/>
              </a:ext>
            </a:extLst>
          </p:cNvPr>
          <p:cNvSpPr>
            <a:spLocks noGrp="1"/>
          </p:cNvSpPr>
          <p:nvPr>
            <p:ph type="body" sz="quarter" idx="16"/>
          </p:nvPr>
        </p:nvSpPr>
        <p:spPr/>
        <p:txBody>
          <a:bodyPr/>
          <a:lstStyle/>
          <a:p>
            <a:r>
              <a:rPr lang="en-US" dirty="0"/>
              <a:t>1</a:t>
            </a:r>
          </a:p>
        </p:txBody>
      </p:sp>
      <p:sp>
        <p:nvSpPr>
          <p:cNvPr id="7" name="Text Placeholder 6">
            <a:extLst>
              <a:ext uri="{FF2B5EF4-FFF2-40B4-BE49-F238E27FC236}">
                <a16:creationId xmlns:a16="http://schemas.microsoft.com/office/drawing/2014/main" id="{9EB88620-E136-0A4E-8623-C5820F02C1A0}"/>
              </a:ext>
            </a:extLst>
          </p:cNvPr>
          <p:cNvSpPr>
            <a:spLocks noGrp="1"/>
          </p:cNvSpPr>
          <p:nvPr>
            <p:ph type="body" sz="quarter" idx="17"/>
          </p:nvPr>
        </p:nvSpPr>
        <p:spPr/>
        <p:txBody>
          <a:bodyPr/>
          <a:lstStyle/>
          <a:p>
            <a:r>
              <a:rPr lang="en-US" dirty="0"/>
              <a:t>2</a:t>
            </a:r>
          </a:p>
        </p:txBody>
      </p:sp>
      <p:sp>
        <p:nvSpPr>
          <p:cNvPr id="8" name="Text Placeholder 7">
            <a:extLst>
              <a:ext uri="{FF2B5EF4-FFF2-40B4-BE49-F238E27FC236}">
                <a16:creationId xmlns:a16="http://schemas.microsoft.com/office/drawing/2014/main" id="{C37054B2-3A64-B642-AC8A-0ED57E67DD3C}"/>
              </a:ext>
            </a:extLst>
          </p:cNvPr>
          <p:cNvSpPr>
            <a:spLocks noGrp="1"/>
          </p:cNvSpPr>
          <p:nvPr>
            <p:ph type="body" sz="quarter" idx="18"/>
          </p:nvPr>
        </p:nvSpPr>
        <p:spPr/>
        <p:txBody>
          <a:bodyPr/>
          <a:lstStyle/>
          <a:p>
            <a:r>
              <a:rPr lang="en-US" dirty="0"/>
              <a:t>3</a:t>
            </a:r>
          </a:p>
        </p:txBody>
      </p:sp>
      <p:sp>
        <p:nvSpPr>
          <p:cNvPr id="9" name="Text Placeholder 8">
            <a:extLst>
              <a:ext uri="{FF2B5EF4-FFF2-40B4-BE49-F238E27FC236}">
                <a16:creationId xmlns:a16="http://schemas.microsoft.com/office/drawing/2014/main" id="{2D95887F-A776-5844-82D6-60AF10DB768E}"/>
              </a:ext>
            </a:extLst>
          </p:cNvPr>
          <p:cNvSpPr>
            <a:spLocks noGrp="1"/>
          </p:cNvSpPr>
          <p:nvPr>
            <p:ph type="body" sz="quarter" idx="19"/>
          </p:nvPr>
        </p:nvSpPr>
        <p:spPr/>
        <p:txBody>
          <a:bodyPr/>
          <a:lstStyle/>
          <a:p>
            <a:r>
              <a:rPr lang="en-US" dirty="0"/>
              <a:t>4</a:t>
            </a:r>
          </a:p>
        </p:txBody>
      </p:sp>
      <p:sp>
        <p:nvSpPr>
          <p:cNvPr id="10" name="Text Placeholder 9">
            <a:extLst>
              <a:ext uri="{FF2B5EF4-FFF2-40B4-BE49-F238E27FC236}">
                <a16:creationId xmlns:a16="http://schemas.microsoft.com/office/drawing/2014/main" id="{C145D368-0741-2B43-BA90-AC98D26118A7}"/>
              </a:ext>
            </a:extLst>
          </p:cNvPr>
          <p:cNvSpPr>
            <a:spLocks noGrp="1"/>
          </p:cNvSpPr>
          <p:nvPr>
            <p:ph type="body" sz="quarter" idx="20"/>
          </p:nvPr>
        </p:nvSpPr>
        <p:spPr/>
        <p:txBody>
          <a:bodyPr/>
          <a:lstStyle/>
          <a:p>
            <a:r>
              <a:rPr lang="en-US" dirty="0"/>
              <a:t>5</a:t>
            </a:r>
          </a:p>
        </p:txBody>
      </p:sp>
      <p:sp>
        <p:nvSpPr>
          <p:cNvPr id="11" name="Text Placeholder 10">
            <a:extLst>
              <a:ext uri="{FF2B5EF4-FFF2-40B4-BE49-F238E27FC236}">
                <a16:creationId xmlns:a16="http://schemas.microsoft.com/office/drawing/2014/main" id="{2458A324-6D61-1446-83FD-8E76C4A4875A}"/>
              </a:ext>
            </a:extLst>
          </p:cNvPr>
          <p:cNvSpPr>
            <a:spLocks noGrp="1"/>
          </p:cNvSpPr>
          <p:nvPr>
            <p:ph type="body" sz="quarter" idx="21"/>
          </p:nvPr>
        </p:nvSpPr>
        <p:spPr/>
        <p:txBody>
          <a:bodyPr/>
          <a:lstStyle/>
          <a:p>
            <a:r>
              <a:rPr lang="en-US" dirty="0"/>
              <a:t>6</a:t>
            </a:r>
          </a:p>
        </p:txBody>
      </p:sp>
      <p:sp>
        <p:nvSpPr>
          <p:cNvPr id="12" name="Text Placeholder 11">
            <a:extLst>
              <a:ext uri="{FF2B5EF4-FFF2-40B4-BE49-F238E27FC236}">
                <a16:creationId xmlns:a16="http://schemas.microsoft.com/office/drawing/2014/main" id="{3743001D-BC0A-E14B-B1C7-C45601E4F974}"/>
              </a:ext>
            </a:extLst>
          </p:cNvPr>
          <p:cNvSpPr>
            <a:spLocks noGrp="1"/>
          </p:cNvSpPr>
          <p:nvPr>
            <p:ph type="body" sz="quarter" idx="22"/>
          </p:nvPr>
        </p:nvSpPr>
        <p:spPr/>
        <p:txBody>
          <a:bodyPr/>
          <a:lstStyle/>
          <a:p>
            <a:r>
              <a:rPr lang="en-US" dirty="0"/>
              <a:t>7</a:t>
            </a:r>
          </a:p>
        </p:txBody>
      </p:sp>
      <p:sp>
        <p:nvSpPr>
          <p:cNvPr id="13" name="Text Placeholder 12">
            <a:extLst>
              <a:ext uri="{FF2B5EF4-FFF2-40B4-BE49-F238E27FC236}">
                <a16:creationId xmlns:a16="http://schemas.microsoft.com/office/drawing/2014/main" id="{7269DC6A-9641-DF49-8CB4-863867EE3B2A}"/>
              </a:ext>
            </a:extLst>
          </p:cNvPr>
          <p:cNvSpPr>
            <a:spLocks noGrp="1"/>
          </p:cNvSpPr>
          <p:nvPr>
            <p:ph type="body" sz="quarter" idx="23"/>
          </p:nvPr>
        </p:nvSpPr>
        <p:spPr/>
        <p:txBody>
          <a:bodyPr/>
          <a:lstStyle/>
          <a:p>
            <a:r>
              <a:rPr lang="en-US" dirty="0"/>
              <a:t>8</a:t>
            </a:r>
          </a:p>
        </p:txBody>
      </p:sp>
      <p:sp>
        <p:nvSpPr>
          <p:cNvPr id="14" name="Text Placeholder 13">
            <a:extLst>
              <a:ext uri="{FF2B5EF4-FFF2-40B4-BE49-F238E27FC236}">
                <a16:creationId xmlns:a16="http://schemas.microsoft.com/office/drawing/2014/main" id="{0878E87F-FECE-924B-855B-099AA16173B2}"/>
              </a:ext>
            </a:extLst>
          </p:cNvPr>
          <p:cNvSpPr>
            <a:spLocks noGrp="1"/>
          </p:cNvSpPr>
          <p:nvPr>
            <p:ph type="body" sz="quarter" idx="24"/>
          </p:nvPr>
        </p:nvSpPr>
        <p:spPr/>
        <p:txBody>
          <a:bodyPr/>
          <a:lstStyle/>
          <a:p>
            <a:r>
              <a:rPr lang="en-US" dirty="0"/>
              <a:t>9</a:t>
            </a:r>
          </a:p>
        </p:txBody>
      </p:sp>
      <p:sp>
        <p:nvSpPr>
          <p:cNvPr id="15" name="Text Placeholder 14">
            <a:extLst>
              <a:ext uri="{FF2B5EF4-FFF2-40B4-BE49-F238E27FC236}">
                <a16:creationId xmlns:a16="http://schemas.microsoft.com/office/drawing/2014/main" id="{794000C5-E22A-6F45-8A81-CF9EFBECA1C2}"/>
              </a:ext>
            </a:extLst>
          </p:cNvPr>
          <p:cNvSpPr>
            <a:spLocks noGrp="1"/>
          </p:cNvSpPr>
          <p:nvPr>
            <p:ph type="body" sz="quarter" idx="25"/>
          </p:nvPr>
        </p:nvSpPr>
        <p:spPr/>
        <p:txBody>
          <a:bodyPr/>
          <a:lstStyle/>
          <a:p>
            <a:r>
              <a:rPr lang="en-US" dirty="0"/>
              <a:t>10</a:t>
            </a:r>
          </a:p>
        </p:txBody>
      </p:sp>
      <p:sp>
        <p:nvSpPr>
          <p:cNvPr id="16" name="Text Placeholder 15">
            <a:extLst>
              <a:ext uri="{FF2B5EF4-FFF2-40B4-BE49-F238E27FC236}">
                <a16:creationId xmlns:a16="http://schemas.microsoft.com/office/drawing/2014/main" id="{A8DB89EA-A67B-104A-BB0B-83BAAAB68671}"/>
              </a:ext>
            </a:extLst>
          </p:cNvPr>
          <p:cNvSpPr>
            <a:spLocks noGrp="1"/>
          </p:cNvSpPr>
          <p:nvPr>
            <p:ph type="body" sz="quarter" idx="26"/>
          </p:nvPr>
        </p:nvSpPr>
        <p:spPr/>
        <p:txBody>
          <a:bodyPr/>
          <a:lstStyle/>
          <a:p>
            <a:r>
              <a:rPr lang="en-US" dirty="0"/>
              <a:t>Extremely confident</a:t>
            </a:r>
          </a:p>
        </p:txBody>
      </p:sp>
      <p:sp>
        <p:nvSpPr>
          <p:cNvPr id="18" name="Slide Number Placeholder 5">
            <a:extLst>
              <a:ext uri="{FF2B5EF4-FFF2-40B4-BE49-F238E27FC236}">
                <a16:creationId xmlns:a16="http://schemas.microsoft.com/office/drawing/2014/main" id="{767AB773-E97F-B240-95C5-42F49FE7C2B5}"/>
              </a:ext>
              <a:ext uri="{C183D7F6-B498-43B3-948B-1728B52AA6E4}">
                <adec:decorative xmlns:adec="http://schemas.microsoft.com/office/drawing/2017/decorative" val="1"/>
              </a:ext>
            </a:extLst>
          </p:cNvPr>
          <p:cNvSpPr txBox="1">
            <a:spLocks/>
          </p:cNvSpPr>
          <p:nvPr/>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8</a:t>
            </a:fld>
            <a:endParaRPr lang="en-US" sz="1600" dirty="0">
              <a:solidFill>
                <a:schemeClr val="tx1"/>
              </a:solidFill>
            </a:endParaRPr>
          </a:p>
        </p:txBody>
      </p:sp>
    </p:spTree>
    <p:extLst>
      <p:ext uri="{BB962C8B-B14F-4D97-AF65-F5344CB8AC3E}">
        <p14:creationId xmlns:p14="http://schemas.microsoft.com/office/powerpoint/2010/main" val="417863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78157F-0B47-9F4E-AB40-24710C362A4B}"/>
              </a:ext>
            </a:extLst>
          </p:cNvPr>
          <p:cNvSpPr>
            <a:spLocks noGrp="1"/>
          </p:cNvSpPr>
          <p:nvPr>
            <p:ph type="title" idx="4294967295"/>
          </p:nvPr>
        </p:nvSpPr>
        <p:spPr>
          <a:xfrm>
            <a:off x="1051599" y="2460548"/>
            <a:ext cx="2599944" cy="724639"/>
          </a:xfrm>
        </p:spPr>
        <p:txBody>
          <a:bodyPr/>
          <a:lstStyle/>
          <a:p>
            <a:pPr algn="r">
              <a:spcBef>
                <a:spcPts val="1000"/>
              </a:spcBef>
            </a:pPr>
            <a:r>
              <a:rPr lang="en-US" sz="6000" dirty="0"/>
              <a:t>Draw it</a:t>
            </a:r>
            <a:endParaRPr lang="en-GB" sz="6000" dirty="0"/>
          </a:p>
          <a:p>
            <a:endParaRPr lang="en-US" dirty="0"/>
          </a:p>
        </p:txBody>
      </p:sp>
      <p:sp>
        <p:nvSpPr>
          <p:cNvPr id="3" name="Text Placeholder 2">
            <a:extLst>
              <a:ext uri="{FF2B5EF4-FFF2-40B4-BE49-F238E27FC236}">
                <a16:creationId xmlns:a16="http://schemas.microsoft.com/office/drawing/2014/main" id="{47F898FA-38BB-1E4A-813D-797994FE349A}"/>
              </a:ext>
            </a:extLst>
          </p:cNvPr>
          <p:cNvSpPr>
            <a:spLocks noGrp="1"/>
          </p:cNvSpPr>
          <p:nvPr>
            <p:ph type="body" sz="quarter" idx="36"/>
          </p:nvPr>
        </p:nvSpPr>
        <p:spPr>
          <a:xfrm>
            <a:off x="7703593" y="2623030"/>
            <a:ext cx="558000" cy="558000"/>
          </a:xfrm>
        </p:spPr>
        <p:txBody>
          <a:bodyPr/>
          <a:lstStyle/>
          <a:p>
            <a:r>
              <a:rPr lang="en-US" dirty="0"/>
              <a:t>1.</a:t>
            </a:r>
          </a:p>
        </p:txBody>
      </p:sp>
      <p:sp>
        <p:nvSpPr>
          <p:cNvPr id="4" name="Text Placeholder 3">
            <a:extLst>
              <a:ext uri="{FF2B5EF4-FFF2-40B4-BE49-F238E27FC236}">
                <a16:creationId xmlns:a16="http://schemas.microsoft.com/office/drawing/2014/main" id="{79ADFC0A-DF76-EF47-B44E-946981E439C4}"/>
              </a:ext>
            </a:extLst>
          </p:cNvPr>
          <p:cNvSpPr>
            <a:spLocks noGrp="1"/>
          </p:cNvSpPr>
          <p:nvPr>
            <p:ph type="body" sz="quarter" idx="38"/>
          </p:nvPr>
        </p:nvSpPr>
        <p:spPr>
          <a:xfrm>
            <a:off x="8440664" y="2760548"/>
            <a:ext cx="2847868" cy="362607"/>
          </a:xfrm>
        </p:spPr>
        <p:txBody>
          <a:bodyPr/>
          <a:lstStyle/>
          <a:p>
            <a:r>
              <a:rPr lang="en-US" b="1" dirty="0"/>
              <a:t>Loneliness</a:t>
            </a:r>
          </a:p>
        </p:txBody>
      </p:sp>
      <p:sp>
        <p:nvSpPr>
          <p:cNvPr id="6" name="Text Placeholder 5">
            <a:extLst>
              <a:ext uri="{FF2B5EF4-FFF2-40B4-BE49-F238E27FC236}">
                <a16:creationId xmlns:a16="http://schemas.microsoft.com/office/drawing/2014/main" id="{5A34CA1B-F73B-B949-BE00-09781A249EE2}"/>
              </a:ext>
            </a:extLst>
          </p:cNvPr>
          <p:cNvSpPr>
            <a:spLocks noGrp="1"/>
          </p:cNvSpPr>
          <p:nvPr>
            <p:ph type="body" sz="quarter" idx="40"/>
          </p:nvPr>
        </p:nvSpPr>
        <p:spPr>
          <a:xfrm>
            <a:off x="7703593" y="3664751"/>
            <a:ext cx="558000" cy="558000"/>
          </a:xfrm>
        </p:spPr>
        <p:txBody>
          <a:bodyPr/>
          <a:lstStyle/>
          <a:p>
            <a:r>
              <a:rPr lang="en-US" dirty="0"/>
              <a:t>2.</a:t>
            </a:r>
          </a:p>
        </p:txBody>
      </p:sp>
      <p:sp>
        <p:nvSpPr>
          <p:cNvPr id="5" name="Text Placeholder 4">
            <a:extLst>
              <a:ext uri="{FF2B5EF4-FFF2-40B4-BE49-F238E27FC236}">
                <a16:creationId xmlns:a16="http://schemas.microsoft.com/office/drawing/2014/main" id="{9E16FA00-225A-8F4F-90BD-58F43EDC87BC}"/>
              </a:ext>
            </a:extLst>
          </p:cNvPr>
          <p:cNvSpPr>
            <a:spLocks noGrp="1"/>
          </p:cNvSpPr>
          <p:nvPr>
            <p:ph type="body" sz="quarter" idx="39"/>
          </p:nvPr>
        </p:nvSpPr>
        <p:spPr>
          <a:xfrm>
            <a:off x="8440664" y="3813845"/>
            <a:ext cx="2847868" cy="362607"/>
          </a:xfrm>
        </p:spPr>
        <p:txBody>
          <a:bodyPr/>
          <a:lstStyle/>
          <a:p>
            <a:r>
              <a:rPr lang="en-US" b="1" dirty="0"/>
              <a:t>Connection</a:t>
            </a:r>
          </a:p>
        </p:txBody>
      </p:sp>
      <p:pic>
        <p:nvPicPr>
          <p:cNvPr id="8" name="Picture 7" descr="Young girl looking at her phone">
            <a:extLst>
              <a:ext uri="{FF2B5EF4-FFF2-40B4-BE49-F238E27FC236}">
                <a16:creationId xmlns:a16="http://schemas.microsoft.com/office/drawing/2014/main" id="{48E92767-1C97-C948-A512-362118441A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8812" y="248281"/>
            <a:ext cx="4244997" cy="6609719"/>
          </a:xfrm>
          <a:prstGeom prst="rect">
            <a:avLst/>
          </a:prstGeom>
        </p:spPr>
      </p:pic>
    </p:spTree>
    <p:extLst>
      <p:ext uri="{BB962C8B-B14F-4D97-AF65-F5344CB8AC3E}">
        <p14:creationId xmlns:p14="http://schemas.microsoft.com/office/powerpoint/2010/main" val="20825147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3445928B83D724B859E8E15B78DF8A5" ma:contentTypeVersion="11" ma:contentTypeDescription="Create a new document." ma:contentTypeScope="" ma:versionID="4e9131dd61b247d156cfff2107c5b1c6">
  <xsd:schema xmlns:xsd="http://www.w3.org/2001/XMLSchema" xmlns:xs="http://www.w3.org/2001/XMLSchema" xmlns:p="http://schemas.microsoft.com/office/2006/metadata/properties" xmlns:ns2="3cfac471-4577-4682-ace2-27119004fbfd" xmlns:ns3="fec5c98a-6fc8-4a06-b367-420d10c239c8" targetNamespace="http://schemas.microsoft.com/office/2006/metadata/properties" ma:root="true" ma:fieldsID="92b3b0f6bd96a5ba253984e88274ba70" ns2:_="" ns3:_="">
    <xsd:import namespace="3cfac471-4577-4682-ace2-27119004fbfd"/>
    <xsd:import namespace="fec5c98a-6fc8-4a06-b367-420d10c239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fac471-4577-4682-ace2-27119004fb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ec5c98a-6fc8-4a06-b367-420d10c239c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A4885B-4AD0-48EE-B3A2-79C208AF8277}">
  <ds:schemaRefs>
    <ds:schemaRef ds:uri="http://schemas.microsoft.com/office/infopath/2007/PartnerControls"/>
    <ds:schemaRef ds:uri="6672d704-5129-4f2a-ae39-740fee4d6bdb"/>
    <ds:schemaRef ds:uri="http://schemas.microsoft.com/office/2006/metadata/properties"/>
    <ds:schemaRef ds:uri="http://www.w3.org/XML/1998/namespace"/>
    <ds:schemaRef ds:uri="http://schemas.microsoft.com/office/2006/documentManagement/types"/>
    <ds:schemaRef ds:uri="http://purl.org/dc/elements/1.1/"/>
    <ds:schemaRef ds:uri="http://purl.org/dc/terms/"/>
    <ds:schemaRef ds:uri="http://schemas.openxmlformats.org/package/2006/metadata/core-properties"/>
    <ds:schemaRef ds:uri="efd6db45-5849-44e8-95c6-b5d0e340a47a"/>
    <ds:schemaRef ds:uri="http://purl.org/dc/dcmitype/"/>
  </ds:schemaRefs>
</ds:datastoreItem>
</file>

<file path=customXml/itemProps2.xml><?xml version="1.0" encoding="utf-8"?>
<ds:datastoreItem xmlns:ds="http://schemas.openxmlformats.org/officeDocument/2006/customXml" ds:itemID="{5FA55F1A-C982-475D-BD7F-91C21A28F2F4}">
  <ds:schemaRefs>
    <ds:schemaRef ds:uri="http://schemas.microsoft.com/sharepoint/v3/contenttype/forms"/>
  </ds:schemaRefs>
</ds:datastoreItem>
</file>

<file path=customXml/itemProps3.xml><?xml version="1.0" encoding="utf-8"?>
<ds:datastoreItem xmlns:ds="http://schemas.openxmlformats.org/officeDocument/2006/customXml" ds:itemID="{9070AB49-68FA-43DE-9232-74AEFAF5A6AB}"/>
</file>

<file path=docProps/app.xml><?xml version="1.0" encoding="utf-8"?>
<Properties xmlns="http://schemas.openxmlformats.org/officeDocument/2006/extended-properties" xmlns:vt="http://schemas.openxmlformats.org/officeDocument/2006/docPropsVTypes">
  <TotalTime>8561</TotalTime>
  <Words>4484</Words>
  <Application>Microsoft Macintosh PowerPoint</Application>
  <PresentationFormat>Widescreen</PresentationFormat>
  <Paragraphs>333</Paragraphs>
  <Slides>22</Slides>
  <Notes>22</Notes>
  <HiddenSlides>4</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Arial Narrow</vt:lpstr>
      <vt:lpstr>Calibri</vt:lpstr>
      <vt:lpstr>Office Theme</vt:lpstr>
      <vt:lpstr>Building Connections  </vt:lpstr>
      <vt:lpstr>Overview</vt:lpstr>
      <vt:lpstr>Classroom tips </vt:lpstr>
      <vt:lpstr>Social distancing</vt:lpstr>
      <vt:lpstr>Key facts for teachers </vt:lpstr>
      <vt:lpstr>What are we learning?</vt:lpstr>
      <vt:lpstr>What might prompt this message? </vt:lpstr>
      <vt:lpstr>How confident are you in…  </vt:lpstr>
      <vt:lpstr>Draw it </vt:lpstr>
      <vt:lpstr>Loneliness  vs. connection</vt:lpstr>
      <vt:lpstr>Loneliness  vs. connection </vt:lpstr>
      <vt:lpstr>Discussion questions</vt:lpstr>
      <vt:lpstr>Four  levels of connection</vt:lpstr>
      <vt:lpstr>What helps build connections?</vt:lpstr>
      <vt:lpstr>What helps build connections?</vt:lpstr>
      <vt:lpstr>Discussion questions </vt:lpstr>
      <vt:lpstr>Challenge </vt:lpstr>
      <vt:lpstr>How to connect </vt:lpstr>
      <vt:lpstr>How confident are you in…</vt:lpstr>
      <vt:lpstr>PowerPoint Presentation</vt:lpstr>
      <vt:lpstr>It can be common to experience feelings of loneliness</vt:lpstr>
      <vt:lpstr>Extended learning projects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connections KS34</dc:title>
  <dc:subject>PSHE</dc:subject>
  <dc:creator>PHE</dc:creator>
  <cp:keywords>Loneliness, connection, community, socialising (spending time with people), friendship, sharing, identity, stigma (shame), wellbeing (feeling good)</cp:keywords>
  <dc:description/>
  <cp:lastModifiedBy>Avi Angel</cp:lastModifiedBy>
  <cp:revision>498</cp:revision>
  <dcterms:created xsi:type="dcterms:W3CDTF">2020-08-05T10:48:44Z</dcterms:created>
  <dcterms:modified xsi:type="dcterms:W3CDTF">2020-11-17T16:16:39Z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0x01010013445928B83D724B859E8E15B78DF8A5</vt:lpwstr>
  </property>
</Properties>
</file>