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12.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336" r:id="rId2"/>
    <p:sldId id="257" r:id="rId3"/>
    <p:sldId id="320" r:id="rId4"/>
    <p:sldId id="302" r:id="rId5"/>
    <p:sldId id="348" r:id="rId6"/>
    <p:sldId id="321" r:id="rId7"/>
    <p:sldId id="323" r:id="rId8"/>
    <p:sldId id="305" r:id="rId9"/>
    <p:sldId id="337" r:id="rId10"/>
    <p:sldId id="338" r:id="rId11"/>
    <p:sldId id="306" r:id="rId12"/>
    <p:sldId id="339" r:id="rId13"/>
    <p:sldId id="340" r:id="rId14"/>
    <p:sldId id="341" r:id="rId15"/>
    <p:sldId id="342" r:id="rId16"/>
    <p:sldId id="343" r:id="rId17"/>
    <p:sldId id="344" r:id="rId18"/>
    <p:sldId id="345" r:id="rId19"/>
    <p:sldId id="346" r:id="rId20"/>
    <p:sldId id="314" r:id="rId21"/>
    <p:sldId id="347" r:id="rId22"/>
    <p:sldId id="334" r:id="rId23"/>
    <p:sldId id="31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guide id="3" pos="3908" userDrawn="1">
          <p15:clr>
            <a:srgbClr val="A4A3A4"/>
          </p15:clr>
        </p15:guide>
        <p15:guide id="4" orient="horz" pos="278" userDrawn="1">
          <p15:clr>
            <a:srgbClr val="A4A3A4"/>
          </p15:clr>
        </p15:guide>
        <p15:guide id="5" pos="4520" userDrawn="1">
          <p15:clr>
            <a:srgbClr val="A4A3A4"/>
          </p15:clr>
        </p15:guide>
        <p15:guide id="6" pos="211" userDrawn="1">
          <p15:clr>
            <a:srgbClr val="A4A3A4"/>
          </p15:clr>
        </p15:guide>
        <p15:guide id="7" pos="4112" userDrawn="1">
          <p15:clr>
            <a:srgbClr val="A4A3A4"/>
          </p15:clr>
        </p15:guide>
        <p15:guide id="8" orient="horz" pos="61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a Gorini" initials="MG" lastIdx="29" clrIdx="0">
    <p:extLst>
      <p:ext uri="{19B8F6BF-5375-455C-9EA6-DF929625EA0E}">
        <p15:presenceInfo xmlns:p15="http://schemas.microsoft.com/office/powerpoint/2012/main" userId="S::mila.gorini@edcoms.co.uk::ea5581c7-911a-4bef-9909-da14cd8dc7a9" providerId="AD"/>
      </p:ext>
    </p:extLst>
  </p:cmAuthor>
  <p:cmAuthor id="2" name="Florence Ackland" initials="FA" lastIdx="40" clrIdx="1">
    <p:extLst>
      <p:ext uri="{19B8F6BF-5375-455C-9EA6-DF929625EA0E}">
        <p15:presenceInfo xmlns:p15="http://schemas.microsoft.com/office/powerpoint/2012/main" userId="S-1-5-21-1598838018-3775903872-2167328690-22119" providerId="AD"/>
      </p:ext>
    </p:extLst>
  </p:cmAuthor>
  <p:cmAuthor id="3" name="William Juba" initials="WJ" lastIdx="13" clrIdx="2">
    <p:extLst>
      <p:ext uri="{19B8F6BF-5375-455C-9EA6-DF929625EA0E}">
        <p15:presenceInfo xmlns:p15="http://schemas.microsoft.com/office/powerpoint/2012/main" userId="S-1-5-21-3685816821-1215056363-1987234180-104196" providerId="AD"/>
      </p:ext>
    </p:extLst>
  </p:cmAuthor>
  <p:cmAuthor id="4" name="Toni Chase" initials="TC" lastIdx="9" clrIdx="3">
    <p:extLst>
      <p:ext uri="{19B8F6BF-5375-455C-9EA6-DF929625EA0E}">
        <p15:presenceInfo xmlns:p15="http://schemas.microsoft.com/office/powerpoint/2012/main" userId="243eee97231d2754" providerId="Windows Live"/>
      </p:ext>
    </p:extLst>
  </p:cmAuthor>
  <p:cmAuthor id="5" name="Daniel Marks" initials="DM" lastIdx="4" clrIdx="4">
    <p:extLst>
      <p:ext uri="{19B8F6BF-5375-455C-9EA6-DF929625EA0E}">
        <p15:presenceInfo xmlns:p15="http://schemas.microsoft.com/office/powerpoint/2012/main" userId="S::daniel.marks@edcoms.co.uk::71acda68-9030-4482-bfb8-07afb8ba540d" providerId="AD"/>
      </p:ext>
    </p:extLst>
  </p:cmAuthor>
  <p:cmAuthor id="6" name="Sidney Yanney" initials="SY" lastIdx="8" clrIdx="5">
    <p:extLst>
      <p:ext uri="{19B8F6BF-5375-455C-9EA6-DF929625EA0E}">
        <p15:presenceInfo xmlns:p15="http://schemas.microsoft.com/office/powerpoint/2012/main" userId="d447cc76b536347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55A5"/>
    <a:srgbClr val="FFCB31"/>
    <a:srgbClr val="FDCA35"/>
    <a:srgbClr val="E44132"/>
    <a:srgbClr val="314419"/>
    <a:srgbClr val="FFCC31"/>
    <a:srgbClr val="8BC53F"/>
    <a:srgbClr val="1E384C"/>
    <a:srgbClr val="54A4DA"/>
    <a:srgbClr val="F9E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0A9A9-9D9C-4A37-97D1-54B9860501EA}" v="12" dt="2020-11-02T21:51:41.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1" autoAdjust="0"/>
    <p:restoredTop sz="67522" autoAdjust="0"/>
  </p:normalViewPr>
  <p:slideViewPr>
    <p:cSldViewPr snapToGrid="0" snapToObjects="1" showGuides="1">
      <p:cViewPr varScale="1">
        <p:scale>
          <a:sx n="47" d="100"/>
          <a:sy n="47" d="100"/>
        </p:scale>
        <p:origin x="620" y="48"/>
      </p:cViewPr>
      <p:guideLst>
        <p:guide orient="horz" pos="1480"/>
        <p:guide pos="3840"/>
        <p:guide pos="3908"/>
        <p:guide orient="horz" pos="278"/>
        <p:guide pos="4520"/>
        <p:guide pos="211"/>
        <p:guide pos="4112"/>
        <p:guide orient="horz" pos="61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04" d="100"/>
          <a:sy n="104" d="100"/>
        </p:scale>
        <p:origin x="413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dney Yanney" userId="d447cc76b5363470" providerId="LiveId" clId="{6A30A9A9-9D9C-4A37-97D1-54B9860501EA}"/>
    <pc:docChg chg="custSel modSld">
      <pc:chgData name="Sidney Yanney" userId="d447cc76b5363470" providerId="LiveId" clId="{6A30A9A9-9D9C-4A37-97D1-54B9860501EA}" dt="2020-11-02T21:52:50.663" v="343" actId="113"/>
      <pc:docMkLst>
        <pc:docMk/>
      </pc:docMkLst>
      <pc:sldChg chg="modSp mod modNotesTx">
        <pc:chgData name="Sidney Yanney" userId="d447cc76b5363470" providerId="LiveId" clId="{6A30A9A9-9D9C-4A37-97D1-54B9860501EA}" dt="2020-11-02T13:08:43.388" v="62" actId="6549"/>
        <pc:sldMkLst>
          <pc:docMk/>
          <pc:sldMk cId="4127268184" sldId="302"/>
        </pc:sldMkLst>
        <pc:spChg chg="mod">
          <ac:chgData name="Sidney Yanney" userId="d447cc76b5363470" providerId="LiveId" clId="{6A30A9A9-9D9C-4A37-97D1-54B9860501EA}" dt="2020-11-02T13:08:43.388" v="62" actId="6549"/>
          <ac:spMkLst>
            <pc:docMk/>
            <pc:sldMk cId="4127268184" sldId="302"/>
            <ac:spMk id="3" creationId="{6782351D-A962-DA4D-BEE7-47F780303228}"/>
          </ac:spMkLst>
        </pc:spChg>
      </pc:sldChg>
      <pc:sldChg chg="modNotesTx">
        <pc:chgData name="Sidney Yanney" userId="d447cc76b5363470" providerId="LiveId" clId="{6A30A9A9-9D9C-4A37-97D1-54B9860501EA}" dt="2020-11-02T21:31:02.259" v="141"/>
        <pc:sldMkLst>
          <pc:docMk/>
          <pc:sldMk cId="446635179" sldId="306"/>
        </pc:sldMkLst>
      </pc:sldChg>
      <pc:sldChg chg="modSp mod">
        <pc:chgData name="Sidney Yanney" userId="d447cc76b5363470" providerId="LiveId" clId="{6A30A9A9-9D9C-4A37-97D1-54B9860501EA}" dt="2020-11-02T21:52:50.663" v="343" actId="113"/>
        <pc:sldMkLst>
          <pc:docMk/>
          <pc:sldMk cId="3955400810" sldId="317"/>
        </pc:sldMkLst>
        <pc:spChg chg="mod">
          <ac:chgData name="Sidney Yanney" userId="d447cc76b5363470" providerId="LiveId" clId="{6A30A9A9-9D9C-4A37-97D1-54B9860501EA}" dt="2020-11-02T21:52:50.663" v="343" actId="113"/>
          <ac:spMkLst>
            <pc:docMk/>
            <pc:sldMk cId="3955400810" sldId="317"/>
            <ac:spMk id="3" creationId="{4EE5B370-B849-C94F-BE20-DA45B4A75913}"/>
          </ac:spMkLst>
        </pc:spChg>
      </pc:sldChg>
      <pc:sldChg chg="modNotesTx">
        <pc:chgData name="Sidney Yanney" userId="d447cc76b5363470" providerId="LiveId" clId="{6A30A9A9-9D9C-4A37-97D1-54B9860501EA}" dt="2020-11-02T13:05:08.538" v="43" actId="20577"/>
        <pc:sldMkLst>
          <pc:docMk/>
          <pc:sldMk cId="3840243076" sldId="320"/>
        </pc:sldMkLst>
      </pc:sldChg>
      <pc:sldChg chg="addCm modCm modNotesTx">
        <pc:chgData name="Sidney Yanney" userId="d447cc76b5363470" providerId="LiveId" clId="{6A30A9A9-9D9C-4A37-97D1-54B9860501EA}" dt="2020-11-02T21:20:13.280" v="106"/>
        <pc:sldMkLst>
          <pc:docMk/>
          <pc:sldMk cId="2167774417" sldId="321"/>
        </pc:sldMkLst>
      </pc:sldChg>
      <pc:sldChg chg="modNotesTx">
        <pc:chgData name="Sidney Yanney" userId="d447cc76b5363470" providerId="LiveId" clId="{6A30A9A9-9D9C-4A37-97D1-54B9860501EA}" dt="2020-11-02T21:21:34.756" v="107" actId="6549"/>
        <pc:sldMkLst>
          <pc:docMk/>
          <pc:sldMk cId="2888514762" sldId="323"/>
        </pc:sldMkLst>
      </pc:sldChg>
      <pc:sldChg chg="modSp mod modNotesTx">
        <pc:chgData name="Sidney Yanney" userId="d447cc76b5363470" providerId="LiveId" clId="{6A30A9A9-9D9C-4A37-97D1-54B9860501EA}" dt="2020-11-02T21:51:45.860" v="341" actId="207"/>
        <pc:sldMkLst>
          <pc:docMk/>
          <pc:sldMk cId="2338554788" sldId="334"/>
        </pc:sldMkLst>
        <pc:spChg chg="mod">
          <ac:chgData name="Sidney Yanney" userId="d447cc76b5363470" providerId="LiveId" clId="{6A30A9A9-9D9C-4A37-97D1-54B9860501EA}" dt="2020-11-02T21:51:45.860" v="341" actId="207"/>
          <ac:spMkLst>
            <pc:docMk/>
            <pc:sldMk cId="2338554788" sldId="334"/>
            <ac:spMk id="7" creationId="{6F35A542-81AB-7148-B7D1-8242B7C77C22}"/>
          </ac:spMkLst>
        </pc:spChg>
      </pc:sldChg>
      <pc:sldChg chg="modSp mod addCm modCm">
        <pc:chgData name="Sidney Yanney" userId="d447cc76b5363470" providerId="LiveId" clId="{6A30A9A9-9D9C-4A37-97D1-54B9860501EA}" dt="2020-11-02T21:24:58.786" v="111"/>
        <pc:sldMkLst>
          <pc:docMk/>
          <pc:sldMk cId="1233764881" sldId="337"/>
        </pc:sldMkLst>
        <pc:spChg chg="mod">
          <ac:chgData name="Sidney Yanney" userId="d447cc76b5363470" providerId="LiveId" clId="{6A30A9A9-9D9C-4A37-97D1-54B9860501EA}" dt="2020-11-02T21:22:53.506" v="109" actId="1076"/>
          <ac:spMkLst>
            <pc:docMk/>
            <pc:sldMk cId="1233764881" sldId="337"/>
            <ac:spMk id="2" creationId="{6A6476EF-0C0E-4444-842B-F788B6A532B3}"/>
          </ac:spMkLst>
        </pc:spChg>
      </pc:sldChg>
      <pc:sldChg chg="addCm modCm modNotesTx">
        <pc:chgData name="Sidney Yanney" userId="d447cc76b5363470" providerId="LiveId" clId="{6A30A9A9-9D9C-4A37-97D1-54B9860501EA}" dt="2020-11-02T21:28:20.447" v="138" actId="313"/>
        <pc:sldMkLst>
          <pc:docMk/>
          <pc:sldMk cId="3785205535" sldId="338"/>
        </pc:sldMkLst>
      </pc:sldChg>
      <pc:sldChg chg="modNotesTx">
        <pc:chgData name="Sidney Yanney" userId="d447cc76b5363470" providerId="LiveId" clId="{6A30A9A9-9D9C-4A37-97D1-54B9860501EA}" dt="2020-11-02T21:38:25.882" v="165" actId="20577"/>
        <pc:sldMkLst>
          <pc:docMk/>
          <pc:sldMk cId="1830095579" sldId="339"/>
        </pc:sldMkLst>
      </pc:sldChg>
      <pc:sldChg chg="modNotesTx">
        <pc:chgData name="Sidney Yanney" userId="d447cc76b5363470" providerId="LiveId" clId="{6A30A9A9-9D9C-4A37-97D1-54B9860501EA}" dt="2020-11-02T21:38:33.728" v="166"/>
        <pc:sldMkLst>
          <pc:docMk/>
          <pc:sldMk cId="2768098704" sldId="340"/>
        </pc:sldMkLst>
      </pc:sldChg>
      <pc:sldChg chg="addCm modCm modNotesTx">
        <pc:chgData name="Sidney Yanney" userId="d447cc76b5363470" providerId="LiveId" clId="{6A30A9A9-9D9C-4A37-97D1-54B9860501EA}" dt="2020-11-02T21:38:37.647" v="167"/>
        <pc:sldMkLst>
          <pc:docMk/>
          <pc:sldMk cId="233470763" sldId="341"/>
        </pc:sldMkLst>
      </pc:sldChg>
      <pc:sldChg chg="modNotesTx">
        <pc:chgData name="Sidney Yanney" userId="d447cc76b5363470" providerId="LiveId" clId="{6A30A9A9-9D9C-4A37-97D1-54B9860501EA}" dt="2020-11-02T21:38:41.841" v="168"/>
        <pc:sldMkLst>
          <pc:docMk/>
          <pc:sldMk cId="31243917" sldId="342"/>
        </pc:sldMkLst>
      </pc:sldChg>
      <pc:sldChg chg="modNotesTx">
        <pc:chgData name="Sidney Yanney" userId="d447cc76b5363470" providerId="LiveId" clId="{6A30A9A9-9D9C-4A37-97D1-54B9860501EA}" dt="2020-11-02T21:42:59.969" v="289" actId="6549"/>
        <pc:sldMkLst>
          <pc:docMk/>
          <pc:sldMk cId="3253170884" sldId="343"/>
        </pc:sldMkLst>
      </pc:sldChg>
      <pc:sldChg chg="modNotesTx">
        <pc:chgData name="Sidney Yanney" userId="d447cc76b5363470" providerId="LiveId" clId="{6A30A9A9-9D9C-4A37-97D1-54B9860501EA}" dt="2020-11-02T21:43:12.320" v="290"/>
        <pc:sldMkLst>
          <pc:docMk/>
          <pc:sldMk cId="3611286914" sldId="344"/>
        </pc:sldMkLst>
      </pc:sldChg>
      <pc:sldChg chg="modNotesTx">
        <pc:chgData name="Sidney Yanney" userId="d447cc76b5363470" providerId="LiveId" clId="{6A30A9A9-9D9C-4A37-97D1-54B9860501EA}" dt="2020-11-02T21:43:58.461" v="308" actId="113"/>
        <pc:sldMkLst>
          <pc:docMk/>
          <pc:sldMk cId="1880792237" sldId="345"/>
        </pc:sldMkLst>
      </pc:sldChg>
      <pc:sldChg chg="modNotesTx">
        <pc:chgData name="Sidney Yanney" userId="d447cc76b5363470" providerId="LiveId" clId="{6A30A9A9-9D9C-4A37-97D1-54B9860501EA}" dt="2020-11-02T21:46:29.413" v="312" actId="6549"/>
        <pc:sldMkLst>
          <pc:docMk/>
          <pc:sldMk cId="473005324" sldId="347"/>
        </pc:sldMkLst>
      </pc:sldChg>
      <pc:sldChg chg="modSp mod">
        <pc:chgData name="Sidney Yanney" userId="d447cc76b5363470" providerId="LiveId" clId="{6A30A9A9-9D9C-4A37-97D1-54B9860501EA}" dt="2020-11-02T13:38:55.867" v="94" actId="20577"/>
        <pc:sldMkLst>
          <pc:docMk/>
          <pc:sldMk cId="2377158797" sldId="348"/>
        </pc:sldMkLst>
        <pc:spChg chg="mod">
          <ac:chgData name="Sidney Yanney" userId="d447cc76b5363470" providerId="LiveId" clId="{6A30A9A9-9D9C-4A37-97D1-54B9860501EA}" dt="2020-11-02T13:36:38.575" v="85" actId="20577"/>
          <ac:spMkLst>
            <pc:docMk/>
            <pc:sldMk cId="2377158797" sldId="348"/>
            <ac:spMk id="3" creationId="{6782351D-A962-DA4D-BEE7-47F780303228}"/>
          </ac:spMkLst>
        </pc:spChg>
        <pc:spChg chg="mod">
          <ac:chgData name="Sidney Yanney" userId="d447cc76b5363470" providerId="LiveId" clId="{6A30A9A9-9D9C-4A37-97D1-54B9860501EA}" dt="2020-11-02T13:38:55.867" v="94" actId="20577"/>
          <ac:spMkLst>
            <pc:docMk/>
            <pc:sldMk cId="2377158797" sldId="348"/>
            <ac:spMk id="6" creationId="{FD0ED932-C7F0-2546-ACBD-BCF21D078E0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cove.video/37NJ5v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ur01.safelinks.protection.outlook.com/?url=https://bcove.video/37NJ5v7&amp;data=04|01|Masuma.Tasnim@phe.gov.uk|47a21d223773454515d308d87b5082ed|ee4e14994a354b2ead475f3cf9de8666|0|0|637394933006431500|Unknown|TWFpbGZsb3d8eyJWIjoiMC4wLjAwMDAiLCJQIjoiV2luMzIiLCJBTiI6Ik1haWwiLCJXVCI6Mn0%3D|1000&amp;sdata=am95j9/OcXpCckZLzHDapsnYHgCyeHYTcrD0RQqSpGE%3D&amp;reserved=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a:p>
        </p:txBody>
      </p:sp>
    </p:spTree>
    <p:extLst>
      <p:ext uri="{BB962C8B-B14F-4D97-AF65-F5344CB8AC3E}">
        <p14:creationId xmlns:p14="http://schemas.microsoft.com/office/powerpoint/2010/main" val="1747782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sym typeface="Calibri"/>
              </a:rPr>
              <a:t>Activity 1: Gallery of loneliness and connection (10 mins) continued</a:t>
            </a:r>
          </a:p>
          <a:p>
            <a:r>
              <a:rPr lang="en-GB" sz="1200" i="0" kern="1200" dirty="0">
                <a:solidFill>
                  <a:schemeClr val="tx1"/>
                </a:solidFill>
                <a:effectLst/>
                <a:latin typeface="+mn-lt"/>
                <a:ea typeface="+mn-ea"/>
                <a:cs typeface="+mn-cs"/>
                <a:sym typeface="Calibri"/>
              </a:rPr>
              <a:t>Show pupils the discussion questions and give</a:t>
            </a:r>
            <a:r>
              <a:rPr lang="en-GB" sz="1200" i="0" kern="1200" baseline="0" dirty="0">
                <a:solidFill>
                  <a:schemeClr val="tx1"/>
                </a:solidFill>
                <a:effectLst/>
                <a:latin typeface="+mn-lt"/>
                <a:ea typeface="+mn-ea"/>
                <a:cs typeface="+mn-cs"/>
                <a:sym typeface="Calibri"/>
              </a:rPr>
              <a:t> them a few moments of thinking time. </a:t>
            </a:r>
          </a:p>
          <a:p>
            <a:r>
              <a:rPr lang="en-GB" sz="1200" i="0" kern="1200" baseline="0" dirty="0">
                <a:solidFill>
                  <a:schemeClr val="tx1"/>
                </a:solidFill>
                <a:effectLst/>
                <a:latin typeface="+mn-lt"/>
                <a:ea typeface="+mn-ea"/>
                <a:cs typeface="+mn-cs"/>
                <a:sym typeface="Calibri"/>
              </a:rPr>
              <a:t>Before asking them to discuss the questions in pairs or small groups, show them the first part of the video (on the following slide) </a:t>
            </a:r>
            <a:r>
              <a:rPr lang="en-GB" sz="1200" kern="1200" dirty="0">
                <a:solidFill>
                  <a:schemeClr val="tx1"/>
                </a:solidFill>
                <a:effectLst/>
                <a:latin typeface="+mn-lt"/>
                <a:ea typeface="+mn-ea"/>
                <a:cs typeface="+mn-cs"/>
                <a:sym typeface="Calibri"/>
              </a:rPr>
              <a:t>to give them some further ideas. </a:t>
            </a:r>
          </a:p>
          <a:p>
            <a:endParaRPr lang="en-GB" sz="1200" i="0" kern="1200" baseline="0" dirty="0">
              <a:solidFill>
                <a:schemeClr val="tx1"/>
              </a:solidFill>
              <a:effectLst/>
              <a:latin typeface="+mn-lt"/>
              <a:ea typeface="+mn-ea"/>
              <a:cs typeface="+mn-cs"/>
              <a:sym typeface="Calibri"/>
            </a:endParaRPr>
          </a:p>
          <a:p>
            <a:r>
              <a:rPr lang="en-GB" sz="1200" i="1" kern="1200" dirty="0">
                <a:solidFill>
                  <a:schemeClr val="tx1"/>
                </a:solidFill>
                <a:effectLst/>
                <a:latin typeface="+mn-lt"/>
                <a:ea typeface="+mn-ea"/>
                <a:cs typeface="+mn-cs"/>
                <a:sym typeface="Calibri"/>
              </a:rPr>
              <a:t>What might happen to make someone feel lonely?</a:t>
            </a:r>
          </a:p>
          <a:p>
            <a:r>
              <a:rPr lang="en-GB" sz="1200" i="0" kern="1200" dirty="0">
                <a:solidFill>
                  <a:schemeClr val="tx1"/>
                </a:solidFill>
                <a:effectLst/>
                <a:latin typeface="+mn-lt"/>
                <a:ea typeface="+mn-ea"/>
                <a:cs typeface="+mn-cs"/>
                <a:sym typeface="Calibri"/>
              </a:rPr>
              <a:t>For example, being left out, finding it hard to make new friends, feeling different, change, moving to a new area/new school, having no one to play with at the weekend or during holidays.</a:t>
            </a:r>
          </a:p>
          <a:p>
            <a:r>
              <a:rPr lang="en-GB" sz="1200" i="0" kern="1200" dirty="0">
                <a:solidFill>
                  <a:schemeClr val="tx1"/>
                </a:solidFill>
                <a:effectLst/>
                <a:latin typeface="+mn-lt"/>
                <a:ea typeface="+mn-ea"/>
                <a:cs typeface="+mn-cs"/>
                <a:sym typeface="Calibri"/>
              </a:rPr>
              <a:t> </a:t>
            </a:r>
          </a:p>
          <a:p>
            <a:r>
              <a:rPr lang="en-GB" sz="1200" i="1" kern="1200" dirty="0">
                <a:solidFill>
                  <a:schemeClr val="tx1"/>
                </a:solidFill>
                <a:effectLst/>
                <a:latin typeface="+mn-lt"/>
                <a:ea typeface="+mn-ea"/>
                <a:cs typeface="+mn-cs"/>
                <a:sym typeface="Calibri"/>
              </a:rPr>
              <a:t>What might happen to make someone feel connected?</a:t>
            </a:r>
          </a:p>
          <a:p>
            <a:r>
              <a:rPr lang="en-GB" sz="1200" i="0" kern="1200" dirty="0">
                <a:solidFill>
                  <a:schemeClr val="tx1"/>
                </a:solidFill>
                <a:effectLst/>
                <a:latin typeface="+mn-lt"/>
                <a:ea typeface="+mn-ea"/>
                <a:cs typeface="+mn-cs"/>
                <a:sym typeface="Calibri"/>
              </a:rPr>
              <a:t>For example, new experiences, being part of a group, spending quality time with friends or family, having people know you and remember things about you, doing hobbies or activities alone or with others.</a:t>
            </a:r>
          </a:p>
          <a:p>
            <a:endParaRPr lang="en-GB" sz="1200" i="0" kern="1200" dirty="0">
              <a:solidFill>
                <a:schemeClr val="tx1"/>
              </a:solidFill>
              <a:effectLst/>
              <a:latin typeface="+mn-lt"/>
              <a:ea typeface="+mn-ea"/>
              <a:cs typeface="+mn-cs"/>
              <a:sym typeface="Calibri"/>
            </a:endParaRPr>
          </a:p>
          <a:p>
            <a:r>
              <a:rPr lang="en-GB" sz="1200" i="1" kern="1200" dirty="0">
                <a:solidFill>
                  <a:schemeClr val="tx1"/>
                </a:solidFill>
                <a:effectLst/>
                <a:latin typeface="+mn-lt"/>
                <a:ea typeface="+mn-ea"/>
                <a:cs typeface="+mn-cs"/>
                <a:sym typeface="Calibri"/>
              </a:rPr>
              <a:t>Further challenge:</a:t>
            </a:r>
          </a:p>
          <a:p>
            <a:r>
              <a:rPr lang="en-GB" sz="1200" i="1" kern="1200" dirty="0">
                <a:solidFill>
                  <a:schemeClr val="tx1"/>
                </a:solidFill>
                <a:effectLst/>
                <a:latin typeface="+mn-lt"/>
                <a:ea typeface="+mn-ea"/>
                <a:cs typeface="+mn-cs"/>
                <a:sym typeface="Calibri"/>
              </a:rPr>
              <a:t>What is the difference between being alone and loneliness?</a:t>
            </a:r>
          </a:p>
          <a:p>
            <a:r>
              <a:rPr lang="en-GB" sz="1200" i="0" kern="1200" dirty="0">
                <a:solidFill>
                  <a:schemeClr val="tx1"/>
                </a:solidFill>
                <a:effectLst/>
                <a:latin typeface="+mn-lt"/>
                <a:ea typeface="+mn-ea"/>
                <a:cs typeface="+mn-cs"/>
                <a:sym typeface="Calibri"/>
              </a:rPr>
              <a:t>Being alone can be positive and doesn’t mean you are lonely, for example people can enjoy reading or listening to stories, writing, drawing or spending time outside on their own. People can also be in groups and feel lonely. </a:t>
            </a:r>
          </a:p>
          <a:p>
            <a:r>
              <a:rPr lang="en-GB" sz="1200" i="0" kern="1200" dirty="0">
                <a:solidFill>
                  <a:schemeClr val="tx1"/>
                </a:solidFill>
                <a:effectLst/>
                <a:latin typeface="+mn-lt"/>
                <a:ea typeface="+mn-ea"/>
                <a:cs typeface="+mn-cs"/>
                <a:sym typeface="Calibri"/>
              </a:rPr>
              <a:t> </a:t>
            </a:r>
          </a:p>
          <a:p>
            <a:r>
              <a:rPr lang="en-GB" sz="1200" i="1" kern="1200" dirty="0">
                <a:solidFill>
                  <a:schemeClr val="tx1"/>
                </a:solidFill>
                <a:effectLst/>
                <a:latin typeface="+mn-lt"/>
                <a:ea typeface="+mn-ea"/>
                <a:cs typeface="+mn-cs"/>
                <a:sym typeface="Calibri"/>
              </a:rPr>
              <a:t>Why might loneliness be hard to talk about? </a:t>
            </a:r>
          </a:p>
          <a:p>
            <a:r>
              <a:rPr lang="en-GB" sz="1200" i="0" kern="1200" dirty="0">
                <a:solidFill>
                  <a:schemeClr val="tx1"/>
                </a:solidFill>
                <a:effectLst/>
                <a:latin typeface="+mn-lt"/>
                <a:ea typeface="+mn-ea"/>
                <a:cs typeface="+mn-cs"/>
                <a:sym typeface="Calibri"/>
              </a:rPr>
              <a:t>For example, people might feel embarrassed or that it’s their own fault if they are feeling lonely.</a:t>
            </a:r>
            <a:r>
              <a:rPr lang="en-GB" sz="1200" kern="1200" dirty="0">
                <a:solidFill>
                  <a:schemeClr val="tx1"/>
                </a:solidFill>
                <a:effectLst/>
                <a:latin typeface="+mn-lt"/>
                <a:ea typeface="+mn-ea"/>
                <a:cs typeface="+mn-cs"/>
                <a:sym typeface="Calibri"/>
              </a:rPr>
              <a:t> </a:t>
            </a:r>
          </a:p>
          <a:p>
            <a:endParaRPr lang="en-GB" sz="1200" kern="1200"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latin typeface="Arial" panose="020B0604020202020204" pitchFamily="34" charset="0"/>
                <a:cs typeface="Arial" panose="020B0604020202020204" pitchFamily="34" charset="0"/>
              </a:rPr>
              <a:t>Can you think of examples when people might have felt lonely or connected during Covid-19?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For example, elderly people or people who missed seeing their friends may have felt lonely. People who took part in community projects or who spent more time with their family might have felt connected.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latin typeface="Arial" panose="020B0604020202020204" pitchFamily="34" charset="0"/>
                <a:cs typeface="Arial" panose="020B0604020202020204" pitchFamily="34" charset="0"/>
              </a:rPr>
              <a:t>You may</a:t>
            </a:r>
            <a:r>
              <a:rPr lang="en-US" sz="1200" i="0" baseline="0" dirty="0">
                <a:latin typeface="Arial" panose="020B0604020202020204" pitchFamily="34" charset="0"/>
                <a:cs typeface="Arial" panose="020B0604020202020204" pitchFamily="34" charset="0"/>
              </a:rPr>
              <a:t> wish to emphasize to pupils that a person can be virtually connected (or connecting to others through technology, such as social media) but still be lonely. Face-to-face connection is important.</a:t>
            </a:r>
            <a:endParaRPr lang="en-GB" sz="1200" i="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10</a:t>
            </a:fld>
            <a:endParaRPr lang="en-US"/>
          </a:p>
        </p:txBody>
      </p:sp>
    </p:spTree>
    <p:extLst>
      <p:ext uri="{BB962C8B-B14F-4D97-AF65-F5344CB8AC3E}">
        <p14:creationId xmlns:p14="http://schemas.microsoft.com/office/powerpoint/2010/main" val="4085706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none" kern="1200" dirty="0">
                <a:solidFill>
                  <a:schemeClr val="tx1"/>
                </a:solidFill>
                <a:effectLst/>
                <a:latin typeface="+mn-lt"/>
                <a:ea typeface="+mn-ea"/>
                <a:cs typeface="+mn-cs"/>
                <a:sym typeface="Calibri"/>
              </a:rPr>
              <a:t>Activity 1: Gallery of loneliness and connection (10 mins) continued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pupils the first part of this video (up to 01:36) to give them some further ideas about the discussion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a:t>
            </a:r>
            <a:r>
              <a:rPr lang="en-GB" baseline="0" dirty="0"/>
              <a:t> play the video, either click on the play button on the slide or copy and paste this URL into your web browser: </a:t>
            </a:r>
            <a:r>
              <a:rPr lang="en-GB" sz="1200" b="0" i="0" kern="1200" dirty="0">
                <a:solidFill>
                  <a:schemeClr val="tx1"/>
                </a:solidFill>
                <a:effectLst/>
                <a:latin typeface="+mn-lt"/>
                <a:ea typeface="+mn-ea"/>
                <a:cs typeface="+mn-cs"/>
                <a:hlinkClick r:id="rId3"/>
              </a:rPr>
              <a:t>https://bcove.video/37NJ5v7</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11</a:t>
            </a:fld>
            <a:endParaRPr lang="en-US"/>
          </a:p>
        </p:txBody>
      </p:sp>
    </p:spTree>
    <p:extLst>
      <p:ext uri="{BB962C8B-B14F-4D97-AF65-F5344CB8AC3E}">
        <p14:creationId xmlns:p14="http://schemas.microsoft.com/office/powerpoint/2010/main" val="1492782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875943"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a:t>
            </a:r>
            <a:endParaRPr lang="en-US" sz="1200" kern="1200" dirty="0">
              <a:solidFill>
                <a:schemeClr val="tx1"/>
              </a:solidFill>
              <a:effectLst/>
              <a:latin typeface="+mn-lt"/>
              <a:ea typeface="+mn-ea"/>
              <a:cs typeface="+mn-cs"/>
              <a:sym typeface="Calibri"/>
            </a:endParaRPr>
          </a:p>
          <a:p>
            <a:pPr marL="0" marR="0" lvl="0" indent="0" defTabSz="875943"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sym typeface="Calibri"/>
              </a:rPr>
              <a:t>Put pupils into groups of three and explain to them they are going to become a support squad – a group of pupils who can offer advice about what to do if other young people are feeling lonely. You may wish to give them paper to take notes.</a:t>
            </a:r>
            <a:endParaRPr lang="en-GB" sz="1200" kern="1200" dirty="0">
              <a:solidFill>
                <a:schemeClr val="tx1"/>
              </a:solidFill>
              <a:effectLst/>
              <a:latin typeface="+mn-lt"/>
              <a:ea typeface="+mn-ea"/>
              <a:cs typeface="+mn-cs"/>
              <a:sym typeface="Calibri"/>
            </a:endParaRPr>
          </a:p>
          <a:p>
            <a:r>
              <a:rPr lang="en-GB" sz="1200" kern="1200" dirty="0">
                <a:solidFill>
                  <a:schemeClr val="tx1"/>
                </a:solidFill>
                <a:effectLst/>
                <a:latin typeface="+mn-lt"/>
                <a:ea typeface="+mn-ea"/>
                <a:cs typeface="+mn-cs"/>
                <a:sym typeface="Calibri"/>
              </a:rPr>
              <a:t>Pupils will need to assign</a:t>
            </a:r>
            <a:r>
              <a:rPr lang="en-GB" sz="1200" kern="1200" baseline="0" dirty="0">
                <a:solidFill>
                  <a:schemeClr val="tx1"/>
                </a:solidFill>
                <a:effectLst/>
                <a:latin typeface="+mn-lt"/>
                <a:ea typeface="+mn-ea"/>
                <a:cs typeface="+mn-cs"/>
                <a:sym typeface="Calibri"/>
              </a:rPr>
              <a:t> themselves a letter (A, B or C) to decide which area of connection they will focus on:</a:t>
            </a:r>
          </a:p>
          <a:p>
            <a:endParaRPr lang="en-GB" sz="1200" i="0" kern="1200" baseline="0" dirty="0">
              <a:solidFill>
                <a:schemeClr val="tx1"/>
              </a:solidFill>
              <a:effectLst/>
              <a:latin typeface="+mn-lt"/>
              <a:ea typeface="+mn-ea"/>
              <a:cs typeface="+mn-cs"/>
              <a:sym typeface="Calibri"/>
            </a:endParaRPr>
          </a:p>
          <a:p>
            <a:r>
              <a:rPr lang="en-US" sz="1200" i="0" kern="1200" dirty="0">
                <a:solidFill>
                  <a:schemeClr val="tx1"/>
                </a:solidFill>
                <a:effectLst/>
                <a:latin typeface="+mn-lt"/>
                <a:ea typeface="+mn-ea"/>
                <a:cs typeface="+mn-cs"/>
                <a:sym typeface="Calibri"/>
              </a:rPr>
              <a:t>A) Connect with </a:t>
            </a:r>
            <a:r>
              <a:rPr lang="en-US" sz="1200" b="1" i="0" kern="1200" dirty="0">
                <a:solidFill>
                  <a:schemeClr val="tx1"/>
                </a:solidFill>
                <a:effectLst/>
                <a:latin typeface="+mn-lt"/>
                <a:ea typeface="+mn-ea"/>
                <a:cs typeface="+mn-cs"/>
                <a:sym typeface="Calibri"/>
              </a:rPr>
              <a:t>themselves</a:t>
            </a:r>
            <a:r>
              <a:rPr lang="en-GB" sz="1200" b="0" i="0" kern="1200" dirty="0">
                <a:solidFill>
                  <a:schemeClr val="tx1"/>
                </a:solidFill>
                <a:effectLst/>
                <a:latin typeface="+mn-lt"/>
                <a:ea typeface="+mn-ea"/>
                <a:cs typeface="+mn-cs"/>
                <a:sym typeface="Calibri"/>
              </a:rPr>
              <a:t>:</a:t>
            </a:r>
            <a:r>
              <a:rPr lang="en-GB" sz="1200" b="0" i="0" kern="1200" baseline="0" dirty="0">
                <a:solidFill>
                  <a:schemeClr val="tx1"/>
                </a:solidFill>
                <a:effectLst/>
                <a:latin typeface="+mn-lt"/>
                <a:ea typeface="+mn-ea"/>
                <a:cs typeface="+mn-cs"/>
                <a:sym typeface="Calibri"/>
              </a:rPr>
              <a:t> h</a:t>
            </a:r>
            <a:r>
              <a:rPr lang="en-US" sz="1200" i="0" kern="1200" dirty="0" err="1">
                <a:solidFill>
                  <a:schemeClr val="tx1"/>
                </a:solidFill>
                <a:effectLst/>
                <a:latin typeface="+mn-lt"/>
                <a:ea typeface="+mn-ea"/>
                <a:cs typeface="+mn-cs"/>
                <a:sym typeface="Calibri"/>
              </a:rPr>
              <a:t>elp</a:t>
            </a:r>
            <a:r>
              <a:rPr lang="en-US" sz="1200" i="0" kern="1200" dirty="0">
                <a:solidFill>
                  <a:schemeClr val="tx1"/>
                </a:solidFill>
                <a:effectLst/>
                <a:latin typeface="+mn-lt"/>
                <a:ea typeface="+mn-ea"/>
                <a:cs typeface="+mn-cs"/>
                <a:sym typeface="Calibri"/>
              </a:rPr>
              <a:t> young people think of what they can do when they are on their own to feel more connected to themselves. </a:t>
            </a:r>
            <a:endParaRPr lang="en-GB" sz="1200" i="0" kern="1200" dirty="0">
              <a:solidFill>
                <a:schemeClr val="tx1"/>
              </a:solidFill>
              <a:effectLst/>
              <a:latin typeface="+mn-lt"/>
              <a:ea typeface="+mn-ea"/>
              <a:cs typeface="+mn-cs"/>
              <a:sym typeface="Calibri"/>
            </a:endParaRPr>
          </a:p>
          <a:p>
            <a:r>
              <a:rPr lang="en-US" sz="1200" i="0" kern="1200" dirty="0">
                <a:solidFill>
                  <a:schemeClr val="tx1"/>
                </a:solidFill>
                <a:effectLst/>
                <a:latin typeface="+mn-lt"/>
                <a:ea typeface="+mn-ea"/>
                <a:cs typeface="+mn-cs"/>
                <a:sym typeface="Calibri"/>
              </a:rPr>
              <a:t>B) Connect with </a:t>
            </a:r>
            <a:r>
              <a:rPr lang="en-US" sz="1200" b="1" i="0" kern="1200" dirty="0">
                <a:solidFill>
                  <a:schemeClr val="tx1"/>
                </a:solidFill>
                <a:effectLst/>
                <a:latin typeface="+mn-lt"/>
                <a:ea typeface="+mn-ea"/>
                <a:cs typeface="+mn-cs"/>
                <a:sym typeface="Calibri"/>
              </a:rPr>
              <a:t>friends and family</a:t>
            </a:r>
            <a:r>
              <a:rPr lang="en-GB" sz="1200" b="0" i="0" kern="1200" dirty="0">
                <a:solidFill>
                  <a:schemeClr val="tx1"/>
                </a:solidFill>
                <a:effectLst/>
                <a:latin typeface="+mn-lt"/>
                <a:ea typeface="+mn-ea"/>
                <a:cs typeface="+mn-cs"/>
                <a:sym typeface="Calibri"/>
              </a:rPr>
              <a:t>:</a:t>
            </a:r>
            <a:r>
              <a:rPr lang="en-GB" sz="1200" b="0" i="0" kern="1200" baseline="0" dirty="0">
                <a:solidFill>
                  <a:schemeClr val="tx1"/>
                </a:solidFill>
                <a:effectLst/>
                <a:latin typeface="+mn-lt"/>
                <a:ea typeface="+mn-ea"/>
                <a:cs typeface="+mn-cs"/>
                <a:sym typeface="Calibri"/>
              </a:rPr>
              <a:t> h</a:t>
            </a:r>
            <a:r>
              <a:rPr lang="en-US" sz="1200" i="0" kern="1200" dirty="0" err="1">
                <a:solidFill>
                  <a:schemeClr val="tx1"/>
                </a:solidFill>
                <a:effectLst/>
                <a:latin typeface="+mn-lt"/>
                <a:ea typeface="+mn-ea"/>
                <a:cs typeface="+mn-cs"/>
                <a:sym typeface="Calibri"/>
              </a:rPr>
              <a:t>elp</a:t>
            </a:r>
            <a:r>
              <a:rPr lang="en-US" sz="1200" i="0" kern="1200" dirty="0">
                <a:solidFill>
                  <a:schemeClr val="tx1"/>
                </a:solidFill>
                <a:effectLst/>
                <a:latin typeface="+mn-lt"/>
                <a:ea typeface="+mn-ea"/>
                <a:cs typeface="+mn-cs"/>
                <a:sym typeface="Calibri"/>
              </a:rPr>
              <a:t> young people think about what they can do to feel more connected to friends and family.</a:t>
            </a:r>
            <a:endParaRPr lang="en-GB" sz="1200" i="0" kern="1200" dirty="0">
              <a:solidFill>
                <a:schemeClr val="tx1"/>
              </a:solidFill>
              <a:effectLst/>
              <a:latin typeface="+mn-lt"/>
              <a:ea typeface="+mn-ea"/>
              <a:cs typeface="+mn-cs"/>
              <a:sym typeface="Calibri"/>
            </a:endParaRPr>
          </a:p>
          <a:p>
            <a:r>
              <a:rPr lang="en-US" sz="1200" i="0" kern="1200" dirty="0">
                <a:solidFill>
                  <a:schemeClr val="tx1"/>
                </a:solidFill>
                <a:effectLst/>
                <a:latin typeface="+mn-lt"/>
                <a:ea typeface="+mn-ea"/>
                <a:cs typeface="+mn-cs"/>
                <a:sym typeface="Calibri"/>
              </a:rPr>
              <a:t>C) Connect with </a:t>
            </a:r>
            <a:r>
              <a:rPr lang="en-US" sz="1200" b="0" i="0" kern="1200" dirty="0">
                <a:solidFill>
                  <a:schemeClr val="tx1"/>
                </a:solidFill>
                <a:effectLst/>
                <a:latin typeface="+mn-lt"/>
                <a:ea typeface="+mn-ea"/>
                <a:cs typeface="+mn-cs"/>
                <a:sym typeface="Calibri"/>
              </a:rPr>
              <a:t>the</a:t>
            </a:r>
            <a:r>
              <a:rPr lang="en-US" sz="1200" b="1" i="0" kern="1200" baseline="0" dirty="0">
                <a:solidFill>
                  <a:schemeClr val="tx1"/>
                </a:solidFill>
                <a:effectLst/>
                <a:latin typeface="+mn-lt"/>
                <a:ea typeface="+mn-ea"/>
                <a:cs typeface="+mn-cs"/>
                <a:sym typeface="Calibri"/>
              </a:rPr>
              <a:t> </a:t>
            </a:r>
            <a:r>
              <a:rPr lang="en-US" sz="1200" b="1" i="0" kern="1200" dirty="0">
                <a:solidFill>
                  <a:schemeClr val="tx1"/>
                </a:solidFill>
                <a:effectLst/>
                <a:latin typeface="+mn-lt"/>
                <a:ea typeface="+mn-ea"/>
                <a:cs typeface="+mn-cs"/>
                <a:sym typeface="Calibri"/>
              </a:rPr>
              <a:t>community</a:t>
            </a:r>
            <a:r>
              <a:rPr lang="en-US" sz="1200" b="0" i="0" kern="1200" dirty="0">
                <a:solidFill>
                  <a:schemeClr val="tx1"/>
                </a:solidFill>
                <a:effectLst/>
                <a:latin typeface="+mn-lt"/>
                <a:ea typeface="+mn-ea"/>
                <a:cs typeface="+mn-cs"/>
                <a:sym typeface="Calibri"/>
              </a:rPr>
              <a:t>:</a:t>
            </a:r>
            <a:r>
              <a:rPr lang="en-US" sz="1200" b="0" i="0" kern="1200" baseline="0" dirty="0">
                <a:solidFill>
                  <a:schemeClr val="tx1"/>
                </a:solidFill>
                <a:effectLst/>
                <a:latin typeface="+mn-lt"/>
                <a:ea typeface="+mn-ea"/>
                <a:cs typeface="+mn-cs"/>
                <a:sym typeface="Calibri"/>
              </a:rPr>
              <a:t> h</a:t>
            </a:r>
            <a:r>
              <a:rPr lang="en-US" sz="1200" i="0" kern="1200" dirty="0">
                <a:solidFill>
                  <a:schemeClr val="tx1"/>
                </a:solidFill>
                <a:effectLst/>
                <a:latin typeface="+mn-lt"/>
                <a:ea typeface="+mn-ea"/>
                <a:cs typeface="+mn-cs"/>
                <a:sym typeface="Calibri"/>
              </a:rPr>
              <a:t>elp young people think about what they can do in their local communities (schools, parks, leisure </a:t>
            </a:r>
            <a:r>
              <a:rPr lang="en-US" sz="1200" i="0" kern="1200" dirty="0" err="1">
                <a:solidFill>
                  <a:schemeClr val="tx1"/>
                </a:solidFill>
                <a:effectLst/>
                <a:latin typeface="+mn-lt"/>
                <a:ea typeface="+mn-ea"/>
                <a:cs typeface="+mn-cs"/>
                <a:sym typeface="Calibri"/>
              </a:rPr>
              <a:t>centres</a:t>
            </a:r>
            <a:r>
              <a:rPr lang="en-US" sz="1200" i="0" kern="1200" dirty="0">
                <a:solidFill>
                  <a:schemeClr val="tx1"/>
                </a:solidFill>
                <a:effectLst/>
                <a:latin typeface="+mn-lt"/>
                <a:ea typeface="+mn-ea"/>
                <a:cs typeface="+mn-cs"/>
                <a:sym typeface="Calibri"/>
              </a:rPr>
              <a:t>, faith groups) to feel more connected to others and the place they live. </a:t>
            </a:r>
          </a:p>
          <a:p>
            <a:endParaRPr lang="en-US" sz="1200" i="0" kern="1200" dirty="0">
              <a:solidFill>
                <a:schemeClr val="tx1"/>
              </a:solidFill>
              <a:effectLst/>
              <a:latin typeface="+mn-lt"/>
              <a:ea typeface="+mn-ea"/>
              <a:cs typeface="+mn-cs"/>
              <a:sym typeface="Calibri"/>
            </a:endParaRPr>
          </a:p>
          <a:p>
            <a:r>
              <a:rPr lang="en-GB" sz="1200" b="1" i="0" kern="1200" dirty="0">
                <a:solidFill>
                  <a:schemeClr val="tx1"/>
                </a:solidFill>
                <a:effectLst/>
                <a:latin typeface="+mn-lt"/>
                <a:ea typeface="+mn-ea"/>
                <a:cs typeface="+mn-cs"/>
                <a:sym typeface="Calibri"/>
              </a:rPr>
              <a:t>Note: </a:t>
            </a:r>
            <a:r>
              <a:rPr lang="en-GB" sz="1200" i="0" kern="1200" dirty="0">
                <a:solidFill>
                  <a:schemeClr val="tx1"/>
                </a:solidFill>
                <a:effectLst/>
                <a:latin typeface="+mn-lt"/>
                <a:ea typeface="+mn-ea"/>
                <a:cs typeface="+mn-cs"/>
                <a:sym typeface="Calibri"/>
              </a:rPr>
              <a:t>Remind pupils that connecting safely is very important and that they should speak to their parents or carers before finding out about, or signing up to, any community activities. </a:t>
            </a:r>
            <a:endParaRPr lang="en-US" sz="1200" i="0" kern="1200" dirty="0">
              <a:solidFill>
                <a:schemeClr val="tx1"/>
              </a:solidFill>
              <a:effectLst/>
              <a:latin typeface="+mn-lt"/>
              <a:ea typeface="+mn-ea"/>
              <a:cs typeface="+mn-cs"/>
              <a:sym typeface="Calibri"/>
            </a:endParaRPr>
          </a:p>
          <a:p>
            <a:endParaRPr lang="en-US" sz="1200" i="0" kern="1200" baseline="0" dirty="0">
              <a:solidFill>
                <a:schemeClr val="tx1"/>
              </a:solidFill>
              <a:effectLst/>
              <a:latin typeface="+mn-lt"/>
              <a:ea typeface="+mn-ea"/>
              <a:cs typeface="+mn-cs"/>
              <a:sym typeface="Calibri"/>
            </a:endParaRPr>
          </a:p>
          <a:p>
            <a:r>
              <a:rPr lang="en-US" sz="1200" i="0" kern="1200" baseline="0" dirty="0">
                <a:solidFill>
                  <a:schemeClr val="tx1"/>
                </a:solidFill>
                <a:effectLst/>
                <a:latin typeface="+mn-lt"/>
                <a:ea typeface="+mn-ea"/>
                <a:cs typeface="+mn-cs"/>
                <a:sym typeface="Calibri"/>
              </a:rPr>
              <a:t>Ask pupils to come up with some ideas that might help young people to build connections in their area. As they watch the video and look at the images on the following slides, they can add more ideas to their list. </a:t>
            </a:r>
          </a:p>
          <a:p>
            <a:endParaRPr lang="en-US" sz="1200" i="0" kern="1200" baseline="0" dirty="0">
              <a:solidFill>
                <a:schemeClr val="tx1"/>
              </a:solidFill>
              <a:effectLst/>
              <a:latin typeface="+mn-lt"/>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sym typeface="Calibri"/>
              </a:rPr>
              <a:t>Highlight to pupils that </a:t>
            </a:r>
            <a:r>
              <a:rPr lang="en-US" sz="1200" dirty="0">
                <a:latin typeface="Arial" panose="020B0604020202020204" pitchFamily="34" charset="0"/>
                <a:cs typeface="Arial" panose="020B0604020202020204" pitchFamily="34" charset="0"/>
              </a:rPr>
              <a:t>we all have a responsibility to look out for others who might feel lonely. What can we do to help others feel included?</a:t>
            </a:r>
            <a:endParaRPr lang="en-GB" sz="1200" i="0" kern="1200" baseline="0" dirty="0">
              <a:solidFill>
                <a:schemeClr val="tx1"/>
              </a:solidFill>
              <a:effectLst/>
              <a:latin typeface="+mn-lt"/>
              <a:ea typeface="+mn-ea"/>
              <a:cs typeface="+mn-cs"/>
              <a:sym typeface="Calibri"/>
            </a:endParaRPr>
          </a:p>
          <a:p>
            <a:endParaRPr lang="en-GB" sz="1200" kern="1200" baseline="0" dirty="0">
              <a:solidFill>
                <a:schemeClr val="tx1"/>
              </a:solidFill>
              <a:effectLst/>
              <a:latin typeface="+mn-lt"/>
              <a:ea typeface="+mn-ea"/>
              <a:cs typeface="+mn-cs"/>
              <a:sym typeface="Calibri"/>
            </a:endParaRPr>
          </a:p>
          <a:p>
            <a:r>
              <a:rPr lang="en-GB" sz="1200" b="1" kern="1200" baseline="0" dirty="0">
                <a:solidFill>
                  <a:schemeClr val="tx1"/>
                </a:solidFill>
                <a:effectLst/>
                <a:latin typeface="+mn-lt"/>
                <a:ea typeface="+mn-ea"/>
                <a:cs typeface="+mn-cs"/>
                <a:sym typeface="Calibri"/>
              </a:rPr>
              <a:t>Support: </a:t>
            </a:r>
            <a:r>
              <a:rPr lang="en-GB" sz="1200" kern="1200" baseline="0" dirty="0">
                <a:solidFill>
                  <a:schemeClr val="tx1"/>
                </a:solidFill>
                <a:effectLst/>
                <a:latin typeface="+mn-lt"/>
                <a:ea typeface="+mn-ea"/>
                <a:cs typeface="+mn-cs"/>
                <a:sym typeface="Calibri"/>
              </a:rPr>
              <a:t>for pupils who need additional support you may wish to print out this slide and ask pupils to circle A, B or C so they can have their role in front of them. This may be particularly useful for pupils with autism and SEND who may struggle with this task.</a:t>
            </a:r>
          </a:p>
        </p:txBody>
      </p:sp>
      <p:sp>
        <p:nvSpPr>
          <p:cNvPr id="4" name="Slide Number Placeholder 3"/>
          <p:cNvSpPr>
            <a:spLocks noGrp="1"/>
          </p:cNvSpPr>
          <p:nvPr>
            <p:ph type="sldNum" sz="quarter" idx="5"/>
          </p:nvPr>
        </p:nvSpPr>
        <p:spPr/>
        <p:txBody>
          <a:bodyPr/>
          <a:lstStyle/>
          <a:p>
            <a:fld id="{31B3FF19-8921-B447-80B5-DE497E3524FF}" type="slidenum">
              <a:rPr lang="en-US" smtClean="0"/>
              <a:t>12</a:t>
            </a:fld>
            <a:endParaRPr lang="en-US"/>
          </a:p>
        </p:txBody>
      </p:sp>
    </p:spTree>
    <p:extLst>
      <p:ext uri="{BB962C8B-B14F-4D97-AF65-F5344CB8AC3E}">
        <p14:creationId xmlns:p14="http://schemas.microsoft.com/office/powerpoint/2010/main" val="54037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Once they have thought of their own ideas, show pupils the second part of this video, from 01:37</a:t>
            </a:r>
            <a:r>
              <a:rPr lang="en-GB" baseline="0" dirty="0"/>
              <a:t> to the end,</a:t>
            </a:r>
            <a:r>
              <a:rPr lang="en-GB" dirty="0"/>
              <a:t> and ask them to add in any new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a:t>
            </a:r>
            <a:r>
              <a:rPr lang="en-GB" baseline="0" dirty="0"/>
              <a:t> play the video, either click on the play button on the slide or copy and paste this URL into your web browser: </a:t>
            </a:r>
            <a:r>
              <a:rPr lang="en-GB" sz="1200" b="0" i="0" kern="1200" dirty="0">
                <a:solidFill>
                  <a:schemeClr val="tx1"/>
                </a:solidFill>
                <a:effectLst/>
                <a:latin typeface="+mn-lt"/>
                <a:ea typeface="+mn-ea"/>
                <a:cs typeface="+mn-cs"/>
                <a:hlinkClick r:id="rId3"/>
              </a:rPr>
              <a:t>https://bcove.video/37NJ5v7</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a:p>
        </p:txBody>
      </p:sp>
    </p:spTree>
    <p:extLst>
      <p:ext uri="{BB962C8B-B14F-4D97-AF65-F5344CB8AC3E}">
        <p14:creationId xmlns:p14="http://schemas.microsoft.com/office/powerpoint/2010/main" val="1796353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US" dirty="0"/>
          </a:p>
          <a:p>
            <a:r>
              <a:rPr lang="en-US" dirty="0"/>
              <a:t>Click</a:t>
            </a:r>
            <a:r>
              <a:rPr lang="en-US" baseline="0" dirty="0"/>
              <a:t> to reveal the different actions that can help pupils to manage loneliness and build connections. Ask them to add any new ideas to their lists.</a:t>
            </a:r>
          </a:p>
          <a:p>
            <a:endParaRPr lang="en-US" baseline="0" dirty="0"/>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Thinking positively</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Showing kindness to others</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Getting active</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Getting to know someone new at break time</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Talking to people you trust about how you feel</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Being in nature or spending time outdoors</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Speaking to a parent or carer about starting a new club or activity</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Volunteering is a great way to get connected</a:t>
            </a:r>
          </a:p>
          <a:p>
            <a:pPr marL="342900" indent="-342900">
              <a:spcBef>
                <a:spcPts val="600"/>
              </a:spcBef>
              <a:buFont typeface="Arial" panose="020B0604020202020204" pitchFamily="34" charset="0"/>
              <a:buChar char="•"/>
            </a:pPr>
            <a:r>
              <a:rPr lang="en-NZ" sz="1200" dirty="0">
                <a:latin typeface="Arial" panose="020B0604020202020204" pitchFamily="34" charset="0"/>
                <a:cs typeface="Arial" panose="020B0604020202020204" pitchFamily="34" charset="0"/>
              </a:rPr>
              <a:t>Doing things you enjoy, like listening to music</a:t>
            </a:r>
          </a:p>
          <a:p>
            <a:endParaRPr lang="en-US" baseline="0"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a:p>
        </p:txBody>
      </p:sp>
    </p:spTree>
    <p:extLst>
      <p:ext uri="{BB962C8B-B14F-4D97-AF65-F5344CB8AC3E}">
        <p14:creationId xmlns:p14="http://schemas.microsoft.com/office/powerpoint/2010/main" val="927165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Explain</a:t>
            </a:r>
            <a:r>
              <a:rPr lang="en-GB" baseline="0" dirty="0"/>
              <a:t> that </a:t>
            </a:r>
            <a:r>
              <a:rPr lang="en-GB" sz="1200" baseline="0" dirty="0">
                <a:latin typeface="Arial" panose="020B0604020202020204" pitchFamily="34" charset="0"/>
                <a:cs typeface="Arial" panose="020B0604020202020204" pitchFamily="34" charset="0"/>
              </a:rPr>
              <a:t>s</a:t>
            </a:r>
            <a:r>
              <a:rPr lang="en-GB" sz="1200" dirty="0">
                <a:latin typeface="Arial" panose="020B0604020202020204" pitchFamily="34" charset="0"/>
                <a:cs typeface="Arial" panose="020B0604020202020204" pitchFamily="34" charset="0"/>
              </a:rPr>
              <a:t>ometimes it can be hard to know what to say to other people to make new friends. Here are some tips and suggestions</a:t>
            </a:r>
            <a:r>
              <a:rPr lang="en-GB" sz="1200" baseline="0" dirty="0">
                <a:latin typeface="Arial" panose="020B0604020202020204" pitchFamily="34" charset="0"/>
                <a:cs typeface="Arial" panose="020B0604020202020204" pitchFamily="34" charset="0"/>
              </a:rPr>
              <a:t> for making friends in school.</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15</a:t>
            </a:fld>
            <a:endParaRPr lang="en-US"/>
          </a:p>
        </p:txBody>
      </p:sp>
    </p:spTree>
    <p:extLst>
      <p:ext uri="{BB962C8B-B14F-4D97-AF65-F5344CB8AC3E}">
        <p14:creationId xmlns:p14="http://schemas.microsoft.com/office/powerpoint/2010/main" val="1918215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GB" dirty="0"/>
          </a:p>
          <a:p>
            <a:r>
              <a:rPr lang="en-US" sz="1200" kern="1200" dirty="0">
                <a:solidFill>
                  <a:schemeClr val="tx1"/>
                </a:solidFill>
                <a:effectLst/>
                <a:latin typeface="+mn-lt"/>
                <a:ea typeface="+mn-ea"/>
                <a:cs typeface="+mn-cs"/>
                <a:sym typeface="Calibri"/>
              </a:rPr>
              <a:t>Give each support squad one of the</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three case studies.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rPr>
              <a:t>Note each case study is on a separate slide (16, 17 and 18). Slide 18 is an optional scenario if this lesson is being taught during or recently after the Covid-19 pandemic to help pupils explore some of their feelings and experiences in a safe and distanced way. Is it important that pupils have the right to pass on working with this scenario as it may be a sensitive subject area for some young people. </a:t>
            </a:r>
          </a:p>
          <a:p>
            <a:endParaRPr lang="en-US" sz="1200" kern="1200" baseline="0" dirty="0">
              <a:solidFill>
                <a:schemeClr val="tx1"/>
              </a:solidFill>
              <a:effectLst/>
              <a:latin typeface="+mn-lt"/>
              <a:ea typeface="+mn-ea"/>
              <a:cs typeface="+mn-cs"/>
              <a:sym typeface="Calibri"/>
            </a:endParaRPr>
          </a:p>
          <a:p>
            <a:r>
              <a:rPr lang="en-US" sz="1200" kern="1200" baseline="0" dirty="0">
                <a:solidFill>
                  <a:schemeClr val="tx1"/>
                </a:solidFill>
                <a:effectLst/>
                <a:latin typeface="+mn-lt"/>
                <a:ea typeface="+mn-ea"/>
                <a:cs typeface="+mn-cs"/>
                <a:sym typeface="Calibri"/>
              </a:rPr>
              <a:t>Y</a:t>
            </a:r>
            <a:r>
              <a:rPr lang="en-US" sz="1200" kern="1200" dirty="0">
                <a:solidFill>
                  <a:schemeClr val="tx1"/>
                </a:solidFill>
                <a:effectLst/>
                <a:latin typeface="+mn-lt"/>
                <a:ea typeface="+mn-ea"/>
                <a:cs typeface="+mn-cs"/>
                <a:sym typeface="Calibri"/>
              </a:rPr>
              <a:t>ou can print these out</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or have pupils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read them from the board. Ask pupils to write a letter together to Kya, Myles or Ruby to give them some support. Alternatively, pupils could act out their messages of support – they could even record their message as a voice note or in a video response.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Remind pupils to think about the different areas of connection (A, B and C) and make sure that the advice includes things from each of them. </a:t>
            </a:r>
            <a:endParaRPr lang="en-GB" sz="1200" kern="1200" dirty="0">
              <a:solidFill>
                <a:schemeClr val="tx1"/>
              </a:solidFill>
              <a:effectLst/>
              <a:latin typeface="+mn-lt"/>
              <a:ea typeface="+mn-ea"/>
              <a:cs typeface="+mn-cs"/>
              <a:sym typeface="Calibri"/>
            </a:endParaRPr>
          </a:p>
          <a:p>
            <a:endParaRPr lang="en-US" dirty="0"/>
          </a:p>
          <a:p>
            <a:r>
              <a:rPr lang="en-US" b="1" dirty="0"/>
              <a:t>Support: </a:t>
            </a:r>
            <a:r>
              <a:rPr lang="en-US" dirty="0"/>
              <a:t>For any pupils who need more support,</a:t>
            </a:r>
            <a:r>
              <a:rPr lang="en-US" baseline="0" dirty="0"/>
              <a:t> print the Support Squad </a:t>
            </a:r>
            <a:r>
              <a:rPr lang="en-US" dirty="0"/>
              <a:t>writing frame</a:t>
            </a:r>
            <a:r>
              <a:rPr lang="en-US" baseline="0" dirty="0"/>
              <a:t> to help them structure their response. </a:t>
            </a:r>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16</a:t>
            </a:fld>
            <a:endParaRPr lang="en-US"/>
          </a:p>
        </p:txBody>
      </p:sp>
    </p:spTree>
    <p:extLst>
      <p:ext uri="{BB962C8B-B14F-4D97-AF65-F5344CB8AC3E}">
        <p14:creationId xmlns:p14="http://schemas.microsoft.com/office/powerpoint/2010/main" val="342800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GB" dirty="0"/>
          </a:p>
          <a:p>
            <a:r>
              <a:rPr lang="en-US" sz="1200" kern="1200" dirty="0">
                <a:solidFill>
                  <a:schemeClr val="tx1"/>
                </a:solidFill>
                <a:effectLst/>
                <a:latin typeface="+mn-lt"/>
                <a:ea typeface="+mn-ea"/>
                <a:cs typeface="+mn-cs"/>
                <a:sym typeface="Calibri"/>
              </a:rPr>
              <a:t>Give each support squad one of the</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three case studies.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rPr>
              <a:t>Note each case study is on a separate slide (16, 17 and 18). Slide 18 is an optional scenario if this lesson is being taught during or recently after the Covid-19 pandemic to help pupils explore some of their feelings and experiences in a safe and distanced way. Is it important that pupils have the right to pass on working with this scenario as it may be a sensitive subject area for some young people. </a:t>
            </a:r>
          </a:p>
          <a:p>
            <a:endParaRPr lang="en-US" sz="1200" kern="1200" baseline="0" dirty="0">
              <a:solidFill>
                <a:schemeClr val="tx1"/>
              </a:solidFill>
              <a:effectLst/>
              <a:latin typeface="+mn-lt"/>
              <a:ea typeface="+mn-ea"/>
              <a:cs typeface="+mn-cs"/>
              <a:sym typeface="Calibri"/>
            </a:endParaRPr>
          </a:p>
          <a:p>
            <a:r>
              <a:rPr lang="en-US" sz="1200" kern="1200" baseline="0" dirty="0">
                <a:solidFill>
                  <a:schemeClr val="tx1"/>
                </a:solidFill>
                <a:effectLst/>
                <a:latin typeface="+mn-lt"/>
                <a:ea typeface="+mn-ea"/>
                <a:cs typeface="+mn-cs"/>
                <a:sym typeface="Calibri"/>
              </a:rPr>
              <a:t>Y</a:t>
            </a:r>
            <a:r>
              <a:rPr lang="en-US" sz="1200" kern="1200" dirty="0">
                <a:solidFill>
                  <a:schemeClr val="tx1"/>
                </a:solidFill>
                <a:effectLst/>
                <a:latin typeface="+mn-lt"/>
                <a:ea typeface="+mn-ea"/>
                <a:cs typeface="+mn-cs"/>
                <a:sym typeface="Calibri"/>
              </a:rPr>
              <a:t>ou can print these out</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or have pupils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read them from the board. Ask pupils to write a letter together to Kya, Myles or Ruby to give them some support. Alternatively, pupils could act out their messages of support – they could even record their message as a voice note or in a video response.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Remind pupils to think about the different areas of connection (A, B and C) and make sure that the advice includes things from each of them. </a:t>
            </a:r>
            <a:endParaRPr lang="en-GB" sz="1200" kern="1200" dirty="0">
              <a:solidFill>
                <a:schemeClr val="tx1"/>
              </a:solidFill>
              <a:effectLst/>
              <a:latin typeface="+mn-lt"/>
              <a:ea typeface="+mn-ea"/>
              <a:cs typeface="+mn-cs"/>
              <a:sym typeface="Calibri"/>
            </a:endParaRPr>
          </a:p>
          <a:p>
            <a:endParaRPr lang="en-US" dirty="0"/>
          </a:p>
          <a:p>
            <a:r>
              <a:rPr lang="en-US" b="1" dirty="0"/>
              <a:t>Support: </a:t>
            </a:r>
            <a:r>
              <a:rPr lang="en-US" dirty="0"/>
              <a:t>For any pupils who need more support,</a:t>
            </a:r>
            <a:r>
              <a:rPr lang="en-US" baseline="0" dirty="0"/>
              <a:t> print the Support Squad </a:t>
            </a:r>
            <a:r>
              <a:rPr lang="en-US" dirty="0"/>
              <a:t>writing frame</a:t>
            </a:r>
            <a:r>
              <a:rPr lang="en-US" baseline="0" dirty="0"/>
              <a:t> to help them structure their response. </a:t>
            </a:r>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17</a:t>
            </a:fld>
            <a:endParaRPr lang="en-US"/>
          </a:p>
        </p:txBody>
      </p:sp>
    </p:spTree>
    <p:extLst>
      <p:ext uri="{BB962C8B-B14F-4D97-AF65-F5344CB8AC3E}">
        <p14:creationId xmlns:p14="http://schemas.microsoft.com/office/powerpoint/2010/main" val="267981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Activity 2: Support Squad (30-35 mins) </a:t>
            </a:r>
            <a:r>
              <a:rPr lang="en-GB" sz="1200" b="1" kern="1200" dirty="0">
                <a:solidFill>
                  <a:schemeClr val="tx1"/>
                </a:solidFill>
                <a:effectLst/>
                <a:latin typeface="+mn-lt"/>
                <a:ea typeface="+mn-ea"/>
                <a:cs typeface="+mn-cs"/>
                <a:sym typeface="Calibri"/>
              </a:rPr>
              <a:t>continued </a:t>
            </a:r>
            <a:endParaRPr lang="en-GB" dirty="0"/>
          </a:p>
          <a:p>
            <a:r>
              <a:rPr lang="en-US" sz="1200" kern="1200" dirty="0">
                <a:solidFill>
                  <a:schemeClr val="tx1"/>
                </a:solidFill>
                <a:effectLst/>
                <a:latin typeface="+mn-lt"/>
                <a:ea typeface="+mn-ea"/>
                <a:cs typeface="+mn-cs"/>
                <a:sym typeface="Calibri"/>
              </a:rPr>
              <a:t>Give each support squad one of the</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three case studies.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rPr>
              <a:t>Note each case study is on a separate slide (16, 17 and 18). Slide 18 </a:t>
            </a:r>
            <a:r>
              <a:rPr lang="en-US" sz="1200" b="1" kern="1200" dirty="0">
                <a:solidFill>
                  <a:schemeClr val="tx1"/>
                </a:solidFill>
                <a:effectLst/>
                <a:latin typeface="+mn-lt"/>
                <a:ea typeface="+mn-ea"/>
                <a:cs typeface="+mn-cs"/>
              </a:rPr>
              <a:t>(this slide)</a:t>
            </a:r>
            <a:r>
              <a:rPr lang="en-US" sz="1200" kern="1200" dirty="0">
                <a:solidFill>
                  <a:schemeClr val="tx1"/>
                </a:solidFill>
                <a:effectLst/>
                <a:latin typeface="+mn-lt"/>
                <a:ea typeface="+mn-ea"/>
                <a:cs typeface="+mn-cs"/>
              </a:rPr>
              <a:t> is an optional scenario if this lesson is being taught during or recently after the Covid-19 pandemic to help pupils explore some of their feelings and experiences in a safe and distanced way. Is it important that pupils have the right to pass on working with this scenario as it may be a sensitive subject area for some young people. </a:t>
            </a:r>
          </a:p>
          <a:p>
            <a:endParaRPr lang="en-US" sz="1200" kern="1200" baseline="0" dirty="0">
              <a:solidFill>
                <a:schemeClr val="tx1"/>
              </a:solidFill>
              <a:effectLst/>
              <a:latin typeface="+mn-lt"/>
              <a:ea typeface="+mn-ea"/>
              <a:cs typeface="+mn-cs"/>
              <a:sym typeface="Calibri"/>
            </a:endParaRPr>
          </a:p>
          <a:p>
            <a:r>
              <a:rPr lang="en-US" sz="1200" kern="1200" baseline="0" dirty="0">
                <a:solidFill>
                  <a:schemeClr val="tx1"/>
                </a:solidFill>
                <a:effectLst/>
                <a:latin typeface="+mn-lt"/>
                <a:ea typeface="+mn-ea"/>
                <a:cs typeface="+mn-cs"/>
                <a:sym typeface="Calibri"/>
              </a:rPr>
              <a:t>Y</a:t>
            </a:r>
            <a:r>
              <a:rPr lang="en-US" sz="1200" kern="1200" dirty="0">
                <a:solidFill>
                  <a:schemeClr val="tx1"/>
                </a:solidFill>
                <a:effectLst/>
                <a:latin typeface="+mn-lt"/>
                <a:ea typeface="+mn-ea"/>
                <a:cs typeface="+mn-cs"/>
                <a:sym typeface="Calibri"/>
              </a:rPr>
              <a:t>ou can print these out</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or have pupils</a:t>
            </a:r>
            <a:r>
              <a:rPr lang="en-US" sz="1200" kern="1200" baseline="0" dirty="0">
                <a:solidFill>
                  <a:schemeClr val="tx1"/>
                </a:solidFill>
                <a:effectLst/>
                <a:latin typeface="+mn-lt"/>
                <a:ea typeface="+mn-ea"/>
                <a:cs typeface="+mn-cs"/>
                <a:sym typeface="Calibri"/>
              </a:rPr>
              <a:t> </a:t>
            </a:r>
            <a:r>
              <a:rPr lang="en-US" sz="1200" kern="1200" dirty="0">
                <a:solidFill>
                  <a:schemeClr val="tx1"/>
                </a:solidFill>
                <a:effectLst/>
                <a:latin typeface="+mn-lt"/>
                <a:ea typeface="+mn-ea"/>
                <a:cs typeface="+mn-cs"/>
                <a:sym typeface="Calibri"/>
              </a:rPr>
              <a:t>read them from the board. Ask pupils to write a letter together to Kya, Myles or Ruby to give them some support. Alternatively, pupils could act out their messages of support – they could even record their message as a voice note or in a video response.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 </a:t>
            </a:r>
            <a:endParaRPr lang="en-GB" sz="1200" kern="1200" dirty="0">
              <a:solidFill>
                <a:schemeClr val="tx1"/>
              </a:solidFill>
              <a:effectLst/>
              <a:latin typeface="+mn-lt"/>
              <a:ea typeface="+mn-ea"/>
              <a:cs typeface="+mn-cs"/>
              <a:sym typeface="Calibri"/>
            </a:endParaRPr>
          </a:p>
          <a:p>
            <a:r>
              <a:rPr lang="en-US" sz="1200" kern="1200" dirty="0">
                <a:solidFill>
                  <a:schemeClr val="tx1"/>
                </a:solidFill>
                <a:effectLst/>
                <a:latin typeface="+mn-lt"/>
                <a:ea typeface="+mn-ea"/>
                <a:cs typeface="+mn-cs"/>
                <a:sym typeface="Calibri"/>
              </a:rPr>
              <a:t>Remind pupils to think about the different areas of connection (A, B and C) and make sure that the advice includes things from each of them. </a:t>
            </a:r>
            <a:endParaRPr lang="en-GB" sz="1200" kern="1200" dirty="0">
              <a:solidFill>
                <a:schemeClr val="tx1"/>
              </a:solidFill>
              <a:effectLst/>
              <a:latin typeface="+mn-lt"/>
              <a:ea typeface="+mn-ea"/>
              <a:cs typeface="+mn-cs"/>
              <a:sym typeface="Calibri"/>
            </a:endParaRPr>
          </a:p>
          <a:p>
            <a:endParaRPr lang="en-US" dirty="0"/>
          </a:p>
          <a:p>
            <a:r>
              <a:rPr lang="en-US" b="1" dirty="0"/>
              <a:t>Support: </a:t>
            </a:r>
            <a:r>
              <a:rPr lang="en-US" dirty="0"/>
              <a:t>For any pupils who need more support,</a:t>
            </a:r>
            <a:r>
              <a:rPr lang="en-US" baseline="0" dirty="0"/>
              <a:t> print the Support Squad </a:t>
            </a:r>
            <a:r>
              <a:rPr lang="en-US" dirty="0"/>
              <a:t>writing frame</a:t>
            </a:r>
            <a:r>
              <a:rPr lang="en-US" baseline="0" dirty="0"/>
              <a:t> to help them structure their response. </a:t>
            </a:r>
            <a:endParaRPr lang="en-US" dirty="0"/>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18</a:t>
            </a:fld>
            <a:endParaRPr lang="en-US"/>
          </a:p>
        </p:txBody>
      </p:sp>
    </p:spTree>
    <p:extLst>
      <p:ext uri="{BB962C8B-B14F-4D97-AF65-F5344CB8AC3E}">
        <p14:creationId xmlns:p14="http://schemas.microsoft.com/office/powerpoint/2010/main" val="3405757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sym typeface="Calibri"/>
              </a:rPr>
              <a:t>Peer assessment (5-7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sym typeface="Calibri"/>
              </a:rPr>
              <a:t>Ask groups to give their letter (or deliver their voice note or video response) to another group. The groups can give feedback using these</a:t>
            </a:r>
            <a:r>
              <a:rPr lang="en-US" sz="1200" kern="1200" baseline="0" dirty="0">
                <a:solidFill>
                  <a:schemeClr val="tx1"/>
                </a:solidFill>
                <a:effectLst/>
                <a:latin typeface="+mn-lt"/>
                <a:ea typeface="+mn-ea"/>
                <a:cs typeface="+mn-cs"/>
                <a:sym typeface="Calibri"/>
              </a:rPr>
              <a:t> prompt </a:t>
            </a:r>
            <a:r>
              <a:rPr lang="en-US" sz="1200" kern="1200" dirty="0">
                <a:solidFill>
                  <a:schemeClr val="tx1"/>
                </a:solidFill>
                <a:effectLst/>
                <a:latin typeface="+mn-lt"/>
                <a:ea typeface="+mn-ea"/>
                <a:cs typeface="+mn-cs"/>
                <a:sym typeface="Calibri"/>
              </a:rPr>
              <a:t>sentences.</a:t>
            </a:r>
          </a:p>
          <a:p>
            <a:endParaRPr lang="en-GB" dirty="0"/>
          </a:p>
          <a:p>
            <a:pPr>
              <a:spcBef>
                <a:spcPts val="1600"/>
              </a:spcBef>
            </a:pPr>
            <a:r>
              <a:rPr lang="en-NZ" sz="1200" dirty="0"/>
              <a:t>What could </a:t>
            </a:r>
            <a:r>
              <a:rPr lang="en-NZ" sz="1200" b="1" dirty="0"/>
              <a:t>you</a:t>
            </a:r>
            <a:r>
              <a:rPr lang="en-NZ" sz="1200" dirty="0"/>
              <a:t> do to help this young person feel more included and less lonely?</a:t>
            </a:r>
          </a:p>
        </p:txBody>
      </p:sp>
      <p:sp>
        <p:nvSpPr>
          <p:cNvPr id="4" name="Slide Number Placeholder 3"/>
          <p:cNvSpPr>
            <a:spLocks noGrp="1"/>
          </p:cNvSpPr>
          <p:nvPr>
            <p:ph type="sldNum" sz="quarter" idx="10"/>
          </p:nvPr>
        </p:nvSpPr>
        <p:spPr/>
        <p:txBody>
          <a:bodyPr/>
          <a:lstStyle/>
          <a:p>
            <a:fld id="{31B3FF19-8921-B447-80B5-DE497E3524FF}" type="slidenum">
              <a:rPr lang="en-US" smtClean="0"/>
              <a:t>19</a:t>
            </a:fld>
            <a:endParaRPr lang="en-US"/>
          </a:p>
        </p:txBody>
      </p:sp>
    </p:spTree>
    <p:extLst>
      <p:ext uri="{BB962C8B-B14F-4D97-AF65-F5344CB8AC3E}">
        <p14:creationId xmlns:p14="http://schemas.microsoft.com/office/powerpoint/2010/main" val="3403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a:p>
        </p:txBody>
      </p:sp>
    </p:spTree>
    <p:extLst>
      <p:ext uri="{BB962C8B-B14F-4D97-AF65-F5344CB8AC3E}">
        <p14:creationId xmlns:p14="http://schemas.microsoft.com/office/powerpoint/2010/main" val="414471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Calibri"/>
              </a:rPr>
              <a:t>Follow</a:t>
            </a:r>
            <a:r>
              <a:rPr lang="en-GB" sz="1200" b="1" kern="1200" baseline="0" dirty="0">
                <a:solidFill>
                  <a:schemeClr val="tx1"/>
                </a:solidFill>
                <a:effectLst/>
                <a:latin typeface="+mn-lt"/>
                <a:ea typeface="+mn-ea"/>
                <a:cs typeface="+mn-cs"/>
                <a:sym typeface="Calibri"/>
              </a:rPr>
              <a:t> up a</a:t>
            </a:r>
            <a:r>
              <a:rPr lang="en-GB" sz="1200" b="1" kern="1200" dirty="0">
                <a:solidFill>
                  <a:schemeClr val="tx1"/>
                </a:solidFill>
                <a:effectLst/>
                <a:latin typeface="+mn-lt"/>
                <a:ea typeface="+mn-ea"/>
                <a:cs typeface="+mn-cs"/>
                <a:sym typeface="Calibri"/>
              </a:rPr>
              <a:t>ssessment (3-4 mins)</a:t>
            </a: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Show pupils the statements A-C from the initial assessment and ask them to rate their confidence in each using a scale from 0-10 (0 = not confident, 10 = extremely confident) or whichever response method was used in the initial activity. It is an opportunity for pupils to reflect on what they have learnt in the lesson. </a:t>
            </a:r>
            <a:r>
              <a:rPr lang="en-US" sz="1200" kern="1200" dirty="0">
                <a:solidFill>
                  <a:schemeClr val="tx1"/>
                </a:solidFill>
                <a:effectLst/>
                <a:latin typeface="+mn-lt"/>
                <a:ea typeface="+mn-ea"/>
                <a:cs typeface="+mn-cs"/>
                <a:sym typeface="Calibri"/>
              </a:rPr>
              <a:t>Ask pupils to consider why their scores have changed and give an example of something new they have learned or thought about. </a:t>
            </a:r>
            <a:endParaRPr lang="en-US" dirty="0"/>
          </a:p>
          <a:p>
            <a:endParaRPr lang="en-US" dirty="0"/>
          </a:p>
          <a:p>
            <a:r>
              <a:rPr lang="en-GB" sz="1200" kern="1200" dirty="0">
                <a:solidFill>
                  <a:schemeClr val="tx1"/>
                </a:solidFill>
                <a:effectLst/>
                <a:latin typeface="+mn-lt"/>
                <a:ea typeface="+mn-ea"/>
                <a:cs typeface="+mn-cs"/>
              </a:rPr>
              <a:t>How confident are you 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altLang="en-US" sz="1200" dirty="0">
                <a:latin typeface="Arial" panose="020B0604020202020204" pitchFamily="34" charset="0"/>
                <a:cs typeface="Arial" panose="020B0604020202020204" pitchFamily="34" charset="0"/>
              </a:rPr>
              <a:t>explaining what loneliness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a:t>
            </a:r>
            <a:r>
              <a:rPr lang="en-US" altLang="en-US" sz="1200" dirty="0">
                <a:latin typeface="Arial" panose="020B0604020202020204" pitchFamily="34" charset="0"/>
                <a:cs typeface="Arial" panose="020B0604020202020204" pitchFamily="34" charset="0"/>
              </a:rPr>
              <a:t>explaining what connection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C) giving advice to a young person who wants to feel more connected?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20</a:t>
            </a:fld>
            <a:endParaRPr lang="en-US"/>
          </a:p>
        </p:txBody>
      </p:sp>
    </p:spTree>
    <p:extLst>
      <p:ext uri="{BB962C8B-B14F-4D97-AF65-F5344CB8AC3E}">
        <p14:creationId xmlns:p14="http://schemas.microsoft.com/office/powerpoint/2010/main" val="3625859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75943"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Plenary: The chain of connection (5 mins) </a:t>
            </a:r>
            <a:endParaRPr lang="en-GB" sz="1200" kern="1200" dirty="0">
              <a:solidFill>
                <a:schemeClr val="tx1"/>
              </a:solidFill>
              <a:effectLst/>
              <a:latin typeface="+mn-lt"/>
              <a:ea typeface="+mn-ea"/>
              <a:cs typeface="+mn-cs"/>
              <a:sym typeface="Calibri"/>
            </a:endParaRPr>
          </a:p>
          <a:p>
            <a:pPr marL="0" marR="0" lvl="0" indent="0" defTabSz="875943"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sym typeface="Calibri"/>
              </a:rPr>
              <a:t>Give each pupil a strip of coloured paper and ask them to add to their paper two things they have learned about building connection in this lesson (one on each side). </a:t>
            </a:r>
          </a:p>
          <a:p>
            <a:endParaRPr lang="en-GB" dirty="0"/>
          </a:p>
          <a:p>
            <a:r>
              <a:rPr lang="en-GB" dirty="0"/>
              <a:t>Pupils</a:t>
            </a:r>
            <a:r>
              <a:rPr lang="en-GB" baseline="0" dirty="0"/>
              <a:t> can use glue to assemble the strips of paper into a ‘chain of connection’. This could be done in small groups or you could create a whole class chain! </a:t>
            </a:r>
            <a:r>
              <a:rPr lang="en-GB" sz="1200" kern="1200" dirty="0">
                <a:solidFill>
                  <a:schemeClr val="tx1"/>
                </a:solidFill>
                <a:effectLst/>
                <a:latin typeface="+mn-lt"/>
                <a:ea typeface="+mn-ea"/>
                <a:cs typeface="+mn-cs"/>
                <a:sym typeface="Calibri"/>
              </a:rPr>
              <a:t>This can then then be displayed in the classroom as a reminder of what pupils can do if they feel lonely. </a:t>
            </a:r>
          </a:p>
          <a:p>
            <a:endParaRPr lang="en-GB" sz="1200" kern="1200" dirty="0">
              <a:solidFill>
                <a:schemeClr val="tx1"/>
              </a:solidFill>
              <a:effectLst/>
              <a:latin typeface="+mn-lt"/>
              <a:ea typeface="+mn-ea"/>
              <a:cs typeface="+mn-cs"/>
              <a:sym typeface="Calibri"/>
            </a:endParaRPr>
          </a:p>
          <a:p>
            <a:r>
              <a:rPr lang="en-GB" sz="1200" kern="1200" dirty="0">
                <a:solidFill>
                  <a:schemeClr val="tx1"/>
                </a:solidFill>
                <a:effectLst/>
                <a:latin typeface="+mn-lt"/>
                <a:ea typeface="+mn-ea"/>
                <a:cs typeface="+mn-cs"/>
                <a:sym typeface="Calibri"/>
              </a:rPr>
              <a:t>Optional reflection: If this lesson </a:t>
            </a:r>
            <a:r>
              <a:rPr lang="en-US" sz="1200" kern="1200" dirty="0">
                <a:solidFill>
                  <a:schemeClr val="tx1"/>
                </a:solidFill>
                <a:effectLst/>
                <a:latin typeface="+mn-lt"/>
                <a:ea typeface="+mn-ea"/>
                <a:cs typeface="+mn-cs"/>
              </a:rPr>
              <a:t>is being taught during or recently after the Covid-19 pandemic, you may wish to also offer the chance for the following personal reflection: </a:t>
            </a:r>
            <a:r>
              <a:rPr lang="en-US" sz="1200" b="1" kern="1200" dirty="0">
                <a:solidFill>
                  <a:schemeClr val="tx1"/>
                </a:solidFill>
                <a:effectLst/>
                <a:latin typeface="+mn-lt"/>
                <a:ea typeface="+mn-ea"/>
                <a:cs typeface="+mn-cs"/>
              </a:rPr>
              <a:t>What have you </a:t>
            </a:r>
            <a:r>
              <a:rPr lang="en-US" sz="1200" b="1" kern="1200" dirty="0" smtClean="0">
                <a:solidFill>
                  <a:schemeClr val="tx1"/>
                </a:solidFill>
                <a:effectLst/>
                <a:latin typeface="+mn-lt"/>
                <a:ea typeface="+mn-ea"/>
                <a:cs typeface="+mn-cs"/>
              </a:rPr>
              <a:t>learned </a:t>
            </a:r>
            <a:r>
              <a:rPr lang="en-US" sz="1200" b="1" kern="1200" dirty="0">
                <a:solidFill>
                  <a:schemeClr val="tx1"/>
                </a:solidFill>
                <a:effectLst/>
                <a:latin typeface="+mn-lt"/>
                <a:ea typeface="+mn-ea"/>
                <a:cs typeface="+mn-cs"/>
              </a:rPr>
              <a:t>in this lesson that could help build connections during the time of Covid-19? </a:t>
            </a:r>
            <a:r>
              <a:rPr lang="en-US" sz="1200" b="0" kern="1200" dirty="0">
                <a:solidFill>
                  <a:schemeClr val="tx1"/>
                </a:solidFill>
                <a:effectLst/>
                <a:latin typeface="+mn-lt"/>
                <a:ea typeface="+mn-ea"/>
                <a:cs typeface="+mn-cs"/>
              </a:rPr>
              <a:t>Note: This reflection can be kept as private for the pupils.</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21</a:t>
            </a:fld>
            <a:endParaRPr lang="en-US"/>
          </a:p>
        </p:txBody>
      </p:sp>
    </p:spTree>
    <p:extLst>
      <p:ext uri="{BB962C8B-B14F-4D97-AF65-F5344CB8AC3E}">
        <p14:creationId xmlns:p14="http://schemas.microsoft.com/office/powerpoint/2010/main" val="77775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Signposting (1 min)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Remind pupils that if they are finding</a:t>
            </a:r>
            <a:r>
              <a:rPr lang="en-GB" baseline="0" dirty="0"/>
              <a:t> things difficult, it is important that they speak to an adult they can trust. Organisations like Childline are open 24 hours, 7 days a week. Shout </a:t>
            </a:r>
            <a:r>
              <a:rPr lang="en-GB" b="0" i="0" dirty="0">
                <a:solidFill>
                  <a:srgbClr val="383838"/>
                </a:solidFill>
                <a:effectLst/>
                <a:latin typeface="Montserrat"/>
              </a:rPr>
              <a:t>85258 is a free, confidential, 24/7 text messaging support service for anyone who is struggling to cope.</a:t>
            </a:r>
            <a:endParaRPr lang="en-GB"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22</a:t>
            </a:fld>
            <a:endParaRPr lang="en-US"/>
          </a:p>
        </p:txBody>
      </p:sp>
    </p:spTree>
    <p:extLst>
      <p:ext uri="{BB962C8B-B14F-4D97-AF65-F5344CB8AC3E}">
        <p14:creationId xmlns:p14="http://schemas.microsoft.com/office/powerpoint/2010/main" val="3264198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Calibri"/>
              <a:buNone/>
            </a:pPr>
            <a:r>
              <a:rPr lang="en-GB" sz="1100" b="1" u="none" dirty="0">
                <a:latin typeface="+mn-lt"/>
                <a:ea typeface="Calibri"/>
                <a:cs typeface="Calibri"/>
                <a:sym typeface="Calibri"/>
              </a:rPr>
              <a:t>Extended learning projects </a:t>
            </a:r>
            <a:endParaRPr lang="en-GB" i="1" dirty="0"/>
          </a:p>
          <a:p>
            <a:pPr marL="0" lvl="0" indent="0" algn="l" rtl="0">
              <a:spcBef>
                <a:spcPts val="0"/>
              </a:spcBef>
              <a:spcAft>
                <a:spcPts val="0"/>
              </a:spcAft>
              <a:buClr>
                <a:schemeClr val="dk1"/>
              </a:buClr>
              <a:buSzPts val="1200"/>
              <a:buFont typeface="Calibri"/>
              <a:buNone/>
            </a:pPr>
            <a:r>
              <a:rPr lang="en-GB" i="0" dirty="0"/>
              <a:t>These can be given to pupils as projects to extend their learning, these could be done either in school as group projects or at home.</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23</a:t>
            </a:fld>
            <a:endParaRPr lang="en-US"/>
          </a:p>
        </p:txBody>
      </p:sp>
    </p:spTree>
    <p:extLst>
      <p:ext uri="{BB962C8B-B14F-4D97-AF65-F5344CB8AC3E}">
        <p14:creationId xmlns:p14="http://schemas.microsoft.com/office/powerpoint/2010/main" val="396737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a:p>
        </p:txBody>
      </p:sp>
    </p:spTree>
    <p:extLst>
      <p:ext uri="{BB962C8B-B14F-4D97-AF65-F5344CB8AC3E}">
        <p14:creationId xmlns:p14="http://schemas.microsoft.com/office/powerpoint/2010/main" val="98639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a:p>
        </p:txBody>
      </p:sp>
    </p:spTree>
    <p:extLst>
      <p:ext uri="{BB962C8B-B14F-4D97-AF65-F5344CB8AC3E}">
        <p14:creationId xmlns:p14="http://schemas.microsoft.com/office/powerpoint/2010/main" val="2183475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a:p>
        </p:txBody>
      </p:sp>
    </p:spTree>
    <p:extLst>
      <p:ext uri="{BB962C8B-B14F-4D97-AF65-F5344CB8AC3E}">
        <p14:creationId xmlns:p14="http://schemas.microsoft.com/office/powerpoint/2010/main" val="313721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Briefly</a:t>
            </a:r>
            <a:r>
              <a:rPr lang="en-GB" baseline="0" dirty="0"/>
              <a:t> share the learning objectives, outcomes and key vocabulary with pupils. Note that easier-to-understand alternative words are provided in the brackets.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this slide features animated content and</a:t>
            </a:r>
            <a:r>
              <a:rPr lang="en-GB" baseline="0" dirty="0"/>
              <a:t> should</a:t>
            </a:r>
            <a:r>
              <a:rPr lang="en-GB" dirty="0"/>
              <a:t> be viewed in presentation mode.</a:t>
            </a:r>
            <a:endParaRPr lang="en-US" dirty="0"/>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a:p>
        </p:txBody>
      </p:sp>
    </p:spTree>
    <p:extLst>
      <p:ext uri="{BB962C8B-B14F-4D97-AF65-F5344CB8AC3E}">
        <p14:creationId xmlns:p14="http://schemas.microsoft.com/office/powerpoint/2010/main" val="1665998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kern="1200" dirty="0">
                <a:solidFill>
                  <a:schemeClr val="tx1"/>
                </a:solidFill>
                <a:effectLst/>
                <a:latin typeface="+mn-lt"/>
                <a:ea typeface="+mn-ea"/>
                <a:cs typeface="+mn-cs"/>
                <a:sym typeface="Calibri"/>
              </a:rPr>
              <a:t>Lesson stimulus (3-4 mins) </a:t>
            </a:r>
            <a:endParaRPr lang="en-US" sz="1200" kern="1200" dirty="0">
              <a:solidFill>
                <a:schemeClr val="tx1"/>
              </a:solidFill>
              <a:effectLst/>
              <a:latin typeface="+mn-lt"/>
              <a:ea typeface="+mn-ea"/>
              <a:cs typeface="+mn-cs"/>
              <a:sym typeface="Calibri"/>
            </a:endParaRPr>
          </a:p>
          <a:p>
            <a:pPr marL="0" indent="0">
              <a:buNone/>
            </a:pPr>
            <a:r>
              <a:rPr lang="en-GB" dirty="0"/>
              <a:t>Show pupils the</a:t>
            </a:r>
            <a:r>
              <a:rPr lang="en-GB" baseline="0" dirty="0"/>
              <a:t> slide </a:t>
            </a:r>
            <a:r>
              <a:rPr lang="en-GB" dirty="0"/>
              <a:t>and ask them to move around the classroom. When you clap your hands, they should pair up with the person closest to them (or this can be done with the person they sit next to). Ask them to talk to their partner and find one similarity and one difference between them. When they have found a similarity and a difference they can sit down in their usual seat. Support pupils by clicking in PowerPoint to reveal prompts they could discuss (for example, favourite subject, food or drink that they both like, or favourite hobby). </a:t>
            </a:r>
          </a:p>
          <a:p>
            <a:pPr marL="0" indent="0">
              <a:buNone/>
            </a:pPr>
            <a:endParaRPr lang="en-GB" sz="1200" kern="1200" dirty="0">
              <a:solidFill>
                <a:schemeClr val="tx1"/>
              </a:solidFill>
              <a:effectLst/>
              <a:latin typeface="+mn-lt"/>
              <a:ea typeface="+mn-ea"/>
              <a:cs typeface="+mn-cs"/>
              <a:sym typeface="Calibri"/>
            </a:endParaRPr>
          </a:p>
          <a:p>
            <a:pPr marL="0" indent="0">
              <a:buNone/>
            </a:pPr>
            <a:r>
              <a:rPr lang="en-GB" dirty="0"/>
              <a:t>If pupils need extra challenge, see if they can find new similarities/differences, i.e. things that they didn’t know about before they started talking. Ask some of the pupils to share their examples.</a:t>
            </a:r>
          </a:p>
          <a:p>
            <a:pPr marL="0" indent="0">
              <a:buNone/>
            </a:pPr>
            <a:endParaRPr lang="en-GB" dirty="0"/>
          </a:p>
          <a:p>
            <a:pPr marL="0" indent="0">
              <a:buNone/>
            </a:pPr>
            <a:r>
              <a:rPr lang="en-GB" dirty="0"/>
              <a:t>Introduce pupils to the topic of connection and explain to them that sometimes connecting is easier than we think. Explain that this lesson will also be about loneliness and that loneliness is a normal emotion that everyone experiences from time to time.</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a:p>
        </p:txBody>
      </p:sp>
    </p:spTree>
    <p:extLst>
      <p:ext uri="{BB962C8B-B14F-4D97-AF65-F5344CB8AC3E}">
        <p14:creationId xmlns:p14="http://schemas.microsoft.com/office/powerpoint/2010/main" val="803460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sym typeface="Calibri"/>
              </a:rPr>
              <a:t>Baseline assessment</a:t>
            </a:r>
            <a:r>
              <a:rPr lang="en-GB" sz="1200" b="0" kern="1200" dirty="0">
                <a:solidFill>
                  <a:schemeClr val="tx1"/>
                </a:solidFill>
                <a:effectLst/>
                <a:latin typeface="+mn-lt"/>
                <a:ea typeface="+mn-ea"/>
                <a:cs typeface="+mn-cs"/>
                <a:sym typeface="Calibri"/>
              </a:rPr>
              <a:t>: </a:t>
            </a:r>
            <a:r>
              <a:rPr lang="en-GB" sz="1200" b="1" kern="1200" dirty="0">
                <a:solidFill>
                  <a:schemeClr val="tx1"/>
                </a:solidFill>
                <a:effectLst/>
                <a:latin typeface="+mn-lt"/>
                <a:ea typeface="+mn-ea"/>
                <a:cs typeface="+mn-cs"/>
                <a:sym typeface="Calibri"/>
              </a:rPr>
              <a:t>How do you feel? (3-4 mins)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Show pupils the statements A-C and ask them to rate their confidence in each using a scale from 0-10 (0 = not confident, 10 = extremely confident). 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 confident are you in: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a:t>
            </a:r>
            <a:r>
              <a:rPr lang="en-US" altLang="en-US" sz="1200" dirty="0">
                <a:latin typeface="Arial" panose="020B0604020202020204" pitchFamily="34" charset="0"/>
                <a:cs typeface="Arial" panose="020B0604020202020204" pitchFamily="34" charset="0"/>
              </a:rPr>
              <a:t>explaining what loneliness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 </a:t>
            </a:r>
            <a:r>
              <a:rPr lang="en-US" altLang="en-US" sz="1200" dirty="0">
                <a:latin typeface="Arial" panose="020B0604020202020204" pitchFamily="34" charset="0"/>
                <a:cs typeface="Arial" panose="020B0604020202020204" pitchFamily="34" charset="0"/>
              </a:rPr>
              <a:t>explaining what connection means?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cs typeface="Arial" panose="020B0604020202020204" pitchFamily="34" charset="0"/>
              </a:rPr>
              <a:t>C) giving advice to a young person who wants to feel more connected? </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a:p>
        </p:txBody>
      </p:sp>
    </p:spTree>
    <p:extLst>
      <p:ext uri="{BB962C8B-B14F-4D97-AF65-F5344CB8AC3E}">
        <p14:creationId xmlns:p14="http://schemas.microsoft.com/office/powerpoint/2010/main" val="2926041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dirty="0">
                <a:solidFill>
                  <a:schemeClr val="tx1"/>
                </a:solidFill>
                <a:effectLst/>
                <a:latin typeface="+mn-lt"/>
                <a:ea typeface="+mn-ea"/>
                <a:cs typeface="+mn-cs"/>
                <a:sym typeface="Calibri"/>
              </a:rPr>
              <a:t>Activity 1: Gallery of loneliness and connection (10 mins)</a:t>
            </a:r>
          </a:p>
          <a:p>
            <a:r>
              <a:rPr lang="en-GB" dirty="0"/>
              <a:t>Give pupils two pieces of A5 paper each.</a:t>
            </a:r>
            <a:r>
              <a:rPr lang="en-US" sz="1200" b="1" u="none" kern="1200" baseline="0" dirty="0">
                <a:solidFill>
                  <a:schemeClr val="tx1"/>
                </a:solidFill>
                <a:effectLst/>
                <a:latin typeface="+mn-lt"/>
                <a:ea typeface="+mn-ea"/>
                <a:cs typeface="+mn-cs"/>
                <a:sym typeface="Calibri"/>
              </a:rPr>
              <a:t> </a:t>
            </a:r>
            <a:r>
              <a:rPr lang="en-US" sz="1200" kern="1200" baseline="0" dirty="0">
                <a:solidFill>
                  <a:schemeClr val="tx1"/>
                </a:solidFill>
                <a:effectLst/>
                <a:latin typeface="+mn-lt"/>
                <a:ea typeface="+mn-ea"/>
                <a:cs typeface="+mn-cs"/>
                <a:sym typeface="Calibri"/>
              </a:rPr>
              <a:t>O</a:t>
            </a:r>
            <a:r>
              <a:rPr lang="en-US" sz="1200" kern="1200" dirty="0">
                <a:solidFill>
                  <a:schemeClr val="tx1"/>
                </a:solidFill>
                <a:effectLst/>
                <a:latin typeface="+mn-lt"/>
                <a:ea typeface="+mn-ea"/>
                <a:cs typeface="+mn-cs"/>
                <a:sym typeface="Calibri"/>
              </a:rPr>
              <a:t>n their first piece of A5 paper,</a:t>
            </a:r>
            <a:r>
              <a:rPr lang="en-US" sz="1200" kern="1200" baseline="0" dirty="0">
                <a:solidFill>
                  <a:schemeClr val="tx1"/>
                </a:solidFill>
                <a:effectLst/>
                <a:latin typeface="+mn-lt"/>
                <a:ea typeface="+mn-ea"/>
                <a:cs typeface="+mn-cs"/>
                <a:sym typeface="Calibri"/>
              </a:rPr>
              <a:t> ask pupils to spend two minutes </a:t>
            </a:r>
            <a:r>
              <a:rPr lang="en-US" sz="1200" kern="1200" dirty="0">
                <a:solidFill>
                  <a:schemeClr val="tx1"/>
                </a:solidFill>
                <a:effectLst/>
                <a:latin typeface="+mn-lt"/>
                <a:ea typeface="+mn-ea"/>
                <a:cs typeface="+mn-cs"/>
                <a:sym typeface="Calibri"/>
              </a:rPr>
              <a:t>drawing a picture that</a:t>
            </a:r>
            <a:r>
              <a:rPr lang="en-US" sz="1200" kern="1200" baseline="0" dirty="0">
                <a:solidFill>
                  <a:schemeClr val="tx1"/>
                </a:solidFill>
                <a:effectLst/>
                <a:latin typeface="+mn-lt"/>
                <a:ea typeface="+mn-ea"/>
                <a:cs typeface="+mn-cs"/>
                <a:sym typeface="Calibri"/>
              </a:rPr>
              <a:t> represents </a:t>
            </a:r>
            <a:r>
              <a:rPr lang="en-US" sz="1200" kern="1200" dirty="0" smtClean="0">
                <a:solidFill>
                  <a:schemeClr val="tx1"/>
                </a:solidFill>
                <a:effectLst/>
                <a:latin typeface="+mn-lt"/>
                <a:ea typeface="+mn-ea"/>
                <a:cs typeface="+mn-cs"/>
                <a:sym typeface="Calibri"/>
              </a:rPr>
              <a:t>loneliness,</a:t>
            </a:r>
            <a:r>
              <a:rPr lang="en-US" sz="1200" kern="1200" baseline="0" dirty="0" smtClean="0">
                <a:solidFill>
                  <a:schemeClr val="tx1"/>
                </a:solidFill>
                <a:effectLst/>
                <a:latin typeface="+mn-lt"/>
                <a:ea typeface="+mn-ea"/>
                <a:cs typeface="+mn-cs"/>
                <a:sym typeface="Calibri"/>
              </a:rPr>
              <a:t> and then another </a:t>
            </a:r>
            <a:r>
              <a:rPr lang="en-US" sz="1200" kern="1200" dirty="0" smtClean="0">
                <a:solidFill>
                  <a:schemeClr val="tx1"/>
                </a:solidFill>
                <a:effectLst/>
                <a:latin typeface="+mn-lt"/>
                <a:ea typeface="+mn-ea"/>
                <a:cs typeface="+mn-cs"/>
                <a:sym typeface="Calibri"/>
              </a:rPr>
              <a:t>two </a:t>
            </a:r>
            <a:r>
              <a:rPr lang="en-US" sz="1200" kern="1200" dirty="0">
                <a:solidFill>
                  <a:schemeClr val="tx1"/>
                </a:solidFill>
                <a:effectLst/>
                <a:latin typeface="+mn-lt"/>
                <a:ea typeface="+mn-ea"/>
                <a:cs typeface="+mn-cs"/>
                <a:sym typeface="Calibri"/>
              </a:rPr>
              <a:t>minutes drawing a picture that</a:t>
            </a:r>
            <a:r>
              <a:rPr lang="en-US" sz="1200" kern="1200" baseline="0" dirty="0">
                <a:solidFill>
                  <a:schemeClr val="tx1"/>
                </a:solidFill>
                <a:effectLst/>
                <a:latin typeface="+mn-lt"/>
                <a:ea typeface="+mn-ea"/>
                <a:cs typeface="+mn-cs"/>
                <a:sym typeface="Calibri"/>
              </a:rPr>
              <a:t> represents</a:t>
            </a:r>
            <a:r>
              <a:rPr lang="en-US" sz="1200" kern="1200" dirty="0">
                <a:solidFill>
                  <a:schemeClr val="tx1"/>
                </a:solidFill>
                <a:effectLst/>
                <a:latin typeface="+mn-lt"/>
                <a:ea typeface="+mn-ea"/>
                <a:cs typeface="+mn-cs"/>
                <a:sym typeface="Calibri"/>
              </a:rPr>
              <a:t> connection. </a:t>
            </a:r>
            <a:endParaRPr lang="en-US" sz="1200" kern="1200" dirty="0" smtClean="0">
              <a:solidFill>
                <a:schemeClr val="tx1"/>
              </a:solidFill>
              <a:effectLst/>
              <a:latin typeface="+mn-lt"/>
              <a:ea typeface="+mn-ea"/>
              <a:cs typeface="+mn-cs"/>
              <a:sym typeface="Calibri"/>
            </a:endParaRPr>
          </a:p>
          <a:p>
            <a:endParaRPr lang="en-US" sz="1200" kern="1200" dirty="0" smtClean="0">
              <a:solidFill>
                <a:schemeClr val="tx1"/>
              </a:solidFill>
              <a:effectLst/>
              <a:latin typeface="+mn-lt"/>
              <a:ea typeface="+mn-ea"/>
              <a:cs typeface="+mn-cs"/>
              <a:sym typeface="Calibri"/>
            </a:endParaRPr>
          </a:p>
          <a:p>
            <a:r>
              <a:rPr lang="en-US" sz="1200" kern="1200" dirty="0" smtClean="0">
                <a:solidFill>
                  <a:schemeClr val="tx1"/>
                </a:solidFill>
                <a:effectLst/>
                <a:latin typeface="+mn-lt"/>
                <a:ea typeface="+mn-ea"/>
                <a:cs typeface="+mn-cs"/>
                <a:sym typeface="Calibri"/>
              </a:rPr>
              <a:t>You may wish to share these definitions</a:t>
            </a:r>
            <a:r>
              <a:rPr lang="en-US" sz="1200" kern="1200" baseline="0" dirty="0" smtClean="0">
                <a:solidFill>
                  <a:schemeClr val="tx1"/>
                </a:solidFill>
                <a:effectLst/>
                <a:latin typeface="+mn-lt"/>
                <a:ea typeface="+mn-ea"/>
                <a:cs typeface="+mn-cs"/>
                <a:sym typeface="Calibri"/>
              </a:rPr>
              <a:t> before or after pupils do their drawings: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sym typeface="Calibri"/>
              </a:rPr>
              <a:t>Loneliness </a:t>
            </a:r>
            <a:r>
              <a:rPr lang="en-US" sz="1200" b="0" kern="1200" baseline="0" dirty="0" smtClean="0">
                <a:solidFill>
                  <a:schemeClr val="tx1"/>
                </a:solidFill>
                <a:effectLst/>
                <a:latin typeface="+mn-lt"/>
                <a:ea typeface="+mn-ea"/>
                <a:cs typeface="+mn-cs"/>
                <a:sym typeface="Calibri"/>
              </a:rPr>
              <a:t>is an unwanted feeling of sadness that can come from being left out or not having others to talk or connect with. People can still feel lonely in the company of others.</a:t>
            </a:r>
          </a:p>
          <a:p>
            <a:pPr marL="171450" indent="-171450">
              <a:buFont typeface="Arial" panose="020B0604020202020204" pitchFamily="34" charset="0"/>
              <a:buChar char="•"/>
            </a:pPr>
            <a:r>
              <a:rPr lang="en-US" sz="1200" b="1" kern="1200" baseline="0" dirty="0" smtClean="0">
                <a:solidFill>
                  <a:schemeClr val="tx1"/>
                </a:solidFill>
                <a:effectLst/>
                <a:latin typeface="+mn-lt"/>
                <a:ea typeface="+mn-ea"/>
                <a:cs typeface="+mn-cs"/>
                <a:sym typeface="Calibri"/>
              </a:rPr>
              <a:t>Connection</a:t>
            </a:r>
            <a:r>
              <a:rPr lang="en-US" sz="1200" b="0" kern="1200" baseline="0" dirty="0" smtClean="0">
                <a:solidFill>
                  <a:schemeClr val="tx1"/>
                </a:solidFill>
                <a:effectLst/>
                <a:latin typeface="+mn-lt"/>
                <a:ea typeface="+mn-ea"/>
                <a:cs typeface="+mn-cs"/>
                <a:sym typeface="Calibri"/>
              </a:rPr>
              <a:t> is a feeling of being included, of belonging and being able to enjoy being with others and in our own company.</a:t>
            </a:r>
            <a:endParaRPr lang="en-US" sz="1200" b="0" kern="1200" dirty="0">
              <a:solidFill>
                <a:schemeClr val="tx1"/>
              </a:solidFill>
              <a:effectLst/>
              <a:latin typeface="+mn-lt"/>
              <a:ea typeface="+mn-ea"/>
              <a:cs typeface="+mn-cs"/>
              <a:sym typeface="Calibri"/>
            </a:endParaRPr>
          </a:p>
          <a:p>
            <a:endParaRPr lang="en-US" sz="1200" kern="1200" dirty="0">
              <a:solidFill>
                <a:schemeClr val="tx1"/>
              </a:solidFill>
              <a:effectLst/>
              <a:latin typeface="+mn-lt"/>
              <a:ea typeface="+mn-ea"/>
              <a:cs typeface="+mn-cs"/>
              <a:sym typeface="Calibri"/>
            </a:endParaRPr>
          </a:p>
          <a:p>
            <a:pPr marL="0" marR="0" lvl="0" indent="0" defTabSz="875943"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sym typeface="Calibri"/>
              </a:rPr>
              <a:t>In pairs or small groups, ask the pupils to share their images of loneliness and connection and write down any key words that link to their images. </a:t>
            </a:r>
          </a:p>
          <a:p>
            <a:pPr marL="0" marR="0" lvl="0" indent="0" defTabSz="875943"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sym typeface="Calibri"/>
            </a:endParaRPr>
          </a:p>
          <a:p>
            <a:pPr marL="0" marR="0" lvl="0" indent="0" defTabSz="875943" eaLnBrk="1" fontAlgn="auto" latinLnBrk="0" hangingPunct="1">
              <a:lnSpc>
                <a:spcPct val="100000"/>
              </a:lnSpc>
              <a:spcBef>
                <a:spcPts val="0"/>
              </a:spcBef>
              <a:spcAft>
                <a:spcPts val="0"/>
              </a:spcAft>
              <a:buClrTx/>
              <a:buSzTx/>
              <a:buFontTx/>
              <a:buNone/>
              <a:tabLst/>
              <a:defRPr/>
            </a:pPr>
            <a:r>
              <a:rPr lang="en-GB" sz="1200" i="0" kern="1200" dirty="0">
                <a:solidFill>
                  <a:schemeClr val="tx1"/>
                </a:solidFill>
                <a:effectLst/>
                <a:latin typeface="+mn-lt"/>
                <a:ea typeface="+mn-ea"/>
                <a:cs typeface="+mn-cs"/>
                <a:sym typeface="Calibri"/>
              </a:rPr>
              <a:t>Note that the images can be as abstract as they like. For example, pupils might think about colours or shapes they associate with loneliness/connection, or they might draw a situation where someone feels lonely/connected. </a:t>
            </a:r>
          </a:p>
          <a:p>
            <a:endParaRPr lang="en-GB" dirty="0"/>
          </a:p>
        </p:txBody>
      </p:sp>
      <p:sp>
        <p:nvSpPr>
          <p:cNvPr id="4" name="Slide Number Placeholder 3"/>
          <p:cNvSpPr>
            <a:spLocks noGrp="1"/>
          </p:cNvSpPr>
          <p:nvPr>
            <p:ph type="sldNum" sz="quarter" idx="10"/>
          </p:nvPr>
        </p:nvSpPr>
        <p:spPr/>
        <p:txBody>
          <a:bodyPr/>
          <a:lstStyle/>
          <a:p>
            <a:fld id="{31B3FF19-8921-B447-80B5-DE497E3524FF}" type="slidenum">
              <a:rPr lang="en-US" smtClean="0"/>
              <a:t>9</a:t>
            </a:fld>
            <a:endParaRPr lang="en-US"/>
          </a:p>
        </p:txBody>
      </p:sp>
    </p:spTree>
    <p:extLst>
      <p:ext uri="{BB962C8B-B14F-4D97-AF65-F5344CB8AC3E}">
        <p14:creationId xmlns:p14="http://schemas.microsoft.com/office/powerpoint/2010/main" val="2801650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CB31"/>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 xmlns:a16="http://schemas.microsoft.com/office/drawing/2014/main" id="{A42E5EFE-CBB9-E540-A8F9-DD80F18343E7}"/>
              </a:ext>
            </a:extLst>
          </p:cNvPr>
          <p:cNvPicPr>
            <a:picLocks noChangeAspect="1"/>
          </p:cNvPicPr>
          <p:nvPr userDrawn="1"/>
        </p:nvPicPr>
        <p:blipFill>
          <a:blip r:embed="rId2">
            <a:alphaModFix amt="30000"/>
          </a:blip>
          <a:stretch>
            <a:fillRect/>
          </a:stretch>
        </p:blipFill>
        <p:spPr>
          <a:xfrm>
            <a:off x="3564753" y="298816"/>
            <a:ext cx="9427600" cy="9406673"/>
          </a:xfrm>
          <a:prstGeom prst="rect">
            <a:avLst/>
          </a:prstGeom>
        </p:spPr>
      </p:pic>
      <p:pic>
        <p:nvPicPr>
          <p:cNvPr id="8" name="Picture 7" descr="A picture containing drawing&#10;&#10;Description automatically generated">
            <a:extLst>
              <a:ext uri="{FF2B5EF4-FFF2-40B4-BE49-F238E27FC236}">
                <a16:creationId xmlns="" xmlns:a16="http://schemas.microsoft.com/office/drawing/2014/main" id="{5A4CC01D-67C8-D04C-84C8-676ACEDF0856}"/>
              </a:ext>
            </a:extLst>
          </p:cNvPr>
          <p:cNvPicPr>
            <a:picLocks noChangeAspect="1"/>
          </p:cNvPicPr>
          <p:nvPr userDrawn="1"/>
        </p:nvPicPr>
        <p:blipFill rotWithShape="1">
          <a:blip r:embed="rId3"/>
          <a:srcRect l="3611" t="7187" r="4205" b="8137"/>
          <a:stretch/>
        </p:blipFill>
        <p:spPr>
          <a:xfrm>
            <a:off x="10870766" y="371286"/>
            <a:ext cx="936888" cy="382475"/>
          </a:xfrm>
          <a:prstGeom prst="rect">
            <a:avLst/>
          </a:prstGeom>
        </p:spPr>
      </p:pic>
      <p:sp>
        <p:nvSpPr>
          <p:cNvPr id="10" name="Title 1">
            <a:extLst>
              <a:ext uri="{FF2B5EF4-FFF2-40B4-BE49-F238E27FC236}">
                <a16:creationId xmlns="" xmlns:a16="http://schemas.microsoft.com/office/drawing/2014/main" id="{49F4F57A-4E6C-E445-AEF1-C72E0FC23778}"/>
              </a:ext>
            </a:extLst>
          </p:cNvPr>
          <p:cNvSpPr>
            <a:spLocks noGrp="1"/>
          </p:cNvSpPr>
          <p:nvPr>
            <p:ph type="ctrTitle" hasCustomPrompt="1"/>
          </p:nvPr>
        </p:nvSpPr>
        <p:spPr>
          <a:xfrm>
            <a:off x="4318171" y="830188"/>
            <a:ext cx="5041427" cy="1438855"/>
          </a:xfrm>
        </p:spPr>
        <p:txBody>
          <a:bodyPr wrap="square" anchor="b">
            <a:spAutoFit/>
          </a:bodyPr>
          <a:lstStyle>
            <a:lvl1pPr algn="l">
              <a:lnSpc>
                <a:spcPct val="85000"/>
              </a:lnSpc>
              <a:defRPr sz="11000" b="1">
                <a:solidFill>
                  <a:schemeClr val="tx1"/>
                </a:solidFill>
              </a:defRPr>
            </a:lvl1pPr>
          </a:lstStyle>
          <a:p>
            <a:r>
              <a:rPr lang="en-US" dirty="0" err="1"/>
              <a:t>Buliding</a:t>
            </a:r>
            <a:endParaRPr lang="en-US" dirty="0"/>
          </a:p>
        </p:txBody>
      </p:sp>
      <p:sp>
        <p:nvSpPr>
          <p:cNvPr id="19" name="Text Placeholder 18">
            <a:extLst>
              <a:ext uri="{FF2B5EF4-FFF2-40B4-BE49-F238E27FC236}">
                <a16:creationId xmlns="" xmlns:a16="http://schemas.microsoft.com/office/drawing/2014/main" id="{818E276C-9484-9F46-AAC0-0A748F9B82E9}"/>
              </a:ext>
            </a:extLst>
          </p:cNvPr>
          <p:cNvSpPr>
            <a:spLocks noGrp="1"/>
          </p:cNvSpPr>
          <p:nvPr>
            <p:ph type="body" sz="quarter" idx="11" hasCustomPrompt="1"/>
          </p:nvPr>
        </p:nvSpPr>
        <p:spPr>
          <a:xfrm>
            <a:off x="345604" y="2196242"/>
            <a:ext cx="6438299" cy="790918"/>
          </a:xfrm>
        </p:spPr>
        <p:txBody>
          <a:bodyPr/>
          <a:lstStyle>
            <a:lvl1pPr algn="l" defTabSz="914400" rtl="0" eaLnBrk="1" latinLnBrk="0" hangingPunct="1">
              <a:lnSpc>
                <a:spcPct val="85000"/>
              </a:lnSpc>
              <a:spcBef>
                <a:spcPct val="0"/>
              </a:spcBef>
              <a:buNone/>
              <a:defRPr lang="en-GB" sz="11000" b="1" i="0" kern="1200" dirty="0" smtClean="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vl2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2pPr>
            <a:lvl3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3pPr>
            <a:lvl4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4pPr>
            <a:lvl5pPr algn="l" defTabSz="914400" rtl="0" eaLnBrk="1" latinLnBrk="0" hangingPunct="1">
              <a:lnSpc>
                <a:spcPct val="85000"/>
              </a:lnSpc>
              <a:spcBef>
                <a:spcPct val="0"/>
              </a:spcBef>
              <a:buNone/>
              <a:defRPr lang="en-US" sz="7000" b="1" i="0" kern="1200" dirty="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5pPr>
          </a:lstStyle>
          <a:p>
            <a:pPr lvl="0"/>
            <a:r>
              <a:rPr lang="en-GB" dirty="0"/>
              <a:t>Media</a:t>
            </a:r>
            <a:endParaRPr lang="en-US" dirty="0"/>
          </a:p>
        </p:txBody>
      </p:sp>
      <p:sp>
        <p:nvSpPr>
          <p:cNvPr id="9" name="Text Placeholder 18">
            <a:extLst>
              <a:ext uri="{FF2B5EF4-FFF2-40B4-BE49-F238E27FC236}">
                <a16:creationId xmlns="" xmlns:a16="http://schemas.microsoft.com/office/drawing/2014/main" id="{60D5D0DF-D710-0649-B8B4-8725DA24B43E}"/>
              </a:ext>
            </a:extLst>
          </p:cNvPr>
          <p:cNvSpPr>
            <a:spLocks noGrp="1"/>
          </p:cNvSpPr>
          <p:nvPr>
            <p:ph type="body" sz="quarter" idx="12" hasCustomPrompt="1"/>
          </p:nvPr>
        </p:nvSpPr>
        <p:spPr>
          <a:xfrm>
            <a:off x="8646976" y="3590303"/>
            <a:ext cx="772032" cy="741066"/>
          </a:xfrm>
        </p:spPr>
        <p:txBody>
          <a:bodyPr/>
          <a:lstStyle>
            <a:lvl1pPr algn="l" defTabSz="914400" rtl="0" eaLnBrk="1" latinLnBrk="0" hangingPunct="1">
              <a:lnSpc>
                <a:spcPct val="85000"/>
              </a:lnSpc>
              <a:spcBef>
                <a:spcPct val="0"/>
              </a:spcBef>
              <a:buNone/>
              <a:defRPr lang="en-GB" sz="5000" b="1" i="0" kern="1200" dirty="0" smtClean="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vl2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2pPr>
            <a:lvl3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3pPr>
            <a:lvl4pPr algn="l" defTabSz="914400" rtl="0" eaLnBrk="1" latinLnBrk="0" hangingPunct="1">
              <a:lnSpc>
                <a:spcPct val="85000"/>
              </a:lnSpc>
              <a:spcBef>
                <a:spcPct val="0"/>
              </a:spcBef>
              <a:buNone/>
              <a:defRPr lang="en-GB" sz="7000" b="1" i="0" kern="1200" dirty="0" smtClean="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4pPr>
            <a:lvl5pPr algn="l" defTabSz="914400" rtl="0" eaLnBrk="1" latinLnBrk="0" hangingPunct="1">
              <a:lnSpc>
                <a:spcPct val="85000"/>
              </a:lnSpc>
              <a:spcBef>
                <a:spcPct val="0"/>
              </a:spcBef>
              <a:buNone/>
              <a:defRPr lang="en-US" sz="7000" b="1" i="0" kern="1200" dirty="0">
                <a:solidFill>
                  <a:sysClr val="windowText" lastClr="000000"/>
                </a:solidFill>
                <a:latin typeface="Arial Narrow" panose="020B0604020202020204" pitchFamily="34" charset="0"/>
                <a:ea typeface="DIN Condensed Light" panose="020B0506040000020204" pitchFamily="34" charset="77"/>
                <a:cs typeface="Arial Narrow" panose="020B0604020202020204" pitchFamily="34" charset="0"/>
              </a:defRPr>
            </a:lvl5pPr>
          </a:lstStyle>
          <a:p>
            <a:pPr lvl="0"/>
            <a:r>
              <a:rPr lang="en-GB" dirty="0"/>
              <a:t>Y6</a:t>
            </a:r>
            <a:endParaRPr lang="en-US" dirty="0"/>
          </a:p>
        </p:txBody>
      </p:sp>
      <p:sp>
        <p:nvSpPr>
          <p:cNvPr id="11" name="Picture Placeholder 12">
            <a:extLst>
              <a:ext uri="{FF2B5EF4-FFF2-40B4-BE49-F238E27FC236}">
                <a16:creationId xmlns="" xmlns:a16="http://schemas.microsoft.com/office/drawing/2014/main" id="{71DF6B9A-220D-854B-B0FE-7F7C3AE0665E}"/>
              </a:ext>
            </a:extLst>
          </p:cNvPr>
          <p:cNvSpPr>
            <a:spLocks noGrp="1"/>
          </p:cNvSpPr>
          <p:nvPr>
            <p:ph type="pic" sz="quarter" idx="10"/>
          </p:nvPr>
        </p:nvSpPr>
        <p:spPr>
          <a:xfrm>
            <a:off x="4559300" y="0"/>
            <a:ext cx="7007225" cy="6858000"/>
          </a:xfrm>
        </p:spPr>
        <p:txBody>
          <a:bodyPr/>
          <a:lstStyle/>
          <a:p>
            <a:endParaRPr lang="en-US" dirty="0"/>
          </a:p>
        </p:txBody>
      </p:sp>
      <p:pic>
        <p:nvPicPr>
          <p:cNvPr id="14" name="Picture 13">
            <a:extLst>
              <a:ext uri="{FF2B5EF4-FFF2-40B4-BE49-F238E27FC236}">
                <a16:creationId xmlns="" xmlns:a16="http://schemas.microsoft.com/office/drawing/2014/main" id="{97C746A3-4260-0C44-B942-457968CB8146}"/>
              </a:ext>
            </a:extLst>
          </p:cNvPr>
          <p:cNvPicPr>
            <a:picLocks noChangeAspect="1"/>
          </p:cNvPicPr>
          <p:nvPr userDrawn="1"/>
        </p:nvPicPr>
        <p:blipFill>
          <a:blip r:embed="rId4"/>
          <a:stretch>
            <a:fillRect/>
          </a:stretch>
        </p:blipFill>
        <p:spPr>
          <a:xfrm>
            <a:off x="86501" y="5313408"/>
            <a:ext cx="2483705" cy="1481787"/>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4" name="Picture 23" descr="A close up of a logo&#10;&#10;Description automatically generated">
            <a:extLst>
              <a:ext uri="{FF2B5EF4-FFF2-40B4-BE49-F238E27FC236}">
                <a16:creationId xmlns="" xmlns:a16="http://schemas.microsoft.com/office/drawing/2014/main" id="{851E47DF-21ED-AC4E-B99A-B4B60643EECF}"/>
              </a:ext>
            </a:extLst>
          </p:cNvPr>
          <p:cNvPicPr>
            <a:picLocks noChangeAspect="1"/>
          </p:cNvPicPr>
          <p:nvPr userDrawn="1"/>
        </p:nvPicPr>
        <p:blipFill>
          <a:blip r:embed="rId3">
            <a:alphaModFix amt="30000"/>
          </a:blip>
          <a:stretch>
            <a:fillRect/>
          </a:stretch>
        </p:blipFill>
        <p:spPr>
          <a:xfrm>
            <a:off x="919678" y="-700109"/>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514732" y="1096593"/>
            <a:ext cx="3841150" cy="566829"/>
          </a:xfrm>
        </p:spPr>
        <p:txBody>
          <a:bodyPr/>
          <a:lstStyle>
            <a:lvl1pPr algn="r">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Heading</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5" name="Text Placeholder 11">
            <a:extLst>
              <a:ext uri="{FF2B5EF4-FFF2-40B4-BE49-F238E27FC236}">
                <a16:creationId xmlns="" xmlns:a16="http://schemas.microsoft.com/office/drawing/2014/main" id="{0D1F32BB-8E95-6642-B729-0CC7AE654C78}"/>
              </a:ext>
            </a:extLst>
          </p:cNvPr>
          <p:cNvSpPr>
            <a:spLocks noGrp="1"/>
          </p:cNvSpPr>
          <p:nvPr>
            <p:ph type="body" sz="quarter" idx="27" hasCustomPrompt="1"/>
          </p:nvPr>
        </p:nvSpPr>
        <p:spPr>
          <a:xfrm>
            <a:off x="7180480" y="2572865"/>
            <a:ext cx="3977864" cy="2045433"/>
          </a:xfrm>
          <a:solidFill>
            <a:srgbClr val="3155A5"/>
          </a:solidFill>
        </p:spPr>
        <p:txBody>
          <a:bodyPr lIns="0" numCol="1" spcCol="540000" anchor="ctr" anchorCtr="0"/>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lang="en-GB" sz="26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7" name="Text Placeholder 11">
            <a:extLst>
              <a:ext uri="{FF2B5EF4-FFF2-40B4-BE49-F238E27FC236}">
                <a16:creationId xmlns="" xmlns:a16="http://schemas.microsoft.com/office/drawing/2014/main" id="{E9BF319E-E5BF-2E4D-AA6F-E9A6856E77AB}"/>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8" name="Picture Placeholder 5">
            <a:extLst>
              <a:ext uri="{FF2B5EF4-FFF2-40B4-BE49-F238E27FC236}">
                <a16:creationId xmlns="" xmlns:a16="http://schemas.microsoft.com/office/drawing/2014/main" id="{228F8990-F9DD-914F-B624-4BABC36C407D}"/>
              </a:ext>
            </a:extLst>
          </p:cNvPr>
          <p:cNvSpPr>
            <a:spLocks noGrp="1"/>
          </p:cNvSpPr>
          <p:nvPr>
            <p:ph type="pic" sz="quarter" idx="15"/>
          </p:nvPr>
        </p:nvSpPr>
        <p:spPr>
          <a:xfrm>
            <a:off x="354841" y="1608882"/>
            <a:ext cx="8129401" cy="5223718"/>
          </a:xfrm>
        </p:spPr>
        <p:txBody>
          <a:bodyPr/>
          <a:lstStyle/>
          <a:p>
            <a:endParaRPr lang="en-US" dirty="0"/>
          </a:p>
        </p:txBody>
      </p:sp>
      <p:pic>
        <p:nvPicPr>
          <p:cNvPr id="13" name="Picture 12">
            <a:extLst>
              <a:ext uri="{FF2B5EF4-FFF2-40B4-BE49-F238E27FC236}">
                <a16:creationId xmlns="" xmlns:a16="http://schemas.microsoft.com/office/drawing/2014/main" id="{D2A9B497-45DB-DB46-9479-B56934B77C6C}"/>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31318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180480" y="1351128"/>
            <a:ext cx="4421875"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180480" y="252008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3" name="Picture 12">
            <a:extLst>
              <a:ext uri="{FF2B5EF4-FFF2-40B4-BE49-F238E27FC236}">
                <a16:creationId xmlns="" xmlns:a16="http://schemas.microsoft.com/office/drawing/2014/main" id="{749C6BE5-B75D-854E-B317-8254240A8654}"/>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12540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83400"/>
            <a:chOff x="0" y="-25400"/>
            <a:chExt cx="12192000" cy="68834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472982" y="200665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859314" y="364421"/>
            <a:ext cx="4747688" cy="6493579"/>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180480" y="2747393"/>
            <a:ext cx="4421875" cy="2572930"/>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Let’s talk </a:t>
            </a:r>
            <a:br>
              <a:rPr lang="en-GB" b="1" dirty="0">
                <a:effectLst/>
                <a:latin typeface="Arial" panose="020B0604020202020204" pitchFamily="34" charset="0"/>
              </a:rPr>
            </a:br>
            <a:r>
              <a:rPr lang="en-GB" b="1" dirty="0">
                <a:effectLst/>
                <a:latin typeface="Arial" panose="020B0604020202020204" pitchFamily="34" charset="0"/>
              </a:rPr>
              <a:t>about change!</a:t>
            </a:r>
            <a:endParaRPr lang="en-GB" dirty="0">
              <a:effectLst/>
              <a:latin typeface="Arial"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2" name="Group 21">
            <a:extLst>
              <a:ext uri="{FF2B5EF4-FFF2-40B4-BE49-F238E27FC236}">
                <a16:creationId xmlns="" xmlns:a16="http://schemas.microsoft.com/office/drawing/2014/main" id="{757F7154-F485-9E45-B615-793444F25797}"/>
              </a:ext>
              <a:ext uri="{C183D7F6-B498-43B3-948B-1728B52AA6E4}">
                <adec:decorative xmlns="" xmlns:adec="http://schemas.microsoft.com/office/drawing/2017/decorative" val="1"/>
              </a:ext>
            </a:extLst>
          </p:cNvPr>
          <p:cNvGrpSpPr/>
          <p:nvPr userDrawn="1"/>
        </p:nvGrpSpPr>
        <p:grpSpPr>
          <a:xfrm>
            <a:off x="7012621" y="1431804"/>
            <a:ext cx="1420919" cy="1075583"/>
            <a:chOff x="2251178" y="3416300"/>
            <a:chExt cx="1420919" cy="1075583"/>
          </a:xfrm>
        </p:grpSpPr>
        <p:sp>
          <p:nvSpPr>
            <p:cNvPr id="23" name="Rectangle 22">
              <a:extLst>
                <a:ext uri="{FF2B5EF4-FFF2-40B4-BE49-F238E27FC236}">
                  <a16:creationId xmlns="" xmlns:a16="http://schemas.microsoft.com/office/drawing/2014/main" id="{2159433B-9E6E-3142-9F89-ABAF8047C9EF}"/>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Placeholder 16">
              <a:extLst>
                <a:ext uri="{FF2B5EF4-FFF2-40B4-BE49-F238E27FC236}">
                  <a16:creationId xmlns="" xmlns:a16="http://schemas.microsoft.com/office/drawing/2014/main" id="{40D03868-5AA5-7E42-BF58-4235EE80210E}"/>
                </a:ext>
              </a:extLst>
            </p:cNvPr>
            <p:cNvPicPr>
              <a:picLocks noChangeAspect="1"/>
            </p:cNvPicPr>
            <p:nvPr/>
          </p:nvPicPr>
          <p:blipFill>
            <a:blip r:embed="rId3"/>
            <a:srcRect t="19213" b="19213"/>
            <a:stretch/>
          </p:blipFill>
          <p:spPr>
            <a:xfrm>
              <a:off x="2251178" y="3522173"/>
              <a:ext cx="1420919" cy="868757"/>
            </a:xfrm>
            <a:prstGeom prst="rect">
              <a:avLst/>
            </a:prstGeom>
          </p:spPr>
        </p:pic>
      </p:grpSp>
      <p:pic>
        <p:nvPicPr>
          <p:cNvPr id="15" name="Picture 14">
            <a:extLst>
              <a:ext uri="{FF2B5EF4-FFF2-40B4-BE49-F238E27FC236}">
                <a16:creationId xmlns="" xmlns:a16="http://schemas.microsoft.com/office/drawing/2014/main" id="{15252D71-8FD9-AD4B-8EC4-1A03FD7F1E45}"/>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3857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727137" y="557442"/>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1727137" y="1124271"/>
            <a:ext cx="3841150"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0" y="2141661"/>
            <a:ext cx="6849685" cy="4703639"/>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837651" y="1691100"/>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837649" y="2244256"/>
            <a:ext cx="4187707"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 thinking on their first day of school?</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13" name="Group 12">
            <a:extLst>
              <a:ext uri="{FF2B5EF4-FFF2-40B4-BE49-F238E27FC236}">
                <a16:creationId xmlns="" xmlns:a16="http://schemas.microsoft.com/office/drawing/2014/main" id="{77E7153F-9AFC-8041-B9DD-FB9DEC2AC8C9}"/>
              </a:ext>
              <a:ext uri="{C183D7F6-B498-43B3-948B-1728B52AA6E4}">
                <adec:decorative xmlns="" xmlns:adec="http://schemas.microsoft.com/office/drawing/2017/decorative" val="1"/>
              </a:ext>
            </a:extLst>
          </p:cNvPr>
          <p:cNvGrpSpPr/>
          <p:nvPr userDrawn="1"/>
        </p:nvGrpSpPr>
        <p:grpSpPr>
          <a:xfrm>
            <a:off x="6501051" y="1698880"/>
            <a:ext cx="1252912" cy="1075583"/>
            <a:chOff x="2335350" y="3416300"/>
            <a:chExt cx="1252912" cy="1075583"/>
          </a:xfrm>
        </p:grpSpPr>
        <p:sp>
          <p:nvSpPr>
            <p:cNvPr id="22" name="Rectangle 21">
              <a:extLst>
                <a:ext uri="{FF2B5EF4-FFF2-40B4-BE49-F238E27FC236}">
                  <a16:creationId xmlns="" xmlns:a16="http://schemas.microsoft.com/office/drawing/2014/main" id="{2A9BEFEE-8293-CA40-9EAF-64A320E6B1DA}"/>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Placeholder 16">
              <a:extLst>
                <a:ext uri="{FF2B5EF4-FFF2-40B4-BE49-F238E27FC236}">
                  <a16:creationId xmlns="" xmlns:a16="http://schemas.microsoft.com/office/drawing/2014/main" id="{AFA6B739-F646-744C-A02D-83F09C2BB5A0}"/>
                </a:ext>
              </a:extLst>
            </p:cNvPr>
            <p:cNvPicPr>
              <a:picLocks noChangeAspect="1"/>
            </p:cNvPicPr>
            <p:nvPr/>
          </p:nvPicPr>
          <p:blipFill>
            <a:blip r:embed="rId3"/>
            <a:srcRect t="19430" b="19430"/>
            <a:stretch/>
          </p:blipFill>
          <p:spPr>
            <a:xfrm>
              <a:off x="2335350" y="3578657"/>
              <a:ext cx="1252912" cy="766037"/>
            </a:xfrm>
            <a:prstGeom prst="rect">
              <a:avLst/>
            </a:prstGeom>
          </p:spPr>
        </p:pic>
      </p:grpSp>
      <p:sp>
        <p:nvSpPr>
          <p:cNvPr id="24" name="Text Placeholder 11">
            <a:extLst>
              <a:ext uri="{FF2B5EF4-FFF2-40B4-BE49-F238E27FC236}">
                <a16:creationId xmlns="" xmlns:a16="http://schemas.microsoft.com/office/drawing/2014/main" id="{2F956741-E501-A247-8369-C8CB70F16932}"/>
              </a:ext>
            </a:extLst>
          </p:cNvPr>
          <p:cNvSpPr>
            <a:spLocks noGrp="1"/>
          </p:cNvSpPr>
          <p:nvPr>
            <p:ph type="body" sz="quarter" idx="16" hasCustomPrompt="1"/>
          </p:nvPr>
        </p:nvSpPr>
        <p:spPr>
          <a:xfrm>
            <a:off x="7837651" y="3244128"/>
            <a:ext cx="3409898" cy="6816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Add title</a:t>
            </a:r>
            <a:endParaRPr lang="en-GB" dirty="0">
              <a:effectLst/>
              <a:latin typeface="Arial" panose="020B0604020202020204" pitchFamily="34" charset="0"/>
            </a:endParaRPr>
          </a:p>
        </p:txBody>
      </p:sp>
      <p:sp>
        <p:nvSpPr>
          <p:cNvPr id="25" name="Text Placeholder 11">
            <a:extLst>
              <a:ext uri="{FF2B5EF4-FFF2-40B4-BE49-F238E27FC236}">
                <a16:creationId xmlns="" xmlns:a16="http://schemas.microsoft.com/office/drawing/2014/main" id="{85FBCD45-9F38-D148-8516-5CB6FA198222}"/>
              </a:ext>
            </a:extLst>
          </p:cNvPr>
          <p:cNvSpPr>
            <a:spLocks noGrp="1"/>
          </p:cNvSpPr>
          <p:nvPr>
            <p:ph type="body" sz="quarter" idx="17" hasCustomPrompt="1"/>
          </p:nvPr>
        </p:nvSpPr>
        <p:spPr>
          <a:xfrm>
            <a:off x="7837650" y="3797284"/>
            <a:ext cx="3409898" cy="557705"/>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Add text</a:t>
            </a:r>
            <a:br>
              <a:rPr lang="en-GB" dirty="0">
                <a:effectLst/>
                <a:latin typeface="Arial" panose="020B0604020202020204" pitchFamily="34" charset="0"/>
              </a:rPr>
            </a:br>
            <a:r>
              <a:rPr lang="en-GB" dirty="0">
                <a:effectLst/>
                <a:latin typeface="Arial" panose="020B0604020202020204" pitchFamily="34" charset="0"/>
              </a:rPr>
              <a:t>primary and secondary school</a:t>
            </a:r>
          </a:p>
        </p:txBody>
      </p:sp>
      <p:grpSp>
        <p:nvGrpSpPr>
          <p:cNvPr id="26" name="Group 25">
            <a:extLst>
              <a:ext uri="{FF2B5EF4-FFF2-40B4-BE49-F238E27FC236}">
                <a16:creationId xmlns="" xmlns:a16="http://schemas.microsoft.com/office/drawing/2014/main" id="{1E6B332F-3A1C-2540-8D66-80E40D2C78F3}"/>
              </a:ext>
              <a:ext uri="{C183D7F6-B498-43B3-948B-1728B52AA6E4}">
                <adec:decorative xmlns="" xmlns:adec="http://schemas.microsoft.com/office/drawing/2017/decorative" val="1"/>
              </a:ext>
            </a:extLst>
          </p:cNvPr>
          <p:cNvGrpSpPr/>
          <p:nvPr userDrawn="1"/>
        </p:nvGrpSpPr>
        <p:grpSpPr>
          <a:xfrm>
            <a:off x="6584737" y="3251908"/>
            <a:ext cx="1114821" cy="1075583"/>
            <a:chOff x="2419036" y="3416300"/>
            <a:chExt cx="1114821" cy="1075583"/>
          </a:xfrm>
        </p:grpSpPr>
        <p:sp>
          <p:nvSpPr>
            <p:cNvPr id="27" name="Rectangle 26">
              <a:extLst>
                <a:ext uri="{FF2B5EF4-FFF2-40B4-BE49-F238E27FC236}">
                  <a16:creationId xmlns="" xmlns:a16="http://schemas.microsoft.com/office/drawing/2014/main" id="{51D5C061-7403-664A-98DB-9D8DBEC8B038}"/>
                </a:ext>
              </a:extLst>
            </p:cNvPr>
            <p:cNvSpPr/>
            <p:nvPr/>
          </p:nvSpPr>
          <p:spPr>
            <a:xfrm>
              <a:off x="2419037" y="3416300"/>
              <a:ext cx="1085053" cy="1075583"/>
            </a:xfrm>
            <a:prstGeom prst="rect">
              <a:avLst/>
            </a:prstGeom>
            <a:solidFill>
              <a:srgbClr val="FF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Placeholder 16">
              <a:extLst>
                <a:ext uri="{FF2B5EF4-FFF2-40B4-BE49-F238E27FC236}">
                  <a16:creationId xmlns="" xmlns:a16="http://schemas.microsoft.com/office/drawing/2014/main" id="{DCA5C30A-7187-DF4C-BF7B-70EEA8AF2690}"/>
                </a:ext>
              </a:extLst>
            </p:cNvPr>
            <p:cNvPicPr>
              <a:picLocks noChangeAspect="1"/>
            </p:cNvPicPr>
            <p:nvPr/>
          </p:nvPicPr>
          <p:blipFill>
            <a:blip r:embed="rId4"/>
            <a:srcRect t="19213" b="19213"/>
            <a:stretch/>
          </p:blipFill>
          <p:spPr>
            <a:xfrm>
              <a:off x="2419036" y="3645058"/>
              <a:ext cx="1114821" cy="681607"/>
            </a:xfrm>
            <a:prstGeom prst="rect">
              <a:avLst/>
            </a:prstGeom>
          </p:spPr>
        </p:pic>
      </p:grpSp>
    </p:spTree>
    <p:extLst>
      <p:ext uri="{BB962C8B-B14F-4D97-AF65-F5344CB8AC3E}">
        <p14:creationId xmlns:p14="http://schemas.microsoft.com/office/powerpoint/2010/main" val="2482132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54842"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354842" y="2257929"/>
            <a:ext cx="5213445" cy="3187528"/>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180480" y="135112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180480" y="1992247"/>
            <a:ext cx="4421875" cy="3726382"/>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think are the most exciting things about starting secondary school?</a:t>
            </a:r>
          </a:p>
          <a:p>
            <a:r>
              <a:rPr lang="en-GB" dirty="0">
                <a:effectLst/>
                <a:latin typeface="Arial" panose="020B0604020202020204" pitchFamily="34" charset="0"/>
              </a:rPr>
              <a:t>What do you think some pupils </a:t>
            </a:r>
            <a:br>
              <a:rPr lang="en-GB" dirty="0">
                <a:effectLst/>
                <a:latin typeface="Arial" panose="020B0604020202020204" pitchFamily="34" charset="0"/>
              </a:rPr>
            </a:br>
            <a:r>
              <a:rPr lang="en-GB" dirty="0">
                <a:effectLst/>
                <a:latin typeface="Arial" panose="020B0604020202020204" pitchFamily="34" charset="0"/>
              </a:rPr>
              <a:t>are nervous about when starting secondary school?</a:t>
            </a:r>
          </a:p>
          <a:p>
            <a:r>
              <a:rPr lang="en-GB" dirty="0">
                <a:effectLst/>
                <a:latin typeface="Arial" panose="020B0604020202020204" pitchFamily="34" charset="0"/>
              </a:rPr>
              <a:t>How do you think pupil’s feelings </a:t>
            </a:r>
            <a:br>
              <a:rPr lang="en-GB" dirty="0">
                <a:effectLst/>
                <a:latin typeface="Arial" panose="020B0604020202020204" pitchFamily="34" charset="0"/>
              </a:rPr>
            </a:br>
            <a:r>
              <a:rPr lang="en-GB" dirty="0">
                <a:effectLst/>
                <a:latin typeface="Arial" panose="020B0604020202020204" pitchFamily="34" charset="0"/>
              </a:rPr>
              <a:t>might change over the first year </a:t>
            </a:r>
            <a:br>
              <a:rPr lang="en-GB" dirty="0">
                <a:effectLst/>
                <a:latin typeface="Arial" panose="020B0604020202020204" pitchFamily="34" charset="0"/>
              </a:rPr>
            </a:br>
            <a:r>
              <a:rPr lang="en-GB" dirty="0">
                <a:effectLst/>
                <a:latin typeface="Arial" panose="020B0604020202020204" pitchFamily="34" charset="0"/>
              </a:rPr>
              <a:t>at secondary school?</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2" name="Picture 11">
            <a:extLst>
              <a:ext uri="{FF2B5EF4-FFF2-40B4-BE49-F238E27FC236}">
                <a16:creationId xmlns="" xmlns:a16="http://schemas.microsoft.com/office/drawing/2014/main" id="{EE9F9977-511A-CD47-9129-4F07D77F3E45}"/>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12326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377606"/>
            <a:ext cx="12192000" cy="6493579"/>
            <a:chOff x="0" y="364421"/>
            <a:chExt cx="12192000" cy="6493579"/>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 xmlns:a16="http://schemas.microsoft.com/office/drawing/2014/main" id="{8F499220-26E6-CB4C-BAEC-06462DA30F08}"/>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 xmlns:a16="http://schemas.microsoft.com/office/drawing/2014/main" id="{5034E5A5-E0A3-3C44-AA5F-EE9CE0DF5066}"/>
              </a:ext>
            </a:extLst>
          </p:cNvPr>
          <p:cNvSpPr>
            <a:spLocks noGrp="1"/>
          </p:cNvSpPr>
          <p:nvPr>
            <p:ph type="body" sz="quarter" idx="14" hasCustomPrompt="1"/>
          </p:nvPr>
        </p:nvSpPr>
        <p:spPr>
          <a:xfrm>
            <a:off x="348711" y="2232230"/>
            <a:ext cx="4600660" cy="1196770"/>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26" name="Text Placeholder 11">
            <a:extLst>
              <a:ext uri="{FF2B5EF4-FFF2-40B4-BE49-F238E27FC236}">
                <a16:creationId xmlns="" xmlns:a16="http://schemas.microsoft.com/office/drawing/2014/main" id="{2AAE3407-1304-C947-9E0E-91D9DB8BCF6C}"/>
              </a:ext>
            </a:extLst>
          </p:cNvPr>
          <p:cNvSpPr>
            <a:spLocks noGrp="1"/>
          </p:cNvSpPr>
          <p:nvPr>
            <p:ph type="body" sz="quarter" idx="12" hasCustomPrompt="1"/>
          </p:nvPr>
        </p:nvSpPr>
        <p:spPr>
          <a:xfrm>
            <a:off x="348711" y="4104307"/>
            <a:ext cx="4394739" cy="1353204"/>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Which strengths are most </a:t>
            </a:r>
            <a:br>
              <a:rPr lang="en-GB" dirty="0">
                <a:effectLst/>
                <a:latin typeface="Arial" panose="020B0604020202020204" pitchFamily="34" charset="0"/>
              </a:rPr>
            </a:br>
            <a:r>
              <a:rPr lang="en-GB" dirty="0">
                <a:effectLst/>
                <a:latin typeface="Arial" panose="020B0604020202020204" pitchFamily="34" charset="0"/>
              </a:rPr>
              <a:t>important when managing change?</a:t>
            </a:r>
          </a:p>
          <a:p>
            <a:r>
              <a:rPr lang="en-GB" dirty="0">
                <a:effectLst/>
                <a:latin typeface="Arial" panose="020B0604020202020204" pitchFamily="34" charset="0"/>
              </a:rPr>
              <a:t>What helped you manage </a:t>
            </a:r>
            <a:br>
              <a:rPr lang="en-GB" dirty="0">
                <a:effectLst/>
                <a:latin typeface="Arial" panose="020B0604020202020204" pitchFamily="34" charset="0"/>
              </a:rPr>
            </a:br>
            <a:r>
              <a:rPr lang="en-GB" dirty="0">
                <a:effectLst/>
                <a:latin typeface="Arial" panose="020B0604020202020204" pitchFamily="34" charset="0"/>
              </a:rPr>
              <a:t>this change?</a:t>
            </a:r>
          </a:p>
        </p:txBody>
      </p:sp>
      <p:sp>
        <p:nvSpPr>
          <p:cNvPr id="27" name="Text Placeholder 11">
            <a:extLst>
              <a:ext uri="{FF2B5EF4-FFF2-40B4-BE49-F238E27FC236}">
                <a16:creationId xmlns="" xmlns:a16="http://schemas.microsoft.com/office/drawing/2014/main" id="{B3DB8A09-4F74-6144-9712-A65771C7972D}"/>
              </a:ext>
            </a:extLst>
          </p:cNvPr>
          <p:cNvSpPr>
            <a:spLocks noGrp="1"/>
          </p:cNvSpPr>
          <p:nvPr>
            <p:ph type="body" sz="quarter" idx="27" hasCustomPrompt="1"/>
          </p:nvPr>
        </p:nvSpPr>
        <p:spPr>
          <a:xfrm>
            <a:off x="5263792" y="868680"/>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8" name="Text Placeholder 11">
            <a:extLst>
              <a:ext uri="{FF2B5EF4-FFF2-40B4-BE49-F238E27FC236}">
                <a16:creationId xmlns="" xmlns:a16="http://schemas.microsoft.com/office/drawing/2014/main" id="{0BE2AA42-A2BE-4249-9DA1-8CA14D172850}"/>
              </a:ext>
            </a:extLst>
          </p:cNvPr>
          <p:cNvSpPr>
            <a:spLocks noGrp="1"/>
          </p:cNvSpPr>
          <p:nvPr>
            <p:ph type="body" sz="quarter" idx="28" hasCustomPrompt="1"/>
          </p:nvPr>
        </p:nvSpPr>
        <p:spPr>
          <a:xfrm>
            <a:off x="8683171" y="868680"/>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1" name="Text Placeholder 11">
            <a:extLst>
              <a:ext uri="{FF2B5EF4-FFF2-40B4-BE49-F238E27FC236}">
                <a16:creationId xmlns="" xmlns:a16="http://schemas.microsoft.com/office/drawing/2014/main" id="{20C32265-BAE1-7346-95A0-1FA4D45F5FF7}"/>
              </a:ext>
            </a:extLst>
          </p:cNvPr>
          <p:cNvSpPr>
            <a:spLocks noGrp="1"/>
          </p:cNvSpPr>
          <p:nvPr>
            <p:ph type="body" sz="quarter" idx="29" hasCustomPrompt="1"/>
          </p:nvPr>
        </p:nvSpPr>
        <p:spPr>
          <a:xfrm>
            <a:off x="5298082" y="2467674"/>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2" name="Text Placeholder 11">
            <a:extLst>
              <a:ext uri="{FF2B5EF4-FFF2-40B4-BE49-F238E27FC236}">
                <a16:creationId xmlns="" xmlns:a16="http://schemas.microsoft.com/office/drawing/2014/main" id="{E362796D-94DE-D04A-BFFE-D4C7BAC0A5DE}"/>
              </a:ext>
            </a:extLst>
          </p:cNvPr>
          <p:cNvSpPr>
            <a:spLocks noGrp="1"/>
          </p:cNvSpPr>
          <p:nvPr>
            <p:ph type="body" sz="quarter" idx="30" hasCustomPrompt="1"/>
          </p:nvPr>
        </p:nvSpPr>
        <p:spPr>
          <a:xfrm>
            <a:off x="8683171" y="2472397"/>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3" name="Text Placeholder 11">
            <a:extLst>
              <a:ext uri="{FF2B5EF4-FFF2-40B4-BE49-F238E27FC236}">
                <a16:creationId xmlns="" xmlns:a16="http://schemas.microsoft.com/office/drawing/2014/main" id="{09597902-4476-C14B-8E3E-4166ED6F0B81}"/>
              </a:ext>
            </a:extLst>
          </p:cNvPr>
          <p:cNvSpPr>
            <a:spLocks noGrp="1"/>
          </p:cNvSpPr>
          <p:nvPr>
            <p:ph type="body" sz="quarter" idx="31" hasCustomPrompt="1"/>
          </p:nvPr>
        </p:nvSpPr>
        <p:spPr>
          <a:xfrm>
            <a:off x="5263792" y="4104307"/>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4" name="Text Placeholder 11">
            <a:extLst>
              <a:ext uri="{FF2B5EF4-FFF2-40B4-BE49-F238E27FC236}">
                <a16:creationId xmlns="" xmlns:a16="http://schemas.microsoft.com/office/drawing/2014/main" id="{2901D95F-B308-9344-BFF7-2309670F4345}"/>
              </a:ext>
            </a:extLst>
          </p:cNvPr>
          <p:cNvSpPr>
            <a:spLocks noGrp="1"/>
          </p:cNvSpPr>
          <p:nvPr>
            <p:ph type="body" sz="quarter" idx="32" hasCustomPrompt="1"/>
          </p:nvPr>
        </p:nvSpPr>
        <p:spPr>
          <a:xfrm>
            <a:off x="8683171" y="4093641"/>
            <a:ext cx="3160118" cy="136355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1" name="Text Placeholder 11">
            <a:extLst>
              <a:ext uri="{FF2B5EF4-FFF2-40B4-BE49-F238E27FC236}">
                <a16:creationId xmlns="" xmlns:a16="http://schemas.microsoft.com/office/drawing/2014/main" id="{1FC679B9-354B-6C49-A69E-465C1155ABA7}"/>
              </a:ext>
            </a:extLst>
          </p:cNvPr>
          <p:cNvSpPr>
            <a:spLocks noGrp="1"/>
          </p:cNvSpPr>
          <p:nvPr>
            <p:ph type="body" sz="quarter" idx="26" hasCustomPrompt="1"/>
          </p:nvPr>
        </p:nvSpPr>
        <p:spPr>
          <a:xfrm>
            <a:off x="348710" y="3624396"/>
            <a:ext cx="1122003" cy="29893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a:t>
            </a:r>
          </a:p>
        </p:txBody>
      </p:sp>
      <p:pic>
        <p:nvPicPr>
          <p:cNvPr id="19" name="Picture 18">
            <a:extLst>
              <a:ext uri="{FF2B5EF4-FFF2-40B4-BE49-F238E27FC236}">
                <a16:creationId xmlns="" xmlns:a16="http://schemas.microsoft.com/office/drawing/2014/main" id="{D91E4F39-33F6-D74E-A805-624945C59E2A}"/>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55660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p:ph type="body" sz="quarter" idx="10" hasCustomPrompt="1"/>
          </p:nvPr>
        </p:nvSpPr>
        <p:spPr>
          <a:xfrm>
            <a:off x="348711" y="881359"/>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 xmlns:a16="http://schemas.microsoft.com/office/drawing/2014/main" id="{8F499220-26E6-CB4C-BAEC-06462DA30F08}"/>
              </a:ext>
            </a:extLst>
          </p:cNvPr>
          <p:cNvSpPr>
            <a:spLocks noGrp="1"/>
          </p:cNvSpPr>
          <p:nvPr>
            <p:ph type="body" sz="quarter" idx="13" hasCustomPrompt="1"/>
          </p:nvPr>
        </p:nvSpPr>
        <p:spPr>
          <a:xfrm>
            <a:off x="348711" y="1448188"/>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3" name="Text Placeholder 11">
            <a:extLst>
              <a:ext uri="{FF2B5EF4-FFF2-40B4-BE49-F238E27FC236}">
                <a16:creationId xmlns="" xmlns:a16="http://schemas.microsoft.com/office/drawing/2014/main" id="{5034E5A5-E0A3-3C44-AA5F-EE9CE0DF5066}"/>
              </a:ext>
            </a:extLst>
          </p:cNvPr>
          <p:cNvSpPr>
            <a:spLocks noGrp="1"/>
          </p:cNvSpPr>
          <p:nvPr>
            <p:ph type="body" sz="quarter" idx="14" hasCustomPrompt="1"/>
          </p:nvPr>
        </p:nvSpPr>
        <p:spPr>
          <a:xfrm>
            <a:off x="348711" y="2521290"/>
            <a:ext cx="4600660" cy="721973"/>
          </a:xfrm>
        </p:spPr>
        <p:txBody>
          <a:bodyPr numCol="1" spcCol="540000"/>
          <a:lstStyle>
            <a:lvl1pPr marL="0" marR="0" indent="0" algn="l"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a:t>
            </a:r>
            <a:endParaRPr lang="en-GB" dirty="0">
              <a:effectLst/>
              <a:latin typeface="Arial" panose="020B0604020202020204" pitchFamily="34" charset="0"/>
            </a:endParaRPr>
          </a:p>
        </p:txBody>
      </p:sp>
      <p:sp>
        <p:nvSpPr>
          <p:cNvPr id="27" name="Text Placeholder 11">
            <a:extLst>
              <a:ext uri="{FF2B5EF4-FFF2-40B4-BE49-F238E27FC236}">
                <a16:creationId xmlns="" xmlns:a16="http://schemas.microsoft.com/office/drawing/2014/main" id="{B3DB8A09-4F74-6144-9712-A65771C7972D}"/>
              </a:ext>
            </a:extLst>
          </p:cNvPr>
          <p:cNvSpPr>
            <a:spLocks noGrp="1"/>
          </p:cNvSpPr>
          <p:nvPr>
            <p:ph type="body" sz="quarter" idx="27" hasCustomPrompt="1"/>
          </p:nvPr>
        </p:nvSpPr>
        <p:spPr>
          <a:xfrm>
            <a:off x="348710" y="3586162"/>
            <a:ext cx="3651789" cy="1557338"/>
          </a:xfr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6" name="Picture Placeholder 5">
            <a:extLst>
              <a:ext uri="{FF2B5EF4-FFF2-40B4-BE49-F238E27FC236}">
                <a16:creationId xmlns="" xmlns:a16="http://schemas.microsoft.com/office/drawing/2014/main" id="{160E07E9-0976-4743-8D6F-74CF6FE0EC52}"/>
              </a:ext>
            </a:extLst>
          </p:cNvPr>
          <p:cNvSpPr>
            <a:spLocks noGrp="1"/>
          </p:cNvSpPr>
          <p:nvPr>
            <p:ph type="pic" sz="quarter" idx="28"/>
          </p:nvPr>
        </p:nvSpPr>
        <p:spPr>
          <a:xfrm>
            <a:off x="6172665" y="895351"/>
            <a:ext cx="1080000" cy="1080000"/>
          </a:xfrm>
        </p:spPr>
        <p:txBody>
          <a:bodyPr/>
          <a:lstStyle/>
          <a:p>
            <a:endParaRPr lang="en-US"/>
          </a:p>
        </p:txBody>
      </p:sp>
      <p:sp>
        <p:nvSpPr>
          <p:cNvPr id="29" name="Picture Placeholder 5">
            <a:extLst>
              <a:ext uri="{FF2B5EF4-FFF2-40B4-BE49-F238E27FC236}">
                <a16:creationId xmlns="" xmlns:a16="http://schemas.microsoft.com/office/drawing/2014/main" id="{68754DE3-D90A-9642-A79A-1256616F645B}"/>
              </a:ext>
            </a:extLst>
          </p:cNvPr>
          <p:cNvSpPr>
            <a:spLocks noGrp="1"/>
          </p:cNvSpPr>
          <p:nvPr>
            <p:ph type="pic" sz="quarter" idx="29"/>
          </p:nvPr>
        </p:nvSpPr>
        <p:spPr>
          <a:xfrm>
            <a:off x="9830265" y="895351"/>
            <a:ext cx="1080000" cy="1080000"/>
          </a:xfrm>
        </p:spPr>
        <p:txBody>
          <a:bodyPr/>
          <a:lstStyle/>
          <a:p>
            <a:endParaRPr lang="en-US"/>
          </a:p>
        </p:txBody>
      </p:sp>
      <p:cxnSp>
        <p:nvCxnSpPr>
          <p:cNvPr id="9" name="Straight Connector 8">
            <a:extLst>
              <a:ext uri="{FF2B5EF4-FFF2-40B4-BE49-F238E27FC236}">
                <a16:creationId xmlns="" xmlns:a16="http://schemas.microsoft.com/office/drawing/2014/main" id="{E1716112-3B47-2040-AEF2-7672D1A89ACC}"/>
              </a:ext>
            </a:extLst>
          </p:cNvPr>
          <p:cNvCxnSpPr>
            <a:cxnSpLocks/>
          </p:cNvCxnSpPr>
          <p:nvPr userDrawn="1"/>
        </p:nvCxnSpPr>
        <p:spPr>
          <a:xfrm>
            <a:off x="5244175" y="2497066"/>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9E971BC-91D4-9C49-8A59-85E9AB3F6F80}"/>
              </a:ext>
            </a:extLst>
          </p:cNvPr>
          <p:cNvCxnSpPr>
            <a:cxnSpLocks/>
          </p:cNvCxnSpPr>
          <p:nvPr userDrawn="1"/>
        </p:nvCxnSpPr>
        <p:spPr>
          <a:xfrm>
            <a:off x="5244175" y="3031173"/>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4259D39-49B2-6C44-ADEB-0982A4AD6118}"/>
              </a:ext>
            </a:extLst>
          </p:cNvPr>
          <p:cNvCxnSpPr>
            <a:cxnSpLocks/>
          </p:cNvCxnSpPr>
          <p:nvPr userDrawn="1"/>
        </p:nvCxnSpPr>
        <p:spPr>
          <a:xfrm>
            <a:off x="5244175" y="3565280"/>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4D468F34-C4CB-AF47-B2F9-CA8D20181B03}"/>
              </a:ext>
            </a:extLst>
          </p:cNvPr>
          <p:cNvCxnSpPr>
            <a:cxnSpLocks/>
          </p:cNvCxnSpPr>
          <p:nvPr userDrawn="1"/>
        </p:nvCxnSpPr>
        <p:spPr>
          <a:xfrm>
            <a:off x="5244175" y="4099387"/>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5E00B60-8041-EB4C-AF0E-5125354D1899}"/>
              </a:ext>
            </a:extLst>
          </p:cNvPr>
          <p:cNvCxnSpPr>
            <a:cxnSpLocks/>
          </p:cNvCxnSpPr>
          <p:nvPr userDrawn="1"/>
        </p:nvCxnSpPr>
        <p:spPr>
          <a:xfrm>
            <a:off x="5244175" y="4633494"/>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E948ECEC-E47E-FA42-BCBC-18309DBA6695}"/>
              </a:ext>
            </a:extLst>
          </p:cNvPr>
          <p:cNvCxnSpPr>
            <a:cxnSpLocks/>
          </p:cNvCxnSpPr>
          <p:nvPr userDrawn="1"/>
        </p:nvCxnSpPr>
        <p:spPr>
          <a:xfrm>
            <a:off x="5244175" y="5167599"/>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BF78A31A-FB75-424D-9B3C-FD326DEE7FDC}"/>
              </a:ext>
            </a:extLst>
          </p:cNvPr>
          <p:cNvCxnSpPr>
            <a:cxnSpLocks/>
          </p:cNvCxnSpPr>
          <p:nvPr userDrawn="1"/>
        </p:nvCxnSpPr>
        <p:spPr>
          <a:xfrm>
            <a:off x="8901775" y="2497066"/>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0B310478-679D-C749-9D73-C3CE5AA9CF0F}"/>
              </a:ext>
            </a:extLst>
          </p:cNvPr>
          <p:cNvCxnSpPr>
            <a:cxnSpLocks/>
          </p:cNvCxnSpPr>
          <p:nvPr userDrawn="1"/>
        </p:nvCxnSpPr>
        <p:spPr>
          <a:xfrm>
            <a:off x="8901775" y="3031173"/>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4946A110-60B9-B447-8767-2F540C062E05}"/>
              </a:ext>
            </a:extLst>
          </p:cNvPr>
          <p:cNvCxnSpPr>
            <a:cxnSpLocks/>
          </p:cNvCxnSpPr>
          <p:nvPr userDrawn="1"/>
        </p:nvCxnSpPr>
        <p:spPr>
          <a:xfrm>
            <a:off x="8901775" y="3565280"/>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 xmlns:a16="http://schemas.microsoft.com/office/drawing/2014/main" id="{41FC67F0-D689-C94B-8F4C-3F288DA387B3}"/>
              </a:ext>
            </a:extLst>
          </p:cNvPr>
          <p:cNvCxnSpPr>
            <a:cxnSpLocks/>
          </p:cNvCxnSpPr>
          <p:nvPr userDrawn="1"/>
        </p:nvCxnSpPr>
        <p:spPr>
          <a:xfrm>
            <a:off x="8901775" y="4099387"/>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CC842250-BA6C-824A-A1ED-11E298207B91}"/>
              </a:ext>
            </a:extLst>
          </p:cNvPr>
          <p:cNvCxnSpPr>
            <a:cxnSpLocks/>
          </p:cNvCxnSpPr>
          <p:nvPr userDrawn="1"/>
        </p:nvCxnSpPr>
        <p:spPr>
          <a:xfrm>
            <a:off x="8901775" y="4633494"/>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8194C72C-1465-E248-81B7-CBB6FAFAE38B}"/>
              </a:ext>
            </a:extLst>
          </p:cNvPr>
          <p:cNvCxnSpPr>
            <a:cxnSpLocks/>
          </p:cNvCxnSpPr>
          <p:nvPr userDrawn="1"/>
        </p:nvCxnSpPr>
        <p:spPr>
          <a:xfrm>
            <a:off x="8901775" y="5167599"/>
            <a:ext cx="29369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 xmlns:a16="http://schemas.microsoft.com/office/drawing/2014/main" id="{38F75ABD-30C9-1648-8D3C-4A78FD0F5CAD}"/>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050959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p:ph type="body" sz="quarter" idx="10" hasCustomPrompt="1"/>
          </p:nvPr>
        </p:nvSpPr>
        <p:spPr>
          <a:xfrm>
            <a:off x="348711" y="364421"/>
            <a:ext cx="4480464"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7" name="Text Placeholder 11">
            <a:extLst>
              <a:ext uri="{FF2B5EF4-FFF2-40B4-BE49-F238E27FC236}">
                <a16:creationId xmlns="" xmlns:a16="http://schemas.microsoft.com/office/drawing/2014/main" id="{B3DB8A09-4F74-6144-9712-A65771C7972D}"/>
              </a:ext>
            </a:extLst>
          </p:cNvPr>
          <p:cNvSpPr>
            <a:spLocks noGrp="1"/>
          </p:cNvSpPr>
          <p:nvPr>
            <p:ph type="body" sz="quarter" idx="27" hasCustomPrompt="1"/>
          </p:nvPr>
        </p:nvSpPr>
        <p:spPr>
          <a:xfrm>
            <a:off x="348710" y="4099387"/>
            <a:ext cx="3651789" cy="1362628"/>
          </a:xfrm>
          <a:solidFill>
            <a:srgbClr val="3155A5"/>
          </a:solidFill>
        </p:spPr>
        <p:txBody>
          <a:bodyPr lIns="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Challenge:</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cxnSp>
        <p:nvCxnSpPr>
          <p:cNvPr id="9" name="Straight Connector 8">
            <a:extLst>
              <a:ext uri="{FF2B5EF4-FFF2-40B4-BE49-F238E27FC236}">
                <a16:creationId xmlns="" xmlns:a16="http://schemas.microsoft.com/office/drawing/2014/main" id="{E1716112-3B47-2040-AEF2-7672D1A89ACC}"/>
              </a:ext>
            </a:extLst>
          </p:cNvPr>
          <p:cNvCxnSpPr>
            <a:cxnSpLocks/>
          </p:cNvCxnSpPr>
          <p:nvPr userDrawn="1"/>
        </p:nvCxnSpPr>
        <p:spPr>
          <a:xfrm>
            <a:off x="5244174" y="2704330"/>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9E971BC-91D4-9C49-8A59-85E9AB3F6F80}"/>
              </a:ext>
            </a:extLst>
          </p:cNvPr>
          <p:cNvCxnSpPr>
            <a:cxnSpLocks/>
          </p:cNvCxnSpPr>
          <p:nvPr userDrawn="1"/>
        </p:nvCxnSpPr>
        <p:spPr>
          <a:xfrm>
            <a:off x="5244174" y="3157547"/>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34259D39-49B2-6C44-ADEB-0982A4AD6118}"/>
              </a:ext>
            </a:extLst>
          </p:cNvPr>
          <p:cNvCxnSpPr>
            <a:cxnSpLocks/>
          </p:cNvCxnSpPr>
          <p:nvPr userDrawn="1"/>
        </p:nvCxnSpPr>
        <p:spPr>
          <a:xfrm>
            <a:off x="5244174" y="3610764"/>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4D468F34-C4CB-AF47-B2F9-CA8D20181B03}"/>
              </a:ext>
            </a:extLst>
          </p:cNvPr>
          <p:cNvCxnSpPr>
            <a:cxnSpLocks/>
          </p:cNvCxnSpPr>
          <p:nvPr userDrawn="1"/>
        </p:nvCxnSpPr>
        <p:spPr>
          <a:xfrm>
            <a:off x="5244174" y="4517198"/>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25E00B60-8041-EB4C-AF0E-5125354D1899}"/>
              </a:ext>
            </a:extLst>
          </p:cNvPr>
          <p:cNvCxnSpPr>
            <a:cxnSpLocks/>
          </p:cNvCxnSpPr>
          <p:nvPr userDrawn="1"/>
        </p:nvCxnSpPr>
        <p:spPr>
          <a:xfrm>
            <a:off x="5244174" y="4970415"/>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E948ECEC-E47E-FA42-BCBC-18309DBA6695}"/>
              </a:ext>
            </a:extLst>
          </p:cNvPr>
          <p:cNvCxnSpPr>
            <a:cxnSpLocks/>
          </p:cNvCxnSpPr>
          <p:nvPr userDrawn="1"/>
        </p:nvCxnSpPr>
        <p:spPr>
          <a:xfrm>
            <a:off x="5244174" y="542363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FD0880C1-A205-6647-BBEB-4E1DFC36ECF4}"/>
              </a:ext>
            </a:extLst>
          </p:cNvPr>
          <p:cNvCxnSpPr>
            <a:cxnSpLocks/>
          </p:cNvCxnSpPr>
          <p:nvPr userDrawn="1"/>
        </p:nvCxnSpPr>
        <p:spPr>
          <a:xfrm>
            <a:off x="5244174" y="406398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7A8F8B62-C97E-2A4F-A900-DEE037B94ADC}"/>
              </a:ext>
            </a:extLst>
          </p:cNvPr>
          <p:cNvCxnSpPr>
            <a:cxnSpLocks/>
          </p:cNvCxnSpPr>
          <p:nvPr userDrawn="1"/>
        </p:nvCxnSpPr>
        <p:spPr>
          <a:xfrm>
            <a:off x="8667006" y="2704330"/>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BFBFC4F7-D8CC-D649-89BF-D01B219D0EFE}"/>
              </a:ext>
            </a:extLst>
          </p:cNvPr>
          <p:cNvCxnSpPr>
            <a:cxnSpLocks/>
          </p:cNvCxnSpPr>
          <p:nvPr userDrawn="1"/>
        </p:nvCxnSpPr>
        <p:spPr>
          <a:xfrm>
            <a:off x="8667006" y="3157547"/>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84315F7D-F0FC-3A42-8ACF-D6CC3C6F44CA}"/>
              </a:ext>
            </a:extLst>
          </p:cNvPr>
          <p:cNvCxnSpPr>
            <a:cxnSpLocks/>
          </p:cNvCxnSpPr>
          <p:nvPr userDrawn="1"/>
        </p:nvCxnSpPr>
        <p:spPr>
          <a:xfrm>
            <a:off x="8667006" y="3610764"/>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6AC0B144-A0C6-C644-9AB8-C1185880B0F4}"/>
              </a:ext>
            </a:extLst>
          </p:cNvPr>
          <p:cNvCxnSpPr>
            <a:cxnSpLocks/>
          </p:cNvCxnSpPr>
          <p:nvPr userDrawn="1"/>
        </p:nvCxnSpPr>
        <p:spPr>
          <a:xfrm>
            <a:off x="8667006" y="4517198"/>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47D08BE5-5A43-9C4A-9FF2-3DC3AD0E5F5B}"/>
              </a:ext>
            </a:extLst>
          </p:cNvPr>
          <p:cNvCxnSpPr>
            <a:cxnSpLocks/>
          </p:cNvCxnSpPr>
          <p:nvPr userDrawn="1"/>
        </p:nvCxnSpPr>
        <p:spPr>
          <a:xfrm>
            <a:off x="8667006" y="4970415"/>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B90DE90C-F1F7-0F41-8A9B-B0EE552320E7}"/>
              </a:ext>
            </a:extLst>
          </p:cNvPr>
          <p:cNvCxnSpPr>
            <a:cxnSpLocks/>
          </p:cNvCxnSpPr>
          <p:nvPr userDrawn="1"/>
        </p:nvCxnSpPr>
        <p:spPr>
          <a:xfrm>
            <a:off x="8667006" y="542363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AF54D611-BEC4-2C4A-AB61-5FB9066BE711}"/>
              </a:ext>
            </a:extLst>
          </p:cNvPr>
          <p:cNvCxnSpPr>
            <a:cxnSpLocks/>
          </p:cNvCxnSpPr>
          <p:nvPr userDrawn="1"/>
        </p:nvCxnSpPr>
        <p:spPr>
          <a:xfrm>
            <a:off x="8667006" y="4063981"/>
            <a:ext cx="31561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E43E1E2F-A0A7-5345-A4F7-63E3D6A223E7}"/>
              </a:ext>
            </a:extLst>
          </p:cNvPr>
          <p:cNvCxnSpPr>
            <a:cxnSpLocks/>
          </p:cNvCxnSpPr>
          <p:nvPr userDrawn="1"/>
        </p:nvCxnSpPr>
        <p:spPr>
          <a:xfrm>
            <a:off x="5244174" y="1521706"/>
            <a:ext cx="65789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 xmlns:a16="http://schemas.microsoft.com/office/drawing/2014/main" id="{E9E0E002-E08C-6640-A1F4-8616B7CC8BED}"/>
              </a:ext>
            </a:extLst>
          </p:cNvPr>
          <p:cNvCxnSpPr>
            <a:cxnSpLocks/>
          </p:cNvCxnSpPr>
          <p:nvPr userDrawn="1"/>
        </p:nvCxnSpPr>
        <p:spPr>
          <a:xfrm>
            <a:off x="5244174" y="1077569"/>
            <a:ext cx="65789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 Placeholder 11">
            <a:extLst>
              <a:ext uri="{FF2B5EF4-FFF2-40B4-BE49-F238E27FC236}">
                <a16:creationId xmlns="" xmlns:a16="http://schemas.microsoft.com/office/drawing/2014/main" id="{3B4A1D82-C61B-8548-AB2F-DEB7155CDF8B}"/>
              </a:ext>
            </a:extLst>
          </p:cNvPr>
          <p:cNvSpPr>
            <a:spLocks noGrp="1"/>
          </p:cNvSpPr>
          <p:nvPr>
            <p:ph type="body" sz="quarter" idx="12" hasCustomPrompt="1"/>
          </p:nvPr>
        </p:nvSpPr>
        <p:spPr>
          <a:xfrm>
            <a:off x="5376672" y="743719"/>
            <a:ext cx="5984750" cy="303544"/>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Name:</a:t>
            </a:r>
          </a:p>
          <a:p>
            <a:r>
              <a:rPr lang="en-GB" dirty="0"/>
              <a:t>Age:</a:t>
            </a:r>
          </a:p>
        </p:txBody>
      </p:sp>
      <p:sp>
        <p:nvSpPr>
          <p:cNvPr id="56" name="Text Placeholder 11">
            <a:extLst>
              <a:ext uri="{FF2B5EF4-FFF2-40B4-BE49-F238E27FC236}">
                <a16:creationId xmlns="" xmlns:a16="http://schemas.microsoft.com/office/drawing/2014/main" id="{B338A6ED-35BF-A24E-A0B7-AFC9E744AD13}"/>
              </a:ext>
            </a:extLst>
          </p:cNvPr>
          <p:cNvSpPr>
            <a:spLocks noGrp="1"/>
          </p:cNvSpPr>
          <p:nvPr>
            <p:ph type="body" sz="quarter" idx="28" hasCustomPrompt="1"/>
          </p:nvPr>
        </p:nvSpPr>
        <p:spPr>
          <a:xfrm>
            <a:off x="5376672" y="1194823"/>
            <a:ext cx="5984750"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Describe them in a sentence:</a:t>
            </a:r>
          </a:p>
        </p:txBody>
      </p:sp>
      <p:sp>
        <p:nvSpPr>
          <p:cNvPr id="57" name="Text Placeholder 11">
            <a:extLst>
              <a:ext uri="{FF2B5EF4-FFF2-40B4-BE49-F238E27FC236}">
                <a16:creationId xmlns="" xmlns:a16="http://schemas.microsoft.com/office/drawing/2014/main" id="{FE397D44-419F-7646-81D2-6A5BCC7E0E3E}"/>
              </a:ext>
            </a:extLst>
          </p:cNvPr>
          <p:cNvSpPr>
            <a:spLocks noGrp="1"/>
          </p:cNvSpPr>
          <p:nvPr>
            <p:ph type="body" sz="quarter" idx="29" hasCustomPrompt="1"/>
          </p:nvPr>
        </p:nvSpPr>
        <p:spPr>
          <a:xfrm>
            <a:off x="5376672" y="2365255"/>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58" name="Text Placeholder 11">
            <a:extLst>
              <a:ext uri="{FF2B5EF4-FFF2-40B4-BE49-F238E27FC236}">
                <a16:creationId xmlns="" xmlns:a16="http://schemas.microsoft.com/office/drawing/2014/main" id="{116714CE-AE66-494C-A5A3-AA967A09FC9A}"/>
              </a:ext>
            </a:extLst>
          </p:cNvPr>
          <p:cNvSpPr>
            <a:spLocks noGrp="1"/>
          </p:cNvSpPr>
          <p:nvPr>
            <p:ph type="body" sz="quarter" idx="30" hasCustomPrompt="1"/>
          </p:nvPr>
        </p:nvSpPr>
        <p:spPr>
          <a:xfrm>
            <a:off x="5376672" y="2820423"/>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59" name="Text Placeholder 11">
            <a:extLst>
              <a:ext uri="{FF2B5EF4-FFF2-40B4-BE49-F238E27FC236}">
                <a16:creationId xmlns="" xmlns:a16="http://schemas.microsoft.com/office/drawing/2014/main" id="{92661EFC-A319-634C-9495-0FE2A2B9EFAD}"/>
              </a:ext>
            </a:extLst>
          </p:cNvPr>
          <p:cNvSpPr>
            <a:spLocks noGrp="1"/>
          </p:cNvSpPr>
          <p:nvPr>
            <p:ph type="body" sz="quarter" idx="31" hasCustomPrompt="1"/>
          </p:nvPr>
        </p:nvSpPr>
        <p:spPr>
          <a:xfrm>
            <a:off x="5376672" y="3275591"/>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0" name="Text Placeholder 11">
            <a:extLst>
              <a:ext uri="{FF2B5EF4-FFF2-40B4-BE49-F238E27FC236}">
                <a16:creationId xmlns="" xmlns:a16="http://schemas.microsoft.com/office/drawing/2014/main" id="{BB93B84A-0230-774D-A96D-B53BAA23F1EE}"/>
              </a:ext>
            </a:extLst>
          </p:cNvPr>
          <p:cNvSpPr>
            <a:spLocks noGrp="1"/>
          </p:cNvSpPr>
          <p:nvPr>
            <p:ph type="body" sz="quarter" idx="32" hasCustomPrompt="1"/>
          </p:nvPr>
        </p:nvSpPr>
        <p:spPr>
          <a:xfrm>
            <a:off x="5376672" y="3730759"/>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1" name="Text Placeholder 11">
            <a:extLst>
              <a:ext uri="{FF2B5EF4-FFF2-40B4-BE49-F238E27FC236}">
                <a16:creationId xmlns="" xmlns:a16="http://schemas.microsoft.com/office/drawing/2014/main" id="{00DFE1F3-1C98-9B44-AF2D-F6B7F32F810C}"/>
              </a:ext>
            </a:extLst>
          </p:cNvPr>
          <p:cNvSpPr>
            <a:spLocks noGrp="1"/>
          </p:cNvSpPr>
          <p:nvPr>
            <p:ph type="body" sz="quarter" idx="33" hasCustomPrompt="1"/>
          </p:nvPr>
        </p:nvSpPr>
        <p:spPr>
          <a:xfrm>
            <a:off x="5376672" y="4185927"/>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2" name="Text Placeholder 11">
            <a:extLst>
              <a:ext uri="{FF2B5EF4-FFF2-40B4-BE49-F238E27FC236}">
                <a16:creationId xmlns="" xmlns:a16="http://schemas.microsoft.com/office/drawing/2014/main" id="{1D7A332A-16BA-3246-A14F-5480EFEBFF23}"/>
              </a:ext>
            </a:extLst>
          </p:cNvPr>
          <p:cNvSpPr>
            <a:spLocks noGrp="1"/>
          </p:cNvSpPr>
          <p:nvPr>
            <p:ph type="body" sz="quarter" idx="34" hasCustomPrompt="1"/>
          </p:nvPr>
        </p:nvSpPr>
        <p:spPr>
          <a:xfrm>
            <a:off x="5376672" y="4641095"/>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3" name="Text Placeholder 11">
            <a:extLst>
              <a:ext uri="{FF2B5EF4-FFF2-40B4-BE49-F238E27FC236}">
                <a16:creationId xmlns="" xmlns:a16="http://schemas.microsoft.com/office/drawing/2014/main" id="{2C747D23-6F2E-B943-A8FB-3DC9E07109C9}"/>
              </a:ext>
            </a:extLst>
          </p:cNvPr>
          <p:cNvSpPr>
            <a:spLocks noGrp="1"/>
          </p:cNvSpPr>
          <p:nvPr>
            <p:ph type="body" sz="quarter" idx="35" hasCustomPrompt="1"/>
          </p:nvPr>
        </p:nvSpPr>
        <p:spPr>
          <a:xfrm>
            <a:off x="5376672" y="5096263"/>
            <a:ext cx="3023615" cy="303544"/>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4" name="Text Placeholder 11">
            <a:extLst>
              <a:ext uri="{FF2B5EF4-FFF2-40B4-BE49-F238E27FC236}">
                <a16:creationId xmlns="" xmlns:a16="http://schemas.microsoft.com/office/drawing/2014/main" id="{DD59A8CF-9FD2-0942-9D3F-2F02F25E2907}"/>
              </a:ext>
            </a:extLst>
          </p:cNvPr>
          <p:cNvSpPr>
            <a:spLocks noGrp="1"/>
          </p:cNvSpPr>
          <p:nvPr>
            <p:ph type="body" sz="quarter" idx="36" hasCustomPrompt="1"/>
          </p:nvPr>
        </p:nvSpPr>
        <p:spPr>
          <a:xfrm>
            <a:off x="5279136" y="1815366"/>
            <a:ext cx="3121151" cy="451097"/>
          </a:xfrm>
          <a:solidFill>
            <a:srgbClr val="3155A5"/>
          </a:solidFill>
        </p:spPr>
        <p:txBody>
          <a:bodyPr lIns="108000" numCol="1" spcCol="540000" anchor="ct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5" name="Text Placeholder 11">
            <a:extLst>
              <a:ext uri="{FF2B5EF4-FFF2-40B4-BE49-F238E27FC236}">
                <a16:creationId xmlns="" xmlns:a16="http://schemas.microsoft.com/office/drawing/2014/main" id="{84D5897B-7964-EA43-8361-A2A8602E1F25}"/>
              </a:ext>
            </a:extLst>
          </p:cNvPr>
          <p:cNvSpPr>
            <a:spLocks noGrp="1"/>
          </p:cNvSpPr>
          <p:nvPr>
            <p:ph type="body" sz="quarter" idx="37" hasCustomPrompt="1"/>
          </p:nvPr>
        </p:nvSpPr>
        <p:spPr>
          <a:xfrm>
            <a:off x="8680704" y="1815366"/>
            <a:ext cx="3121151" cy="451097"/>
          </a:xfrm>
          <a:solidFill>
            <a:srgbClr val="3155A5"/>
          </a:solidFill>
        </p:spPr>
        <p:txBody>
          <a:bodyPr lIns="108000" numCol="1" spcCol="540000" anchor="ct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Monday</a:t>
            </a:r>
          </a:p>
        </p:txBody>
      </p:sp>
      <p:sp>
        <p:nvSpPr>
          <p:cNvPr id="66" name="Text Placeholder 11">
            <a:extLst>
              <a:ext uri="{FF2B5EF4-FFF2-40B4-BE49-F238E27FC236}">
                <a16:creationId xmlns="" xmlns:a16="http://schemas.microsoft.com/office/drawing/2014/main" id="{4258107E-EFDD-F646-AF2A-859864C39EFD}"/>
              </a:ext>
            </a:extLst>
          </p:cNvPr>
          <p:cNvSpPr>
            <a:spLocks noGrp="1"/>
          </p:cNvSpPr>
          <p:nvPr>
            <p:ph type="body" sz="quarter" idx="16" hasCustomPrompt="1"/>
          </p:nvPr>
        </p:nvSpPr>
        <p:spPr>
          <a:xfrm>
            <a:off x="354708" y="2560122"/>
            <a:ext cx="4474467" cy="136262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endParaRPr lang="en-GB" dirty="0">
              <a:effectLst/>
              <a:latin typeface="Arial" panose="020B0604020202020204" pitchFamily="34" charset="0"/>
            </a:endParaRPr>
          </a:p>
          <a:p>
            <a:endParaRPr lang="en-GB" dirty="0">
              <a:effectLst/>
              <a:latin typeface="Arial" panose="020B0604020202020204" pitchFamily="34" charset="0"/>
            </a:endParaRPr>
          </a:p>
        </p:txBody>
      </p:sp>
      <p:sp>
        <p:nvSpPr>
          <p:cNvPr id="67" name="Text Placeholder 11">
            <a:extLst>
              <a:ext uri="{FF2B5EF4-FFF2-40B4-BE49-F238E27FC236}">
                <a16:creationId xmlns="" xmlns:a16="http://schemas.microsoft.com/office/drawing/2014/main" id="{2C15D5B3-6904-7F41-9E25-8EBF9BD123E3}"/>
              </a:ext>
            </a:extLst>
          </p:cNvPr>
          <p:cNvSpPr>
            <a:spLocks noGrp="1"/>
          </p:cNvSpPr>
          <p:nvPr>
            <p:ph type="body" sz="quarter" idx="38" hasCustomPrompt="1"/>
          </p:nvPr>
        </p:nvSpPr>
        <p:spPr>
          <a:xfrm>
            <a:off x="348710" y="1977805"/>
            <a:ext cx="2175033"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The plan should:</a:t>
            </a:r>
            <a:endParaRPr lang="en-GB" dirty="0">
              <a:effectLst/>
              <a:latin typeface="Arial" panose="020B0604020202020204" pitchFamily="34" charset="0"/>
            </a:endParaRPr>
          </a:p>
        </p:txBody>
      </p:sp>
      <p:sp>
        <p:nvSpPr>
          <p:cNvPr id="68" name="Text Placeholder 11">
            <a:extLst>
              <a:ext uri="{FF2B5EF4-FFF2-40B4-BE49-F238E27FC236}">
                <a16:creationId xmlns="" xmlns:a16="http://schemas.microsoft.com/office/drawing/2014/main" id="{2E96E43B-C0B8-FD4B-8941-3C43E97E14B0}"/>
              </a:ext>
            </a:extLst>
          </p:cNvPr>
          <p:cNvSpPr>
            <a:spLocks noGrp="1"/>
          </p:cNvSpPr>
          <p:nvPr>
            <p:ph type="body" sz="quarter" idx="39" hasCustomPrompt="1"/>
          </p:nvPr>
        </p:nvSpPr>
        <p:spPr>
          <a:xfrm>
            <a:off x="354708" y="1243386"/>
            <a:ext cx="4474467" cy="514706"/>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p:txBody>
      </p:sp>
      <p:pic>
        <p:nvPicPr>
          <p:cNvPr id="39" name="Picture 38">
            <a:extLst>
              <a:ext uri="{FF2B5EF4-FFF2-40B4-BE49-F238E27FC236}">
                <a16:creationId xmlns="" xmlns:a16="http://schemas.microsoft.com/office/drawing/2014/main" id="{6CC154BB-76B4-D044-A8C1-808ED2141C39}"/>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69395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1" y="886626"/>
            <a:ext cx="3841150" cy="1518297"/>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987553" y="1792225"/>
            <a:ext cx="6096000" cy="5065776"/>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 xmlns:a16="http://schemas.microsoft.com/office/drawing/2014/main" id="{C476B4E5-FD21-6F44-A0E5-B9E0C5F4C03E}"/>
              </a:ext>
            </a:extLst>
          </p:cNvPr>
          <p:cNvSpPr>
            <a:spLocks noGrp="1"/>
          </p:cNvSpPr>
          <p:nvPr>
            <p:ph type="body" sz="quarter" idx="16" hasCustomPrompt="1"/>
          </p:nvPr>
        </p:nvSpPr>
        <p:spPr>
          <a:xfrm>
            <a:off x="7207558" y="980132"/>
            <a:ext cx="4717164" cy="1424791"/>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endParaRPr lang="en-GB" dirty="0">
              <a:effectLst/>
              <a:latin typeface="Arial" panose="020B0604020202020204" pitchFamily="34" charset="0"/>
            </a:endParaRPr>
          </a:p>
        </p:txBody>
      </p:sp>
      <p:sp>
        <p:nvSpPr>
          <p:cNvPr id="30" name="Text Placeholder 11">
            <a:extLst>
              <a:ext uri="{FF2B5EF4-FFF2-40B4-BE49-F238E27FC236}">
                <a16:creationId xmlns="" xmlns:a16="http://schemas.microsoft.com/office/drawing/2014/main" id="{0EC38B5D-28E3-8A44-A16C-8CEE242BC0DA}"/>
              </a:ext>
            </a:extLst>
          </p:cNvPr>
          <p:cNvSpPr>
            <a:spLocks noGrp="1"/>
          </p:cNvSpPr>
          <p:nvPr>
            <p:ph type="body" sz="quarter" idx="27" hasCustomPrompt="1"/>
          </p:nvPr>
        </p:nvSpPr>
        <p:spPr>
          <a:xfrm>
            <a:off x="7207558" y="2779760"/>
            <a:ext cx="3652146" cy="2133616"/>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pic>
        <p:nvPicPr>
          <p:cNvPr id="12" name="Picture 11">
            <a:extLst>
              <a:ext uri="{FF2B5EF4-FFF2-40B4-BE49-F238E27FC236}">
                <a16:creationId xmlns="" xmlns:a16="http://schemas.microsoft.com/office/drawing/2014/main" id="{86F76ECA-C35E-2347-8DE7-E7704DFA3D34}"/>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605448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 xmlns:a16="http://schemas.microsoft.com/office/drawing/2014/main" id="{0753132D-77D6-C04C-8911-31D7F4384498}"/>
              </a:ext>
            </a:extLst>
          </p:cNvPr>
          <p:cNvPicPr>
            <a:picLocks noChangeAspect="1"/>
          </p:cNvPicPr>
          <p:nvPr userDrawn="1"/>
        </p:nvPicPr>
        <p:blipFill>
          <a:blip r:embed="rId3">
            <a:alphaModFix amt="30000"/>
          </a:blip>
          <a:stretch>
            <a:fillRect/>
          </a:stretch>
        </p:blipFill>
        <p:spPr>
          <a:xfrm>
            <a:off x="1382200" y="-404545"/>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48711" y="1124271"/>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5726537" y="3619281"/>
            <a:ext cx="5270973" cy="286569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9" name="Text Placeholder 11">
            <a:extLst>
              <a:ext uri="{FF2B5EF4-FFF2-40B4-BE49-F238E27FC236}">
                <a16:creationId xmlns="" xmlns:a16="http://schemas.microsoft.com/office/drawing/2014/main" id="{C476B4E5-FD21-6F44-A0E5-B9E0C5F4C03E}"/>
              </a:ext>
            </a:extLst>
          </p:cNvPr>
          <p:cNvSpPr>
            <a:spLocks noGrp="1"/>
          </p:cNvSpPr>
          <p:nvPr>
            <p:ph type="body" sz="quarter" idx="16" hasCustomPrompt="1"/>
          </p:nvPr>
        </p:nvSpPr>
        <p:spPr>
          <a:xfrm>
            <a:off x="354708" y="2004209"/>
            <a:ext cx="5371829" cy="4081548"/>
          </a:xfrm>
        </p:spPr>
        <p:txBody>
          <a:bodyPr numCol="1" spcCol="540000"/>
          <a:lstStyle>
            <a:lvl1pPr marL="271463" marR="0" indent="-271463" algn="l" defTabSz="914400" rtl="0" eaLnBrk="1" fontAlgn="auto" latinLnBrk="0" hangingPunct="1">
              <a:lnSpc>
                <a:spcPts val="21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Find out who you can speak to </a:t>
            </a:r>
            <a:br>
              <a:rPr lang="en-GB" dirty="0">
                <a:effectLst/>
                <a:latin typeface="Arial" panose="020B0604020202020204" pitchFamily="34" charset="0"/>
              </a:rPr>
            </a:br>
            <a:r>
              <a:rPr lang="en-GB" dirty="0">
                <a:effectLst/>
                <a:latin typeface="Arial" panose="020B0604020202020204" pitchFamily="34" charset="0"/>
              </a:rPr>
              <a:t>in school if you’re finding it difficult</a:t>
            </a:r>
          </a:p>
          <a:p>
            <a:r>
              <a:rPr lang="en-GB" dirty="0">
                <a:effectLst/>
                <a:latin typeface="Arial" panose="020B0604020202020204" pitchFamily="34" charset="0"/>
              </a:rPr>
              <a:t>Take your time getting to know people</a:t>
            </a:r>
          </a:p>
          <a:p>
            <a:r>
              <a:rPr lang="en-GB" dirty="0">
                <a:effectLst/>
                <a:latin typeface="Arial" panose="020B0604020202020204" pitchFamily="34" charset="0"/>
              </a:rPr>
              <a:t>Ask teachers for help if you are </a:t>
            </a:r>
            <a:br>
              <a:rPr lang="en-GB" dirty="0">
                <a:effectLst/>
                <a:latin typeface="Arial" panose="020B0604020202020204" pitchFamily="34" charset="0"/>
              </a:rPr>
            </a:br>
            <a:r>
              <a:rPr lang="en-GB" dirty="0">
                <a:effectLst/>
                <a:latin typeface="Arial" panose="020B0604020202020204" pitchFamily="34" charset="0"/>
              </a:rPr>
              <a:t>finding the work difficult</a:t>
            </a:r>
          </a:p>
          <a:p>
            <a:r>
              <a:rPr lang="en-GB" dirty="0">
                <a:effectLst/>
                <a:latin typeface="Arial" panose="020B0604020202020204" pitchFamily="34" charset="0"/>
              </a:rPr>
              <a:t>Ask someone you trust to do the journey </a:t>
            </a:r>
            <a:br>
              <a:rPr lang="en-GB" dirty="0">
                <a:effectLst/>
                <a:latin typeface="Arial" panose="020B0604020202020204" pitchFamily="34" charset="0"/>
              </a:rPr>
            </a:br>
            <a:r>
              <a:rPr lang="en-GB" dirty="0">
                <a:effectLst/>
                <a:latin typeface="Arial" panose="020B0604020202020204" pitchFamily="34" charset="0"/>
              </a:rPr>
              <a:t>to school with you before doing it alone</a:t>
            </a:r>
          </a:p>
          <a:p>
            <a:r>
              <a:rPr lang="en-GB" dirty="0">
                <a:effectLst/>
                <a:latin typeface="Arial" panose="020B0604020202020204" pitchFamily="34" charset="0"/>
              </a:rPr>
              <a:t>Talk to an adult at home about your worries</a:t>
            </a:r>
          </a:p>
          <a:p>
            <a:r>
              <a:rPr lang="en-GB" dirty="0">
                <a:effectLst/>
                <a:latin typeface="Arial" panose="020B0604020202020204" pitchFamily="34" charset="0"/>
              </a:rPr>
              <a:t>Make a homework timetable</a:t>
            </a:r>
          </a:p>
          <a:p>
            <a:r>
              <a:rPr lang="en-GB" dirty="0">
                <a:effectLst/>
                <a:latin typeface="Arial" panose="020B0604020202020204" pitchFamily="34" charset="0"/>
              </a:rPr>
              <a:t>Remember what you are good at</a:t>
            </a:r>
          </a:p>
          <a:p>
            <a:r>
              <a:rPr lang="en-GB" dirty="0">
                <a:effectLst/>
                <a:latin typeface="Arial" panose="020B0604020202020204" pitchFamily="34" charset="0"/>
              </a:rPr>
              <a:t>Think positively (I can do this!)</a:t>
            </a:r>
          </a:p>
        </p:txBody>
      </p:sp>
      <p:sp>
        <p:nvSpPr>
          <p:cNvPr id="30" name="Text Placeholder 11">
            <a:extLst>
              <a:ext uri="{FF2B5EF4-FFF2-40B4-BE49-F238E27FC236}">
                <a16:creationId xmlns="" xmlns:a16="http://schemas.microsoft.com/office/drawing/2014/main" id="{0EC38B5D-28E3-8A44-A16C-8CEE242BC0DA}"/>
              </a:ext>
            </a:extLst>
          </p:cNvPr>
          <p:cNvSpPr>
            <a:spLocks noGrp="1"/>
          </p:cNvSpPr>
          <p:nvPr>
            <p:ph type="body" sz="quarter" idx="27" hasCustomPrompt="1"/>
          </p:nvPr>
        </p:nvSpPr>
        <p:spPr>
          <a:xfrm>
            <a:off x="8185146" y="1992594"/>
            <a:ext cx="3652146" cy="1845775"/>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Challenge: </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Can you think up other </a:t>
            </a:r>
            <a:br>
              <a:rPr lang="en-GB" dirty="0">
                <a:effectLst/>
                <a:latin typeface="Arial" panose="020B0604020202020204" pitchFamily="34" charset="0"/>
              </a:rPr>
            </a:br>
            <a:r>
              <a:rPr lang="en-GB" dirty="0">
                <a:effectLst/>
                <a:latin typeface="Arial" panose="020B0604020202020204" pitchFamily="34" charset="0"/>
              </a:rPr>
              <a:t>strategies that could help </a:t>
            </a:r>
            <a:br>
              <a:rPr lang="en-GB" dirty="0">
                <a:effectLst/>
                <a:latin typeface="Arial" panose="020B0604020202020204" pitchFamily="34" charset="0"/>
              </a:rPr>
            </a:br>
            <a:r>
              <a:rPr lang="en-GB" dirty="0">
                <a:effectLst/>
                <a:latin typeface="Arial" panose="020B0604020202020204" pitchFamily="34" charset="0"/>
              </a:rPr>
              <a:t>in each of the scenarios? </a:t>
            </a:r>
            <a:br>
              <a:rPr lang="en-GB" dirty="0">
                <a:effectLst/>
                <a:latin typeface="Arial" panose="020B0604020202020204" pitchFamily="34" charset="0"/>
              </a:rPr>
            </a:br>
            <a:r>
              <a:rPr lang="en-GB" dirty="0">
                <a:effectLst/>
                <a:latin typeface="Arial" panose="020B0604020202020204" pitchFamily="34" charset="0"/>
              </a:rPr>
              <a:t>Explain why.</a:t>
            </a:r>
          </a:p>
        </p:txBody>
      </p:sp>
      <p:pic>
        <p:nvPicPr>
          <p:cNvPr id="17" name="Picture 16">
            <a:extLst>
              <a:ext uri="{FF2B5EF4-FFF2-40B4-BE49-F238E27FC236}">
                <a16:creationId xmlns="" xmlns:a16="http://schemas.microsoft.com/office/drawing/2014/main" id="{DE1A6033-38A6-8A4C-94E0-429BA203628C}"/>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97031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 xmlns:a16="http://schemas.microsoft.com/office/drawing/2014/main" id="{1824C833-91FF-B647-84F3-BCF9B84BA6F1}"/>
              </a:ext>
            </a:extLst>
          </p:cNvPr>
          <p:cNvPicPr>
            <a:picLocks noChangeAspect="1"/>
          </p:cNvPicPr>
          <p:nvPr userDrawn="1"/>
        </p:nvPicPr>
        <p:blipFill>
          <a:blip r:embed="rId3"/>
          <a:stretch>
            <a:fillRect/>
          </a:stretch>
        </p:blipFill>
        <p:spPr>
          <a:xfrm>
            <a:off x="9925205" y="224777"/>
            <a:ext cx="947875" cy="566829"/>
          </a:xfrm>
          <a:prstGeom prst="rect">
            <a:avLst/>
          </a:prstGeom>
        </p:spPr>
      </p:pic>
      <p:pic>
        <p:nvPicPr>
          <p:cNvPr id="10" name="Picture 9">
            <a:extLst>
              <a:ext uri="{FF2B5EF4-FFF2-40B4-BE49-F238E27FC236}">
                <a16:creationId xmlns="" xmlns:a16="http://schemas.microsoft.com/office/drawing/2014/main" id="{DCE4D9B6-63FF-C04F-BC3E-C955DA308F0E}"/>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7" name="Picture 26" descr="A close up of a logo&#10;&#10;Description automatically generated">
            <a:extLst>
              <a:ext uri="{FF2B5EF4-FFF2-40B4-BE49-F238E27FC236}">
                <a16:creationId xmlns="" xmlns:a16="http://schemas.microsoft.com/office/drawing/2014/main" id="{22B45F66-DB47-1441-890B-3387B2C93E9C}"/>
              </a:ext>
            </a:extLst>
          </p:cNvPr>
          <p:cNvPicPr>
            <a:picLocks noChangeAspect="1"/>
          </p:cNvPicPr>
          <p:nvPr userDrawn="1"/>
        </p:nvPicPr>
        <p:blipFill>
          <a:blip r:embed="rId3">
            <a:alphaModFix amt="50000"/>
          </a:blip>
          <a:stretch>
            <a:fillRect/>
          </a:stretch>
        </p:blipFill>
        <p:spPr>
          <a:xfrm>
            <a:off x="410860" y="-700109"/>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205120" y="1806522"/>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205120" y="2373351"/>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2526137" y="3567795"/>
            <a:ext cx="4654343" cy="3264805"/>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8" name="Text Placeholder 11">
            <a:extLst>
              <a:ext uri="{FF2B5EF4-FFF2-40B4-BE49-F238E27FC236}">
                <a16:creationId xmlns="" xmlns:a16="http://schemas.microsoft.com/office/drawing/2014/main" id="{43C35E3A-A29A-864F-AEC6-EA1CA02D0C23}"/>
              </a:ext>
            </a:extLst>
          </p:cNvPr>
          <p:cNvSpPr>
            <a:spLocks noGrp="1"/>
          </p:cNvSpPr>
          <p:nvPr>
            <p:ph type="body" sz="quarter" idx="14" hasCustomPrompt="1"/>
          </p:nvPr>
        </p:nvSpPr>
        <p:spPr>
          <a:xfrm>
            <a:off x="7180480" y="4837891"/>
            <a:ext cx="4600660" cy="1196770"/>
          </a:xfrm>
        </p:spPr>
        <p:txBody>
          <a:bodyPr numCol="1" spcCol="540000"/>
          <a:lstStyle>
            <a:lvl1pPr marL="0" marR="0" indent="0" algn="r" defTabSz="914400" rtl="0" eaLnBrk="1" fontAlgn="auto" latinLnBrk="0" hangingPunct="1">
              <a:lnSpc>
                <a:spcPts val="272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Think about a time you </a:t>
            </a:r>
            <a:br>
              <a:rPr lang="en-GB" b="1" dirty="0">
                <a:effectLst/>
                <a:latin typeface="Arial" panose="020B0604020202020204" pitchFamily="34" charset="0"/>
              </a:rPr>
            </a:br>
            <a:r>
              <a:rPr lang="en-GB" b="1" dirty="0">
                <a:effectLst/>
                <a:latin typeface="Arial" panose="020B0604020202020204" pitchFamily="34" charset="0"/>
              </a:rPr>
              <a:t>had to manage a change </a:t>
            </a:r>
            <a:br>
              <a:rPr lang="en-GB" b="1" dirty="0">
                <a:effectLst/>
                <a:latin typeface="Arial" panose="020B0604020202020204" pitchFamily="34" charset="0"/>
              </a:rPr>
            </a:br>
            <a:r>
              <a:rPr lang="en-GB" b="1" dirty="0">
                <a:effectLst/>
                <a:latin typeface="Arial" panose="020B0604020202020204" pitchFamily="34" charset="0"/>
              </a:rPr>
              <a:t>in the last year.</a:t>
            </a:r>
            <a:endParaRPr lang="en-GB" dirty="0">
              <a:effectLst/>
              <a:latin typeface="Arial" panose="020B0604020202020204" pitchFamily="34" charset="0"/>
            </a:endParaRPr>
          </a:p>
        </p:txBody>
      </p:sp>
      <p:sp>
        <p:nvSpPr>
          <p:cNvPr id="17" name="Text Placeholder 11">
            <a:extLst>
              <a:ext uri="{FF2B5EF4-FFF2-40B4-BE49-F238E27FC236}">
                <a16:creationId xmlns="" xmlns:a16="http://schemas.microsoft.com/office/drawing/2014/main" id="{D2951A65-C663-D549-931F-F2C9B45C474F}"/>
              </a:ext>
            </a:extLst>
          </p:cNvPr>
          <p:cNvSpPr>
            <a:spLocks noGrp="1"/>
          </p:cNvSpPr>
          <p:nvPr>
            <p:ph type="body" sz="quarter" idx="16" hasCustomPrompt="1"/>
          </p:nvPr>
        </p:nvSpPr>
        <p:spPr>
          <a:xfrm>
            <a:off x="205120" y="620660"/>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9" name="Text Placeholder 11">
            <a:extLst>
              <a:ext uri="{FF2B5EF4-FFF2-40B4-BE49-F238E27FC236}">
                <a16:creationId xmlns="" xmlns:a16="http://schemas.microsoft.com/office/drawing/2014/main" id="{66C4D453-33E6-A943-B3B2-CE020CE36158}"/>
              </a:ext>
            </a:extLst>
          </p:cNvPr>
          <p:cNvSpPr>
            <a:spLocks noGrp="1"/>
          </p:cNvSpPr>
          <p:nvPr>
            <p:ph type="body" sz="quarter" idx="17" hasCustomPrompt="1"/>
          </p:nvPr>
        </p:nvSpPr>
        <p:spPr>
          <a:xfrm>
            <a:off x="205120" y="1187489"/>
            <a:ext cx="334936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8" name="Picture Placeholder 7">
            <a:extLst>
              <a:ext uri="{FF2B5EF4-FFF2-40B4-BE49-F238E27FC236}">
                <a16:creationId xmlns="" xmlns:a16="http://schemas.microsoft.com/office/drawing/2014/main" id="{01FCF867-720B-DF4A-BDEF-C4A004E89EDD}"/>
              </a:ext>
            </a:extLst>
          </p:cNvPr>
          <p:cNvSpPr>
            <a:spLocks noGrp="1"/>
          </p:cNvSpPr>
          <p:nvPr>
            <p:ph type="pic" sz="quarter" idx="18"/>
          </p:nvPr>
        </p:nvSpPr>
        <p:spPr>
          <a:xfrm>
            <a:off x="8658226" y="1216026"/>
            <a:ext cx="810000" cy="810000"/>
          </a:xfrm>
        </p:spPr>
        <p:txBody>
          <a:bodyPr/>
          <a:lstStyle/>
          <a:p>
            <a:endParaRPr lang="en-US"/>
          </a:p>
        </p:txBody>
      </p:sp>
      <p:sp>
        <p:nvSpPr>
          <p:cNvPr id="22" name="Picture Placeholder 7">
            <a:extLst>
              <a:ext uri="{FF2B5EF4-FFF2-40B4-BE49-F238E27FC236}">
                <a16:creationId xmlns="" xmlns:a16="http://schemas.microsoft.com/office/drawing/2014/main" id="{E3CC6D72-1902-E24C-A30C-DBCADB01EFFD}"/>
              </a:ext>
            </a:extLst>
          </p:cNvPr>
          <p:cNvSpPr>
            <a:spLocks noGrp="1"/>
          </p:cNvSpPr>
          <p:nvPr>
            <p:ph type="pic" sz="quarter" idx="19"/>
          </p:nvPr>
        </p:nvSpPr>
        <p:spPr>
          <a:xfrm>
            <a:off x="8186738" y="2273301"/>
            <a:ext cx="810000" cy="810000"/>
          </a:xfrm>
        </p:spPr>
        <p:txBody>
          <a:bodyPr/>
          <a:lstStyle/>
          <a:p>
            <a:endParaRPr lang="en-US"/>
          </a:p>
        </p:txBody>
      </p:sp>
      <p:sp>
        <p:nvSpPr>
          <p:cNvPr id="23" name="Picture Placeholder 7">
            <a:extLst>
              <a:ext uri="{FF2B5EF4-FFF2-40B4-BE49-F238E27FC236}">
                <a16:creationId xmlns="" xmlns:a16="http://schemas.microsoft.com/office/drawing/2014/main" id="{649697FA-2746-6042-B23C-669C18D6CA7F}"/>
              </a:ext>
            </a:extLst>
          </p:cNvPr>
          <p:cNvSpPr>
            <a:spLocks noGrp="1"/>
          </p:cNvSpPr>
          <p:nvPr>
            <p:ph type="pic" sz="quarter" idx="20"/>
          </p:nvPr>
        </p:nvSpPr>
        <p:spPr>
          <a:xfrm>
            <a:off x="6786563" y="3344863"/>
            <a:ext cx="810000" cy="810000"/>
          </a:xfrm>
        </p:spPr>
        <p:txBody>
          <a:bodyPr/>
          <a:lstStyle/>
          <a:p>
            <a:endParaRPr lang="en-US"/>
          </a:p>
        </p:txBody>
      </p:sp>
      <p:sp>
        <p:nvSpPr>
          <p:cNvPr id="24" name="Text Placeholder 11">
            <a:extLst>
              <a:ext uri="{FF2B5EF4-FFF2-40B4-BE49-F238E27FC236}">
                <a16:creationId xmlns="" xmlns:a16="http://schemas.microsoft.com/office/drawing/2014/main" id="{022B0728-F0FB-F142-8A34-A33D6026B36A}"/>
              </a:ext>
            </a:extLst>
          </p:cNvPr>
          <p:cNvSpPr>
            <a:spLocks noGrp="1"/>
          </p:cNvSpPr>
          <p:nvPr>
            <p:ph type="body" sz="quarter" idx="12" hasCustomPrompt="1"/>
          </p:nvPr>
        </p:nvSpPr>
        <p:spPr>
          <a:xfrm>
            <a:off x="6786563" y="1491271"/>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sp>
        <p:nvSpPr>
          <p:cNvPr id="25" name="Text Placeholder 11">
            <a:extLst>
              <a:ext uri="{FF2B5EF4-FFF2-40B4-BE49-F238E27FC236}">
                <a16:creationId xmlns="" xmlns:a16="http://schemas.microsoft.com/office/drawing/2014/main" id="{6182D707-C1E9-0B4D-AEB4-13D56587BC4B}"/>
              </a:ext>
            </a:extLst>
          </p:cNvPr>
          <p:cNvSpPr>
            <a:spLocks noGrp="1"/>
          </p:cNvSpPr>
          <p:nvPr>
            <p:ph type="body" sz="quarter" idx="21" hasCustomPrompt="1"/>
          </p:nvPr>
        </p:nvSpPr>
        <p:spPr>
          <a:xfrm>
            <a:off x="6786563" y="2548546"/>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sp>
        <p:nvSpPr>
          <p:cNvPr id="26" name="Text Placeholder 11">
            <a:extLst>
              <a:ext uri="{FF2B5EF4-FFF2-40B4-BE49-F238E27FC236}">
                <a16:creationId xmlns="" xmlns:a16="http://schemas.microsoft.com/office/drawing/2014/main" id="{3678BA18-3D50-5842-89F5-2A52D5C92431}"/>
              </a:ext>
            </a:extLst>
          </p:cNvPr>
          <p:cNvSpPr>
            <a:spLocks noGrp="1"/>
          </p:cNvSpPr>
          <p:nvPr>
            <p:ph type="body" sz="quarter" idx="22" hasCustomPrompt="1"/>
          </p:nvPr>
        </p:nvSpPr>
        <p:spPr>
          <a:xfrm>
            <a:off x="7673498" y="3605822"/>
            <a:ext cx="4187707" cy="313207"/>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might new Year 7 pupils be?</a:t>
            </a:r>
          </a:p>
        </p:txBody>
      </p:sp>
      <p:pic>
        <p:nvPicPr>
          <p:cNvPr id="28" name="Picture 27">
            <a:extLst>
              <a:ext uri="{FF2B5EF4-FFF2-40B4-BE49-F238E27FC236}">
                <a16:creationId xmlns="" xmlns:a16="http://schemas.microsoft.com/office/drawing/2014/main" id="{82EEA7E6-1834-714D-B429-D3ADAD39A575}"/>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81431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25400"/>
            <a:ext cx="12192000" cy="6883400"/>
            <a:chOff x="0" y="-25400"/>
            <a:chExt cx="12192000" cy="68834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2540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7" name="Picture 16" descr="A close up of a logo&#10;&#10;Description automatically generated">
            <a:extLst>
              <a:ext uri="{FF2B5EF4-FFF2-40B4-BE49-F238E27FC236}">
                <a16:creationId xmlns="" xmlns:a16="http://schemas.microsoft.com/office/drawing/2014/main" id="{7FCABF6D-C7B4-5945-9AC3-78C14EB692EB}"/>
              </a:ext>
            </a:extLst>
          </p:cNvPr>
          <p:cNvPicPr>
            <a:picLocks noChangeAspect="1"/>
          </p:cNvPicPr>
          <p:nvPr userDrawn="1"/>
        </p:nvPicPr>
        <p:blipFill>
          <a:blip r:embed="rId3">
            <a:alphaModFix amt="30000"/>
          </a:blip>
          <a:stretch>
            <a:fillRect/>
          </a:stretch>
        </p:blipFill>
        <p:spPr>
          <a:xfrm>
            <a:off x="410860" y="-700109"/>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499873" y="877824"/>
            <a:ext cx="3206496" cy="1148567"/>
          </a:xfrm>
        </p:spPr>
        <p:txBody>
          <a:bodyPr/>
          <a:lstStyle>
            <a:lvl1pPr algn="r">
              <a:defRPr lang="en-GB" sz="5000" b="1" i="0" u="none" strike="noStrike" kern="1200" spc="0" dirty="0" smtClean="0">
                <a:solidFill>
                  <a:schemeClr val="bg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1" name="Text Placeholder 11">
            <a:extLst>
              <a:ext uri="{FF2B5EF4-FFF2-40B4-BE49-F238E27FC236}">
                <a16:creationId xmlns="" xmlns:a16="http://schemas.microsoft.com/office/drawing/2014/main" id="{B4A62A39-3EDD-4947-9D56-435309048323}"/>
              </a:ext>
            </a:extLst>
          </p:cNvPr>
          <p:cNvSpPr>
            <a:spLocks noGrp="1"/>
          </p:cNvSpPr>
          <p:nvPr>
            <p:ph type="body" sz="quarter" idx="14" hasCustomPrompt="1"/>
          </p:nvPr>
        </p:nvSpPr>
        <p:spPr>
          <a:xfrm>
            <a:off x="7180480" y="850522"/>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NZ" b="1" dirty="0">
                <a:effectLst/>
                <a:latin typeface="Arial" panose="020B0604020202020204" pitchFamily="34" charset="0"/>
              </a:rPr>
              <a:t>Offline ideas bank</a:t>
            </a:r>
            <a:endParaRPr lang="en-NZ" dirty="0">
              <a:effectLst/>
              <a:latin typeface="Arial" panose="020B0604020202020204" pitchFamily="34" charset="0"/>
            </a:endParaRPr>
          </a:p>
        </p:txBody>
      </p:sp>
      <p:sp>
        <p:nvSpPr>
          <p:cNvPr id="12" name="Text Placeholder 11">
            <a:extLst>
              <a:ext uri="{FF2B5EF4-FFF2-40B4-BE49-F238E27FC236}">
                <a16:creationId xmlns="" xmlns:a16="http://schemas.microsoft.com/office/drawing/2014/main" id="{848F03F0-DD2E-E448-9854-1E8CA4319244}"/>
              </a:ext>
            </a:extLst>
          </p:cNvPr>
          <p:cNvSpPr>
            <a:spLocks noGrp="1"/>
          </p:cNvSpPr>
          <p:nvPr>
            <p:ph type="body" sz="quarter" idx="12" hasCustomPrompt="1"/>
          </p:nvPr>
        </p:nvSpPr>
        <p:spPr>
          <a:xfrm>
            <a:off x="7204864" y="2028823"/>
            <a:ext cx="4421875" cy="3726382"/>
          </a:xfrm>
        </p:spPr>
        <p:txBody>
          <a:bodyPr numCol="2"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What do you </a:t>
            </a:r>
          </a:p>
          <a:p>
            <a:r>
              <a:rPr lang="en-GB" dirty="0">
                <a:effectLst/>
                <a:latin typeface="Arial" panose="020B0604020202020204" pitchFamily="34" charset="0"/>
              </a:rPr>
              <a:t>What do you </a:t>
            </a:r>
          </a:p>
          <a:p>
            <a:r>
              <a:rPr lang="en-GB" dirty="0">
                <a:effectLst/>
                <a:latin typeface="Arial" panose="020B0604020202020204" pitchFamily="34" charset="0"/>
              </a:rPr>
              <a:t>How do you </a:t>
            </a:r>
          </a:p>
          <a:p>
            <a:endParaRPr lang="en-GB" dirty="0">
              <a:effectLst/>
              <a:latin typeface="Arial" panose="020B0604020202020204" pitchFamily="34" charset="0"/>
            </a:endParaRPr>
          </a:p>
        </p:txBody>
      </p:sp>
      <p:sp>
        <p:nvSpPr>
          <p:cNvPr id="15" name="Text Placeholder 11">
            <a:extLst>
              <a:ext uri="{FF2B5EF4-FFF2-40B4-BE49-F238E27FC236}">
                <a16:creationId xmlns="" xmlns:a16="http://schemas.microsoft.com/office/drawing/2014/main" id="{1D19BD7A-53ED-1A4A-B775-73E362E54026}"/>
              </a:ext>
            </a:extLst>
          </p:cNvPr>
          <p:cNvSpPr>
            <a:spLocks noGrp="1"/>
          </p:cNvSpPr>
          <p:nvPr>
            <p:ph type="body" sz="quarter" idx="38" hasCustomPrompt="1"/>
          </p:nvPr>
        </p:nvSpPr>
        <p:spPr>
          <a:xfrm>
            <a:off x="7180480" y="1428355"/>
            <a:ext cx="2963264" cy="362607"/>
          </a:xfrm>
          <a:solidFill>
            <a:schemeClr val="tx1"/>
          </a:solidFill>
        </p:spPr>
        <p:txBody>
          <a:bodyPr lIns="72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The plan should:</a:t>
            </a:r>
            <a:endParaRPr lang="en-GB" dirty="0">
              <a:effectLst/>
              <a:latin typeface="Arial" panose="020B0604020202020204" pitchFamily="34" charset="0"/>
            </a:endParaRPr>
          </a:p>
        </p:txBody>
      </p:sp>
      <p:sp>
        <p:nvSpPr>
          <p:cNvPr id="18" name="Picture Placeholder 5">
            <a:extLst>
              <a:ext uri="{FF2B5EF4-FFF2-40B4-BE49-F238E27FC236}">
                <a16:creationId xmlns="" xmlns:a16="http://schemas.microsoft.com/office/drawing/2014/main" id="{28AC59A0-A592-364C-BD71-37E6B1BCCC56}"/>
              </a:ext>
            </a:extLst>
          </p:cNvPr>
          <p:cNvSpPr>
            <a:spLocks noGrp="1"/>
          </p:cNvSpPr>
          <p:nvPr>
            <p:ph type="pic" sz="quarter" idx="15"/>
          </p:nvPr>
        </p:nvSpPr>
        <p:spPr>
          <a:xfrm>
            <a:off x="2521420" y="-1016"/>
            <a:ext cx="5270973" cy="6833616"/>
          </a:xfrm>
        </p:spPr>
        <p:txBody>
          <a:bodyPr/>
          <a:lstStyle/>
          <a:p>
            <a:endParaRPr lang="en-US" dirty="0"/>
          </a:p>
        </p:txBody>
      </p:sp>
      <p:pic>
        <p:nvPicPr>
          <p:cNvPr id="23" name="Picture 22">
            <a:extLst>
              <a:ext uri="{FF2B5EF4-FFF2-40B4-BE49-F238E27FC236}">
                <a16:creationId xmlns="" xmlns:a16="http://schemas.microsoft.com/office/drawing/2014/main" id="{6A73277E-472A-A347-9D45-356B372B3E31}"/>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517865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6" name="Text Placeholder 11">
            <a:extLst>
              <a:ext uri="{FF2B5EF4-FFF2-40B4-BE49-F238E27FC236}">
                <a16:creationId xmlns="" xmlns:a16="http://schemas.microsoft.com/office/drawing/2014/main" id="{5679B99D-07C6-724A-B3B0-35D1B73B5108}"/>
              </a:ext>
            </a:extLst>
          </p:cNvPr>
          <p:cNvSpPr>
            <a:spLocks noGrp="1"/>
          </p:cNvSpPr>
          <p:nvPr>
            <p:ph type="body" sz="quarter" idx="10" hasCustomPrompt="1"/>
          </p:nvPr>
        </p:nvSpPr>
        <p:spPr>
          <a:xfrm>
            <a:off x="348711" y="5574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sp>
        <p:nvSpPr>
          <p:cNvPr id="21" name="Text Placeholder 11">
            <a:extLst>
              <a:ext uri="{FF2B5EF4-FFF2-40B4-BE49-F238E27FC236}">
                <a16:creationId xmlns="" xmlns:a16="http://schemas.microsoft.com/office/drawing/2014/main" id="{FF5996D0-3808-024C-BCE8-C05C2E02D4A1}"/>
              </a:ext>
            </a:extLst>
          </p:cNvPr>
          <p:cNvSpPr>
            <a:spLocks noGrp="1"/>
          </p:cNvSpPr>
          <p:nvPr>
            <p:ph type="body" sz="quarter" idx="27" hasCustomPrompt="1"/>
          </p:nvPr>
        </p:nvSpPr>
        <p:spPr>
          <a:xfrm>
            <a:off x="348711"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30" name="Text Placeholder 11">
            <a:extLst>
              <a:ext uri="{FF2B5EF4-FFF2-40B4-BE49-F238E27FC236}">
                <a16:creationId xmlns="" xmlns:a16="http://schemas.microsoft.com/office/drawing/2014/main" id="{47E3E485-70A1-6844-A916-8F5C88A600DD}"/>
              </a:ext>
            </a:extLst>
          </p:cNvPr>
          <p:cNvSpPr>
            <a:spLocks noGrp="1"/>
          </p:cNvSpPr>
          <p:nvPr>
            <p:ph type="body" sz="quarter" idx="29" hasCustomPrompt="1"/>
          </p:nvPr>
        </p:nvSpPr>
        <p:spPr>
          <a:xfrm>
            <a:off x="348711"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Text Placeholder 11">
            <a:extLst>
              <a:ext uri="{FF2B5EF4-FFF2-40B4-BE49-F238E27FC236}">
                <a16:creationId xmlns="" xmlns:a16="http://schemas.microsoft.com/office/drawing/2014/main" id="{288E2369-A591-EF4E-91EA-D89D7EE69241}"/>
              </a:ext>
            </a:extLst>
          </p:cNvPr>
          <p:cNvSpPr>
            <a:spLocks noGrp="1"/>
          </p:cNvSpPr>
          <p:nvPr>
            <p:ph type="body" sz="quarter" idx="30" hasCustomPrompt="1"/>
          </p:nvPr>
        </p:nvSpPr>
        <p:spPr>
          <a:xfrm>
            <a:off x="4250151"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7" name="Text Placeholder 11">
            <a:extLst>
              <a:ext uri="{FF2B5EF4-FFF2-40B4-BE49-F238E27FC236}">
                <a16:creationId xmlns="" xmlns:a16="http://schemas.microsoft.com/office/drawing/2014/main" id="{4BDA44CD-62F5-AE4B-8DFD-67260965307F}"/>
              </a:ext>
            </a:extLst>
          </p:cNvPr>
          <p:cNvSpPr>
            <a:spLocks noGrp="1"/>
          </p:cNvSpPr>
          <p:nvPr>
            <p:ph type="body" sz="quarter" idx="31" hasCustomPrompt="1"/>
          </p:nvPr>
        </p:nvSpPr>
        <p:spPr>
          <a:xfrm>
            <a:off x="4250151"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8" name="Text Placeholder 11">
            <a:extLst>
              <a:ext uri="{FF2B5EF4-FFF2-40B4-BE49-F238E27FC236}">
                <a16:creationId xmlns="" xmlns:a16="http://schemas.microsoft.com/office/drawing/2014/main" id="{69B6389A-E19B-A146-A3CF-8753DDA2102A}"/>
              </a:ext>
            </a:extLst>
          </p:cNvPr>
          <p:cNvSpPr>
            <a:spLocks noGrp="1"/>
          </p:cNvSpPr>
          <p:nvPr>
            <p:ph type="body" sz="quarter" idx="32" hasCustomPrompt="1"/>
          </p:nvPr>
        </p:nvSpPr>
        <p:spPr>
          <a:xfrm>
            <a:off x="8175975" y="1962912"/>
            <a:ext cx="3662457" cy="1590408"/>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2" name="Text Placeholder 11">
            <a:extLst>
              <a:ext uri="{FF2B5EF4-FFF2-40B4-BE49-F238E27FC236}">
                <a16:creationId xmlns="" xmlns:a16="http://schemas.microsoft.com/office/drawing/2014/main" id="{EC379662-78B1-FC40-A5B7-865D369DCA15}"/>
              </a:ext>
            </a:extLst>
          </p:cNvPr>
          <p:cNvSpPr>
            <a:spLocks noGrp="1"/>
          </p:cNvSpPr>
          <p:nvPr>
            <p:ph type="body" sz="quarter" idx="33" hasCustomPrompt="1"/>
          </p:nvPr>
        </p:nvSpPr>
        <p:spPr>
          <a:xfrm>
            <a:off x="8175975" y="3851120"/>
            <a:ext cx="3662457" cy="1559080"/>
          </a:xfrm>
          <a:solidFill>
            <a:srgbClr val="3155A5"/>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3" name="Text Placeholder 11">
            <a:extLst>
              <a:ext uri="{FF2B5EF4-FFF2-40B4-BE49-F238E27FC236}">
                <a16:creationId xmlns="" xmlns:a16="http://schemas.microsoft.com/office/drawing/2014/main" id="{FE1F84E0-8FD8-C34F-B30F-BCA822F7A89D}"/>
              </a:ext>
            </a:extLst>
          </p:cNvPr>
          <p:cNvSpPr>
            <a:spLocks noGrp="1"/>
          </p:cNvSpPr>
          <p:nvPr>
            <p:ph type="body" sz="quarter" idx="34" hasCustomPrompt="1"/>
          </p:nvPr>
        </p:nvSpPr>
        <p:spPr>
          <a:xfrm>
            <a:off x="1811751" y="1167042"/>
            <a:ext cx="3841150" cy="566829"/>
          </a:xfrm>
        </p:spPr>
        <p:txBody>
          <a:bodyPr/>
          <a:lstStyle>
            <a:lvl1pPr algn="l">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Scenarios</a:t>
            </a:r>
            <a:endParaRPr lang="en-GB" dirty="0">
              <a:effectLst/>
              <a:latin typeface="Arial Narrow" panose="020B0604020202020204" pitchFamily="34" charset="0"/>
            </a:endParaRPr>
          </a:p>
        </p:txBody>
      </p:sp>
      <p:pic>
        <p:nvPicPr>
          <p:cNvPr id="25" name="Picture 24">
            <a:extLst>
              <a:ext uri="{FF2B5EF4-FFF2-40B4-BE49-F238E27FC236}">
                <a16:creationId xmlns="" xmlns:a16="http://schemas.microsoft.com/office/drawing/2014/main" id="{1687FEF8-2091-AE41-A2D9-5BCE4798B858}"/>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120398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1843289" cy="6858000"/>
            <a:chOff x="0" y="0"/>
            <a:chExt cx="11843289"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5951840"/>
              <a:ext cx="6096000" cy="880760"/>
            </a:xfrm>
            <a:prstGeom prst="rect">
              <a:avLst/>
            </a:prstGeom>
            <a:solidFill>
              <a:srgbClr val="54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0"/>
              <a:ext cx="6096000" cy="68580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3" name="Picture 22">
            <a:extLst>
              <a:ext uri="{FF2B5EF4-FFF2-40B4-BE49-F238E27FC236}">
                <a16:creationId xmlns="" xmlns:a16="http://schemas.microsoft.com/office/drawing/2014/main" id="{B1E7E826-58D1-BD44-B9BB-A54846E37ADF}"/>
              </a:ext>
              <a:ext uri="{C183D7F6-B498-43B3-948B-1728B52AA6E4}">
                <adec:decorative xmlns="" xmlns:adec="http://schemas.microsoft.com/office/drawing/2017/decorative" val="1"/>
              </a:ext>
            </a:extLst>
          </p:cNvPr>
          <p:cNvPicPr>
            <a:picLocks noChangeAspect="1"/>
          </p:cNvPicPr>
          <p:nvPr userDrawn="1"/>
        </p:nvPicPr>
        <p:blipFill>
          <a:blip r:embed="rId3">
            <a:alphaModFix amt="30000"/>
          </a:blip>
          <a:stretch>
            <a:fillRect/>
          </a:stretch>
        </p:blipFill>
        <p:spPr>
          <a:xfrm>
            <a:off x="2681244" y="720396"/>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1" y="307457"/>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48711" y="878883"/>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4706112" y="1181743"/>
            <a:ext cx="7485889" cy="5650857"/>
          </a:xfrm>
        </p:spPr>
        <p:txBody>
          <a:bodyPr/>
          <a:lstStyle/>
          <a:p>
            <a:endParaRPr lang="en-US"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7" name="Text Placeholder 11">
            <a:extLst>
              <a:ext uri="{FF2B5EF4-FFF2-40B4-BE49-F238E27FC236}">
                <a16:creationId xmlns="" xmlns:a16="http://schemas.microsoft.com/office/drawing/2014/main" id="{EDBDB232-9260-9542-9254-899499D565BF}"/>
              </a:ext>
            </a:extLst>
          </p:cNvPr>
          <p:cNvSpPr>
            <a:spLocks noGrp="1"/>
          </p:cNvSpPr>
          <p:nvPr>
            <p:ph type="body" sz="quarter" idx="16" hasCustomPrompt="1"/>
          </p:nvPr>
        </p:nvSpPr>
        <p:spPr>
          <a:xfrm>
            <a:off x="348711" y="1450309"/>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 xmlns:a16="http://schemas.microsoft.com/office/drawing/2014/main" id="{A71F994C-B20F-A64D-AFA6-B5DEE9F2F94A}"/>
              </a:ext>
            </a:extLst>
          </p:cNvPr>
          <p:cNvSpPr>
            <a:spLocks noGrp="1"/>
          </p:cNvSpPr>
          <p:nvPr>
            <p:ph type="body" sz="quarter" idx="17" hasCustomPrompt="1"/>
          </p:nvPr>
        </p:nvSpPr>
        <p:spPr>
          <a:xfrm>
            <a:off x="348711" y="2021735"/>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4" name="Text Placeholder 11">
            <a:extLst>
              <a:ext uri="{FF2B5EF4-FFF2-40B4-BE49-F238E27FC236}">
                <a16:creationId xmlns="" xmlns:a16="http://schemas.microsoft.com/office/drawing/2014/main" id="{8506363E-6E37-004D-B5D0-77A77DCF3C75}"/>
              </a:ext>
            </a:extLst>
          </p:cNvPr>
          <p:cNvSpPr>
            <a:spLocks noGrp="1"/>
          </p:cNvSpPr>
          <p:nvPr>
            <p:ph type="body" sz="quarter" idx="12" hasCustomPrompt="1"/>
          </p:nvPr>
        </p:nvSpPr>
        <p:spPr>
          <a:xfrm>
            <a:off x="348710" y="3404477"/>
            <a:ext cx="5359363" cy="1084712"/>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28" name="Text Placeholder 11">
            <a:extLst>
              <a:ext uri="{FF2B5EF4-FFF2-40B4-BE49-F238E27FC236}">
                <a16:creationId xmlns="" xmlns:a16="http://schemas.microsoft.com/office/drawing/2014/main" id="{DDDF6952-6254-1941-9C2D-2EC793B20A03}"/>
              </a:ext>
            </a:extLst>
          </p:cNvPr>
          <p:cNvSpPr>
            <a:spLocks noGrp="1"/>
          </p:cNvSpPr>
          <p:nvPr>
            <p:ph type="body" sz="quarter" idx="28" hasCustomPrompt="1"/>
          </p:nvPr>
        </p:nvSpPr>
        <p:spPr>
          <a:xfrm>
            <a:off x="348710" y="4684968"/>
            <a:ext cx="3103242"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1" name="Text Placeholder 11">
            <a:extLst>
              <a:ext uri="{FF2B5EF4-FFF2-40B4-BE49-F238E27FC236}">
                <a16:creationId xmlns="" xmlns:a16="http://schemas.microsoft.com/office/drawing/2014/main" id="{293BC0DF-7074-6847-9665-3A7BC3FD7E37}"/>
              </a:ext>
            </a:extLst>
          </p:cNvPr>
          <p:cNvSpPr>
            <a:spLocks noGrp="1"/>
          </p:cNvSpPr>
          <p:nvPr>
            <p:ph type="body" sz="quarter" idx="29" hasCustomPrompt="1"/>
          </p:nvPr>
        </p:nvSpPr>
        <p:spPr>
          <a:xfrm>
            <a:off x="348710" y="5000238"/>
            <a:ext cx="1950143"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a:t>
            </a:r>
            <a:endParaRPr lang="en-GB" dirty="0">
              <a:effectLst/>
              <a:latin typeface="Arial" panose="020B0604020202020204" pitchFamily="34" charset="0"/>
            </a:endParaRPr>
          </a:p>
        </p:txBody>
      </p:sp>
      <p:sp>
        <p:nvSpPr>
          <p:cNvPr id="32" name="Text Placeholder 11">
            <a:extLst>
              <a:ext uri="{FF2B5EF4-FFF2-40B4-BE49-F238E27FC236}">
                <a16:creationId xmlns="" xmlns:a16="http://schemas.microsoft.com/office/drawing/2014/main" id="{EFDF3FF5-FC1D-0240-90EF-9F6310AE61DF}"/>
              </a:ext>
            </a:extLst>
          </p:cNvPr>
          <p:cNvSpPr>
            <a:spLocks noGrp="1"/>
          </p:cNvSpPr>
          <p:nvPr>
            <p:ph type="body" sz="quarter" idx="30" hasCustomPrompt="1"/>
          </p:nvPr>
        </p:nvSpPr>
        <p:spPr>
          <a:xfrm>
            <a:off x="348711" y="5494697"/>
            <a:ext cx="1950142" cy="306473"/>
          </a:xfrm>
          <a:solidFill>
            <a:srgbClr val="3155A5"/>
          </a:solidFill>
        </p:spPr>
        <p:txBody>
          <a:bodyPr lIns="72000" numCol="1" spcCol="540000" anchor="ctr" anchorCtr="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Further </a:t>
            </a:r>
            <a:endParaRPr lang="en-GB" dirty="0">
              <a:effectLst/>
              <a:latin typeface="Arial" panose="020B0604020202020204" pitchFamily="34" charset="0"/>
            </a:endParaRPr>
          </a:p>
        </p:txBody>
      </p:sp>
      <p:sp>
        <p:nvSpPr>
          <p:cNvPr id="19" name="Text Placeholder 11">
            <a:extLst>
              <a:ext uri="{FF2B5EF4-FFF2-40B4-BE49-F238E27FC236}">
                <a16:creationId xmlns="" xmlns:a16="http://schemas.microsoft.com/office/drawing/2014/main" id="{86E8F189-B139-304F-9029-609F48B0B162}"/>
              </a:ext>
            </a:extLst>
          </p:cNvPr>
          <p:cNvSpPr>
            <a:spLocks noGrp="1"/>
          </p:cNvSpPr>
          <p:nvPr>
            <p:ph type="body" sz="quarter" idx="31" hasCustomPrompt="1"/>
          </p:nvPr>
        </p:nvSpPr>
        <p:spPr>
          <a:xfrm>
            <a:off x="348711" y="2593160"/>
            <a:ext cx="5234672" cy="566829"/>
          </a:xfrm>
        </p:spPr>
        <p:txBody>
          <a:bodyPr/>
          <a:lstStyle>
            <a:lvl1pPr algn="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pic>
        <p:nvPicPr>
          <p:cNvPr id="26" name="Picture 25">
            <a:extLst>
              <a:ext uri="{FF2B5EF4-FFF2-40B4-BE49-F238E27FC236}">
                <a16:creationId xmlns="" xmlns:a16="http://schemas.microsoft.com/office/drawing/2014/main" id="{F36D5920-89B0-5042-8E71-1E5EDD2DA6AA}"/>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p:nvPr>
        </p:nvSpPr>
        <p:spPr>
          <a:xfrm>
            <a:off x="6095999" y="1218747"/>
            <a:ext cx="5403273"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 xmlns:a16="http://schemas.microsoft.com/office/drawing/2014/main" id="{1824C833-91FF-B647-84F3-BCF9B84BA6F1}"/>
              </a:ext>
            </a:extLst>
          </p:cNvPr>
          <p:cNvPicPr>
            <a:picLocks noChangeAspect="1"/>
          </p:cNvPicPr>
          <p:nvPr userDrawn="1"/>
        </p:nvPicPr>
        <p:blipFill>
          <a:blip r:embed="rId3"/>
          <a:stretch>
            <a:fillRect/>
          </a:stretch>
        </p:blipFill>
        <p:spPr>
          <a:xfrm>
            <a:off x="9925205" y="224777"/>
            <a:ext cx="947875" cy="566829"/>
          </a:xfrm>
          <a:prstGeom prst="rect">
            <a:avLst/>
          </a:prstGeom>
        </p:spPr>
      </p:pic>
      <p:sp>
        <p:nvSpPr>
          <p:cNvPr id="9" name="Text Placeholder 11">
            <a:extLst>
              <a:ext uri="{FF2B5EF4-FFF2-40B4-BE49-F238E27FC236}">
                <a16:creationId xmlns="" xmlns:a16="http://schemas.microsoft.com/office/drawing/2014/main" id="{627D6341-8ABE-7941-BD45-E64504D11F01}"/>
              </a:ext>
            </a:extLst>
          </p:cNvPr>
          <p:cNvSpPr>
            <a:spLocks noGrp="1"/>
          </p:cNvSpPr>
          <p:nvPr>
            <p:ph type="body" sz="quarter" idx="27" hasCustomPrompt="1"/>
          </p:nvPr>
        </p:nvSpPr>
        <p:spPr>
          <a:xfrm>
            <a:off x="348710" y="1218747"/>
            <a:ext cx="5251989" cy="1440213"/>
          </a:xfrm>
          <a:solidFill>
            <a:srgbClr val="3155A5"/>
          </a:solidFill>
        </p:spPr>
        <p:txBody>
          <a:bodyPr lIns="14400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r>
              <a:rPr lang="en-GB" dirty="0">
                <a:effectLst/>
                <a:latin typeface="Arial" panose="020B0604020202020204" pitchFamily="34" charset="0"/>
              </a:rPr>
              <a:t/>
            </a:r>
            <a:br>
              <a:rPr lang="en-GB" dirty="0">
                <a:effectLst/>
                <a:latin typeface="Arial" panose="020B0604020202020204" pitchFamily="34" charset="0"/>
              </a:rPr>
            </a:br>
            <a:r>
              <a:rPr lang="en-GB" dirty="0">
                <a:effectLst/>
                <a:latin typeface="Arial" panose="020B0604020202020204" pitchFamily="34" charset="0"/>
              </a:rPr>
              <a:t>Being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0" name="Picture 9">
            <a:extLst>
              <a:ext uri="{FF2B5EF4-FFF2-40B4-BE49-F238E27FC236}">
                <a16:creationId xmlns="" xmlns:a16="http://schemas.microsoft.com/office/drawing/2014/main" id="{FA6BB911-AC56-944E-A4C6-236493C76C13}"/>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2570579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9" name="Picture 18" descr="A close up of a logo&#10;&#10;Description automatically generated">
            <a:extLst>
              <a:ext uri="{FF2B5EF4-FFF2-40B4-BE49-F238E27FC236}">
                <a16:creationId xmlns="" xmlns:a16="http://schemas.microsoft.com/office/drawing/2014/main" id="{ABD2D8AD-D356-5B4C-BC98-D718C7A06254}"/>
              </a:ext>
            </a:extLst>
          </p:cNvPr>
          <p:cNvPicPr>
            <a:picLocks noChangeAspect="1"/>
          </p:cNvPicPr>
          <p:nvPr userDrawn="1"/>
        </p:nvPicPr>
        <p:blipFill>
          <a:blip r:embed="rId3">
            <a:alphaModFix amt="30000"/>
          </a:blip>
          <a:stretch>
            <a:fillRect/>
          </a:stretch>
        </p:blipFill>
        <p:spPr>
          <a:xfrm>
            <a:off x="410860" y="364421"/>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1972796" y="1465905"/>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0" y="1673225"/>
            <a:ext cx="6946900" cy="4306675"/>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8" name="Text Placeholder 11">
            <a:extLst>
              <a:ext uri="{FF2B5EF4-FFF2-40B4-BE49-F238E27FC236}">
                <a16:creationId xmlns="" xmlns:a16="http://schemas.microsoft.com/office/drawing/2014/main" id="{92833A0B-0353-B54B-B781-F6BCFCB4A2F4}"/>
              </a:ext>
            </a:extLst>
          </p:cNvPr>
          <p:cNvSpPr>
            <a:spLocks noGrp="1"/>
          </p:cNvSpPr>
          <p:nvPr>
            <p:ph type="body" sz="quarter" idx="12" hasCustomPrompt="1"/>
          </p:nvPr>
        </p:nvSpPr>
        <p:spPr>
          <a:xfrm>
            <a:off x="7180480" y="2221818"/>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3" name="Picture 22">
            <a:extLst>
              <a:ext uri="{FF2B5EF4-FFF2-40B4-BE49-F238E27FC236}">
                <a16:creationId xmlns="" xmlns:a16="http://schemas.microsoft.com/office/drawing/2014/main" id="{1F70D929-195F-9747-90F5-DD405E4909C1}"/>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362360" y="2316149"/>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22" name="Text Placeholder 11">
            <a:extLst>
              <a:ext uri="{FF2B5EF4-FFF2-40B4-BE49-F238E27FC236}">
                <a16:creationId xmlns="" xmlns:a16="http://schemas.microsoft.com/office/drawing/2014/main" id="{67463595-443C-6841-970F-606A99041AA3}"/>
              </a:ext>
            </a:extLst>
          </p:cNvPr>
          <p:cNvSpPr>
            <a:spLocks noGrp="1"/>
          </p:cNvSpPr>
          <p:nvPr>
            <p:ph type="body" sz="quarter" idx="16" hasCustomPrompt="1"/>
          </p:nvPr>
        </p:nvSpPr>
        <p:spPr>
          <a:xfrm>
            <a:off x="362360" y="2882978"/>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6" name="Picture Placeholder 5">
            <a:extLst>
              <a:ext uri="{FF2B5EF4-FFF2-40B4-BE49-F238E27FC236}">
                <a16:creationId xmlns=""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 xmlns:a16="http://schemas.microsoft.com/office/drawing/2014/main" id="{21544B69-5B30-6245-91B2-E0E51C038B2D}"/>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 xmlns:a16="http://schemas.microsoft.com/office/drawing/2014/main" id="{9B6AB6FF-47BA-A148-B8AB-BC94A980998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12" name="Slide Number Placeholder 5">
            <a:extLst>
              <a:ext uri="{FF2B5EF4-FFF2-40B4-BE49-F238E27FC236}">
                <a16:creationId xmlns="" xmlns:a16="http://schemas.microsoft.com/office/drawing/2014/main" id="{EADB73BF-81D5-DB41-B6C0-87CE4A5C647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3" name="Picture 12">
            <a:extLst>
              <a:ext uri="{FF2B5EF4-FFF2-40B4-BE49-F238E27FC236}">
                <a16:creationId xmlns="" xmlns:a16="http://schemas.microsoft.com/office/drawing/2014/main" id="{FCADC990-E51E-8D48-A066-7FFF268B3CB4}"/>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225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1091258" y="1168461"/>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5" name="Text Placeholder 11">
            <a:extLst>
              <a:ext uri="{FF2B5EF4-FFF2-40B4-BE49-F238E27FC236}">
                <a16:creationId xmlns="" xmlns:a16="http://schemas.microsoft.com/office/drawing/2014/main" id="{3F136D63-FB39-D740-B4EB-EA6592FA8DB1}"/>
              </a:ext>
            </a:extLst>
          </p:cNvPr>
          <p:cNvSpPr>
            <a:spLocks noGrp="1"/>
          </p:cNvSpPr>
          <p:nvPr>
            <p:ph type="body" sz="quarter" idx="13" hasCustomPrompt="1"/>
          </p:nvPr>
        </p:nvSpPr>
        <p:spPr>
          <a:xfrm>
            <a:off x="1091258" y="1735290"/>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Here</a:t>
            </a:r>
          </a:p>
        </p:txBody>
      </p:sp>
      <p:sp>
        <p:nvSpPr>
          <p:cNvPr id="18" name="Text Placeholder 11">
            <a:extLst>
              <a:ext uri="{FF2B5EF4-FFF2-40B4-BE49-F238E27FC236}">
                <a16:creationId xmlns="" xmlns:a16="http://schemas.microsoft.com/office/drawing/2014/main" id="{38F5023F-1833-8849-B363-2E51EF2B7762}"/>
              </a:ext>
            </a:extLst>
          </p:cNvPr>
          <p:cNvSpPr>
            <a:spLocks noGrp="1"/>
          </p:cNvSpPr>
          <p:nvPr>
            <p:ph type="body" sz="quarter" idx="12" hasCustomPrompt="1"/>
          </p:nvPr>
        </p:nvSpPr>
        <p:spPr>
          <a:xfrm>
            <a:off x="1851243" y="2781617"/>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grpSp>
        <p:nvGrpSpPr>
          <p:cNvPr id="23" name="Group 22">
            <a:extLst>
              <a:ext uri="{FF2B5EF4-FFF2-40B4-BE49-F238E27FC236}">
                <a16:creationId xmlns="" xmlns:a16="http://schemas.microsoft.com/office/drawing/2014/main" id="{92D26A73-194C-AD4D-AEB4-16C034A25BA5}"/>
              </a:ext>
            </a:extLst>
          </p:cNvPr>
          <p:cNvGrpSpPr/>
          <p:nvPr userDrawn="1"/>
        </p:nvGrpSpPr>
        <p:grpSpPr>
          <a:xfrm>
            <a:off x="0" y="364421"/>
            <a:ext cx="12192000" cy="6493579"/>
            <a:chOff x="0" y="364421"/>
            <a:chExt cx="12192000" cy="6493579"/>
          </a:xfrm>
        </p:grpSpPr>
        <p:sp>
          <p:nvSpPr>
            <p:cNvPr id="25" name="Rectangle 24">
              <a:extLst>
                <a:ext uri="{FF2B5EF4-FFF2-40B4-BE49-F238E27FC236}">
                  <a16:creationId xmlns="" xmlns:a16="http://schemas.microsoft.com/office/drawing/2014/main" id="{21544B69-5B30-6245-91B2-E0E51C038B2D}"/>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descr="A picture containing drawing&#10;&#10;Description automatically generated">
              <a:extLst>
                <a:ext uri="{FF2B5EF4-FFF2-40B4-BE49-F238E27FC236}">
                  <a16:creationId xmlns="" xmlns:a16="http://schemas.microsoft.com/office/drawing/2014/main" id="{9B6AB6FF-47BA-A148-B8AB-BC94A980998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sp>
        <p:nvSpPr>
          <p:cNvPr id="20" name="Text Placeholder 11">
            <a:extLst>
              <a:ext uri="{FF2B5EF4-FFF2-40B4-BE49-F238E27FC236}">
                <a16:creationId xmlns="" xmlns:a16="http://schemas.microsoft.com/office/drawing/2014/main" id="{BC30490A-FB38-EB4C-8341-069DB988A0F8}"/>
              </a:ext>
            </a:extLst>
          </p:cNvPr>
          <p:cNvSpPr>
            <a:spLocks noGrp="1"/>
          </p:cNvSpPr>
          <p:nvPr>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 xmlns:a16="http://schemas.microsoft.com/office/drawing/2014/main" id="{1F09E805-934A-984B-BE08-DDD222EAB886}"/>
              </a:ext>
            </a:extLst>
          </p:cNvPr>
          <p:cNvSpPr>
            <a:spLocks noGrp="1"/>
          </p:cNvSpPr>
          <p:nvPr>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 xmlns:a16="http://schemas.microsoft.com/office/drawing/2014/main" id="{521B2A97-075F-FB4A-B0C5-8707698C0EC0}"/>
              </a:ext>
            </a:extLst>
          </p:cNvPr>
          <p:cNvSpPr>
            <a:spLocks noGrp="1"/>
          </p:cNvSpPr>
          <p:nvPr>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 xmlns:a16="http://schemas.microsoft.com/office/drawing/2014/main" id="{C951FD27-C830-E144-9DDB-9E834D6F55A7}"/>
              </a:ext>
            </a:extLst>
          </p:cNvPr>
          <p:cNvSpPr>
            <a:spLocks noGrp="1"/>
          </p:cNvSpPr>
          <p:nvPr>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 xmlns:a16="http://schemas.microsoft.com/office/drawing/2014/main" id="{AC487A64-7E51-DC42-BF76-B12EF20E4954}"/>
              </a:ext>
            </a:extLst>
          </p:cNvPr>
          <p:cNvSpPr>
            <a:spLocks noGrp="1"/>
          </p:cNvSpPr>
          <p:nvPr>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 xmlns:a16="http://schemas.microsoft.com/office/drawing/2014/main" id="{CFD55766-2680-2C46-A6AA-E16CE6704530}"/>
              </a:ext>
            </a:extLst>
          </p:cNvPr>
          <p:cNvSpPr>
            <a:spLocks noGrp="1"/>
          </p:cNvSpPr>
          <p:nvPr>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 xmlns:a16="http://schemas.microsoft.com/office/drawing/2014/main" id="{2DDC3AD9-4E01-0B48-B618-B6CE0A021D51}"/>
              </a:ext>
            </a:extLst>
          </p:cNvPr>
          <p:cNvSpPr>
            <a:spLocks noGrp="1"/>
          </p:cNvSpPr>
          <p:nvPr>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 xmlns:a16="http://schemas.microsoft.com/office/drawing/2014/main" id="{218ECE1E-C2F9-6A4E-A44F-DABC27FAF68E}"/>
              </a:ext>
            </a:extLst>
          </p:cNvPr>
          <p:cNvSpPr>
            <a:spLocks noGrp="1"/>
          </p:cNvSpPr>
          <p:nvPr>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 xmlns:a16="http://schemas.microsoft.com/office/drawing/2014/main" id="{FD354062-AE84-AB4A-B6B9-319AF364D8F5}"/>
              </a:ext>
            </a:extLst>
          </p:cNvPr>
          <p:cNvSpPr>
            <a:spLocks noGrp="1"/>
          </p:cNvSpPr>
          <p:nvPr>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 xmlns:a16="http://schemas.microsoft.com/office/drawing/2014/main" id="{4DA50AA8-1923-CF43-A21F-5DC8A3A54597}"/>
              </a:ext>
            </a:extLst>
          </p:cNvPr>
          <p:cNvSpPr>
            <a:spLocks noGrp="1"/>
          </p:cNvSpPr>
          <p:nvPr>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 xmlns:a16="http://schemas.microsoft.com/office/drawing/2014/main" id="{B6678967-AC9C-0F4B-A059-654B000148BE}"/>
              </a:ext>
            </a:extLst>
          </p:cNvPr>
          <p:cNvSpPr>
            <a:spLocks noGrp="1"/>
          </p:cNvSpPr>
          <p:nvPr>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 xmlns:a16="http://schemas.microsoft.com/office/drawing/2014/main" id="{D5E37F62-1F9C-C043-865A-159FAE4A804F}"/>
              </a:ext>
            </a:extLst>
          </p:cNvPr>
          <p:cNvSpPr>
            <a:spLocks noGrp="1"/>
          </p:cNvSpPr>
          <p:nvPr>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11">
            <a:extLst>
              <a:ext uri="{FF2B5EF4-FFF2-40B4-BE49-F238E27FC236}">
                <a16:creationId xmlns="" xmlns:a16="http://schemas.microsoft.com/office/drawing/2014/main" id="{FC7F701F-F688-E840-AC7D-EE9947D8633C}"/>
              </a:ext>
            </a:extLst>
          </p:cNvPr>
          <p:cNvSpPr>
            <a:spLocks noGrp="1"/>
          </p:cNvSpPr>
          <p:nvPr>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44" name="Slide Number Placeholder 5">
            <a:extLst>
              <a:ext uri="{FF2B5EF4-FFF2-40B4-BE49-F238E27FC236}">
                <a16:creationId xmlns="" xmlns:a16="http://schemas.microsoft.com/office/drawing/2014/main" id="{EE5B1EA8-3E28-154D-8ABE-948318D8FBDE}"/>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9" name="Picture 38">
            <a:extLst>
              <a:ext uri="{FF2B5EF4-FFF2-40B4-BE49-F238E27FC236}">
                <a16:creationId xmlns="" xmlns:a16="http://schemas.microsoft.com/office/drawing/2014/main" id="{2A389F29-A6B0-2B4E-9C7F-AAF1C648A873}"/>
              </a:ext>
            </a:extLst>
          </p:cNvPr>
          <p:cNvPicPr>
            <a:picLocks noChangeAspect="1"/>
          </p:cNvPicPr>
          <p:nvPr userDrawn="1"/>
        </p:nvPicPr>
        <p:blipFill>
          <a:blip r:embed="rId3"/>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FD19C2C7-D2E4-CC4F-91F3-81BEDBD77C25}"/>
              </a:ext>
            </a:extLst>
          </p:cNvPr>
          <p:cNvGrpSpPr/>
          <p:nvPr userDrawn="1"/>
        </p:nvGrpSpPr>
        <p:grpSpPr>
          <a:xfrm>
            <a:off x="0" y="0"/>
            <a:ext cx="12192000" cy="6858000"/>
            <a:chOff x="0" y="0"/>
            <a:chExt cx="12192000" cy="6858000"/>
          </a:xfrm>
        </p:grpSpPr>
        <p:sp>
          <p:nvSpPr>
            <p:cNvPr id="25" name="Rectangle 24">
              <a:extLst>
                <a:ext uri="{FF2B5EF4-FFF2-40B4-BE49-F238E27FC236}">
                  <a16:creationId xmlns="" xmlns:a16="http://schemas.microsoft.com/office/drawing/2014/main" id="{69A2E13E-2BBC-5144-B2CD-4C114F9E4336}"/>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 xmlns:a16="http://schemas.microsoft.com/office/drawing/2014/main" id="{365D7F06-3F37-F540-B83D-27C08C0AC429}"/>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drawing&#10;&#10;Description automatically generated">
              <a:extLst>
                <a:ext uri="{FF2B5EF4-FFF2-40B4-BE49-F238E27FC236}">
                  <a16:creationId xmlns="" xmlns:a16="http://schemas.microsoft.com/office/drawing/2014/main" id="{A85CFA07-9A67-CE49-A46A-6C3EC75EB219}"/>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15" name="Picture 14" descr="A close up of a logo&#10;&#10;Description automatically generated">
            <a:extLst>
              <a:ext uri="{FF2B5EF4-FFF2-40B4-BE49-F238E27FC236}">
                <a16:creationId xmlns="" xmlns:a16="http://schemas.microsoft.com/office/drawing/2014/main" id="{A42E5EFE-CBB9-E540-A8F9-DD80F18343E7}"/>
              </a:ext>
            </a:extLst>
          </p:cNvPr>
          <p:cNvPicPr>
            <a:picLocks noChangeAspect="1"/>
          </p:cNvPicPr>
          <p:nvPr userDrawn="1"/>
        </p:nvPicPr>
        <p:blipFill>
          <a:blip r:embed="rId3">
            <a:alphaModFix amt="30000"/>
          </a:blip>
          <a:stretch>
            <a:fillRect/>
          </a:stretch>
        </p:blipFill>
        <p:spPr>
          <a:xfrm>
            <a:off x="2764400" y="899076"/>
            <a:ext cx="9427600" cy="9406673"/>
          </a:xfrm>
          <a:prstGeom prst="rect">
            <a:avLst/>
          </a:prstGeom>
        </p:spPr>
      </p:pic>
      <p:sp>
        <p:nvSpPr>
          <p:cNvPr id="5" name="Picture Placeholder 4">
            <a:extLst>
              <a:ext uri="{FF2B5EF4-FFF2-40B4-BE49-F238E27FC236}">
                <a16:creationId xmlns="" xmlns:a16="http://schemas.microsoft.com/office/drawing/2014/main" id="{457D18DC-EB5E-B54A-A8B5-16F5323246D1}"/>
              </a:ext>
            </a:extLst>
          </p:cNvPr>
          <p:cNvSpPr>
            <a:spLocks noGrp="1"/>
          </p:cNvSpPr>
          <p:nvPr>
            <p:ph type="pic" sz="quarter" idx="41"/>
          </p:nvPr>
        </p:nvSpPr>
        <p:spPr>
          <a:xfrm>
            <a:off x="4329113" y="0"/>
            <a:ext cx="7245571" cy="6858000"/>
          </a:xfrm>
        </p:spPr>
        <p:txBody>
          <a:bodyPr/>
          <a:lstStyle/>
          <a:p>
            <a:endParaRPr lang="en-US"/>
          </a:p>
        </p:txBody>
      </p:sp>
      <p:sp>
        <p:nvSpPr>
          <p:cNvPr id="11" name="Slide Number Placeholder 5">
            <a:extLst>
              <a:ext uri="{FF2B5EF4-FFF2-40B4-BE49-F238E27FC236}">
                <a16:creationId xmlns="" xmlns:a16="http://schemas.microsoft.com/office/drawing/2014/main" id="{A9764EBA-B3D8-3D46-B08B-CF088B81BB0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0" name="Text Placeholder 11">
            <a:extLst>
              <a:ext uri="{FF2B5EF4-FFF2-40B4-BE49-F238E27FC236}">
                <a16:creationId xmlns="" xmlns:a16="http://schemas.microsoft.com/office/drawing/2014/main" id="{0356B090-0BD2-C842-A2BC-9DA49F632B88}"/>
              </a:ext>
            </a:extLst>
          </p:cNvPr>
          <p:cNvSpPr>
            <a:spLocks noGrp="1"/>
          </p:cNvSpPr>
          <p:nvPr>
            <p:ph type="body" sz="quarter" idx="10" hasCustomPrompt="1"/>
          </p:nvPr>
        </p:nvSpPr>
        <p:spPr>
          <a:xfrm>
            <a:off x="1276760" y="899076"/>
            <a:ext cx="384115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1" name="Text Placeholder 11">
            <a:extLst>
              <a:ext uri="{FF2B5EF4-FFF2-40B4-BE49-F238E27FC236}">
                <a16:creationId xmlns="" xmlns:a16="http://schemas.microsoft.com/office/drawing/2014/main" id="{8877B125-8EAB-F84D-9B19-9E56C84B51C4}"/>
              </a:ext>
            </a:extLst>
          </p:cNvPr>
          <p:cNvSpPr>
            <a:spLocks noGrp="1"/>
          </p:cNvSpPr>
          <p:nvPr>
            <p:ph type="body" sz="quarter" idx="36" hasCustomPrompt="1"/>
          </p:nvPr>
        </p:nvSpPr>
        <p:spPr>
          <a:xfrm>
            <a:off x="1345876" y="2639808"/>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1.</a:t>
            </a:r>
          </a:p>
        </p:txBody>
      </p:sp>
      <p:sp>
        <p:nvSpPr>
          <p:cNvPr id="22" name="Text Placeholder 11">
            <a:extLst>
              <a:ext uri="{FF2B5EF4-FFF2-40B4-BE49-F238E27FC236}">
                <a16:creationId xmlns="" xmlns:a16="http://schemas.microsoft.com/office/drawing/2014/main" id="{476EDABE-3A63-DE4F-919A-ACC4CD4DDD48}"/>
              </a:ext>
            </a:extLst>
          </p:cNvPr>
          <p:cNvSpPr>
            <a:spLocks noGrp="1"/>
          </p:cNvSpPr>
          <p:nvPr>
            <p:ph type="body" sz="quarter" idx="38" hasCustomPrompt="1"/>
          </p:nvPr>
        </p:nvSpPr>
        <p:spPr>
          <a:xfrm>
            <a:off x="2082947" y="2777326"/>
            <a:ext cx="2847868"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23" name="Text Placeholder 11">
            <a:extLst>
              <a:ext uri="{FF2B5EF4-FFF2-40B4-BE49-F238E27FC236}">
                <a16:creationId xmlns="" xmlns:a16="http://schemas.microsoft.com/office/drawing/2014/main" id="{F3B41AD0-1204-1A48-A8E2-D2593966F7B0}"/>
              </a:ext>
            </a:extLst>
          </p:cNvPr>
          <p:cNvSpPr>
            <a:spLocks noGrp="1"/>
          </p:cNvSpPr>
          <p:nvPr>
            <p:ph type="body" sz="quarter" idx="39" hasCustomPrompt="1"/>
          </p:nvPr>
        </p:nvSpPr>
        <p:spPr>
          <a:xfrm>
            <a:off x="2082947" y="3830623"/>
            <a:ext cx="2847868" cy="362607"/>
          </a:xfrm>
          <a:noFill/>
        </p:spPr>
        <p:txBody>
          <a:bodyPr lIns="0" numCol="1" spcCol="540000" anchor="ctr"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24" name="Text Placeholder 11">
            <a:extLst>
              <a:ext uri="{FF2B5EF4-FFF2-40B4-BE49-F238E27FC236}">
                <a16:creationId xmlns="" xmlns:a16="http://schemas.microsoft.com/office/drawing/2014/main" id="{A27ED86F-829D-EB47-B727-8CBFBA821903}"/>
              </a:ext>
            </a:extLst>
          </p:cNvPr>
          <p:cNvSpPr>
            <a:spLocks noGrp="1"/>
          </p:cNvSpPr>
          <p:nvPr>
            <p:ph type="body" sz="quarter" idx="40" hasCustomPrompt="1"/>
          </p:nvPr>
        </p:nvSpPr>
        <p:spPr>
          <a:xfrm>
            <a:off x="1345876" y="3681529"/>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2.</a:t>
            </a:r>
          </a:p>
        </p:txBody>
      </p:sp>
      <p:pic>
        <p:nvPicPr>
          <p:cNvPr id="12" name="Picture 11">
            <a:extLst>
              <a:ext uri="{FF2B5EF4-FFF2-40B4-BE49-F238E27FC236}">
                <a16:creationId xmlns="" xmlns:a16="http://schemas.microsoft.com/office/drawing/2014/main" id="{F0B0F294-FE7C-CB45-8718-2B1FCA703266}"/>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3210061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FFCB31"/>
        </a:solidFill>
        <a:effectLst/>
      </p:bgPr>
    </p:bg>
    <p:spTree>
      <p:nvGrpSpPr>
        <p:cNvPr id="1" name=""/>
        <p:cNvGrpSpPr/>
        <p:nvPr/>
      </p:nvGrpSpPr>
      <p:grpSpPr>
        <a:xfrm>
          <a:off x="0" y="0"/>
          <a:ext cx="0" cy="0"/>
          <a:chOff x="0" y="0"/>
          <a:chExt cx="0" cy="0"/>
        </a:xfrm>
      </p:grpSpPr>
      <p:pic>
        <p:nvPicPr>
          <p:cNvPr id="15" name="Picture 14" descr="A close up of a logo&#10;&#10;Description automatically generated">
            <a:extLst>
              <a:ext uri="{FF2B5EF4-FFF2-40B4-BE49-F238E27FC236}">
                <a16:creationId xmlns="" xmlns:a16="http://schemas.microsoft.com/office/drawing/2014/main" id="{A42E5EFE-CBB9-E540-A8F9-DD80F18343E7}"/>
              </a:ext>
            </a:extLst>
          </p:cNvPr>
          <p:cNvPicPr>
            <a:picLocks noChangeAspect="1"/>
          </p:cNvPicPr>
          <p:nvPr userDrawn="1"/>
        </p:nvPicPr>
        <p:blipFill>
          <a:blip r:embed="rId2">
            <a:alphaModFix amt="30000"/>
          </a:blip>
          <a:stretch>
            <a:fillRect/>
          </a:stretch>
        </p:blipFill>
        <p:spPr>
          <a:xfrm>
            <a:off x="4531086" y="-571151"/>
            <a:ext cx="9427600" cy="9406673"/>
          </a:xfrm>
          <a:prstGeom prst="rect">
            <a:avLst/>
          </a:prstGeom>
        </p:spPr>
      </p:pic>
      <p:sp>
        <p:nvSpPr>
          <p:cNvPr id="11" name="Slide Number Placeholder 5">
            <a:extLst>
              <a:ext uri="{FF2B5EF4-FFF2-40B4-BE49-F238E27FC236}">
                <a16:creationId xmlns="" xmlns:a16="http://schemas.microsoft.com/office/drawing/2014/main" id="{A9764EBA-B3D8-3D46-B08B-CF088B81BB0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8" name="Picture 17" descr="A picture containing drawing&#10;&#10;Description automatically generated">
            <a:extLst>
              <a:ext uri="{FF2B5EF4-FFF2-40B4-BE49-F238E27FC236}">
                <a16:creationId xmlns="" xmlns:a16="http://schemas.microsoft.com/office/drawing/2014/main" id="{CF55FBE9-9BE1-F140-8241-A91F43558E83}"/>
              </a:ext>
            </a:extLst>
          </p:cNvPr>
          <p:cNvPicPr>
            <a:picLocks noChangeAspect="1"/>
          </p:cNvPicPr>
          <p:nvPr userDrawn="1"/>
        </p:nvPicPr>
        <p:blipFill rotWithShape="1">
          <a:blip r:embed="rId3"/>
          <a:srcRect l="3611" t="7187" r="4205" b="8137"/>
          <a:stretch/>
        </p:blipFill>
        <p:spPr>
          <a:xfrm>
            <a:off x="11361421" y="364421"/>
            <a:ext cx="471554" cy="192507"/>
          </a:xfrm>
          <a:prstGeom prst="rect">
            <a:avLst/>
          </a:prstGeom>
        </p:spPr>
      </p:pic>
      <p:sp>
        <p:nvSpPr>
          <p:cNvPr id="20" name="Text Placeholder 11">
            <a:extLst>
              <a:ext uri="{FF2B5EF4-FFF2-40B4-BE49-F238E27FC236}">
                <a16:creationId xmlns="" xmlns:a16="http://schemas.microsoft.com/office/drawing/2014/main" id="{0356B090-0BD2-C842-A2BC-9DA49F632B88}"/>
              </a:ext>
            </a:extLst>
          </p:cNvPr>
          <p:cNvSpPr>
            <a:spLocks noGrp="1"/>
          </p:cNvSpPr>
          <p:nvPr>
            <p:ph type="body" sz="quarter" idx="10" hasCustomPrompt="1"/>
          </p:nvPr>
        </p:nvSpPr>
        <p:spPr>
          <a:xfrm>
            <a:off x="2176041" y="592881"/>
            <a:ext cx="5302159" cy="1201195"/>
          </a:xfrm>
        </p:spPr>
        <p:txBody>
          <a:bodyPr/>
          <a:lstStyle>
            <a:lvl1pPr algn="r">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22" name="Text Placeholder 11">
            <a:extLst>
              <a:ext uri="{FF2B5EF4-FFF2-40B4-BE49-F238E27FC236}">
                <a16:creationId xmlns="" xmlns:a16="http://schemas.microsoft.com/office/drawing/2014/main" id="{476EDABE-3A63-DE4F-919A-ACC4CD4DDD48}"/>
              </a:ext>
            </a:extLst>
          </p:cNvPr>
          <p:cNvSpPr>
            <a:spLocks noGrp="1"/>
          </p:cNvSpPr>
          <p:nvPr>
            <p:ph type="body" sz="quarter" idx="38" hasCustomPrompt="1"/>
          </p:nvPr>
        </p:nvSpPr>
        <p:spPr>
          <a:xfrm>
            <a:off x="1340465" y="2312533"/>
            <a:ext cx="5118207" cy="3639307"/>
          </a:xfrm>
          <a:noFill/>
        </p:spPr>
        <p:txBody>
          <a:bodyPr lIns="0" numCol="1" spcCol="540000" anchor="t" anchorCtr="0"/>
          <a:lstStyle>
            <a:lvl1pPr marL="0" marR="0" indent="0" algn="l"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Text</a:t>
            </a:r>
            <a:endParaRPr lang="en-GB" dirty="0">
              <a:effectLst/>
              <a:latin typeface="Arial" panose="020B0604020202020204" pitchFamily="34" charset="0"/>
            </a:endParaRPr>
          </a:p>
        </p:txBody>
      </p:sp>
      <p:sp>
        <p:nvSpPr>
          <p:cNvPr id="9" name="Picture Placeholder 4">
            <a:extLst>
              <a:ext uri="{FF2B5EF4-FFF2-40B4-BE49-F238E27FC236}">
                <a16:creationId xmlns="" xmlns:a16="http://schemas.microsoft.com/office/drawing/2014/main" id="{D11960ED-20A0-D647-8318-2AFB904D2F7F}"/>
              </a:ext>
            </a:extLst>
          </p:cNvPr>
          <p:cNvSpPr>
            <a:spLocks noGrp="1"/>
          </p:cNvSpPr>
          <p:nvPr>
            <p:ph type="pic" sz="quarter" idx="41"/>
          </p:nvPr>
        </p:nvSpPr>
        <p:spPr>
          <a:xfrm>
            <a:off x="4315072" y="0"/>
            <a:ext cx="7245571" cy="6858000"/>
          </a:xfrm>
        </p:spPr>
        <p:txBody>
          <a:bodyPr/>
          <a:lstStyle/>
          <a:p>
            <a:endParaRPr lang="en-US"/>
          </a:p>
        </p:txBody>
      </p:sp>
      <p:pic>
        <p:nvPicPr>
          <p:cNvPr id="12" name="Picture 11">
            <a:extLst>
              <a:ext uri="{FF2B5EF4-FFF2-40B4-BE49-F238E27FC236}">
                <a16:creationId xmlns="" xmlns:a16="http://schemas.microsoft.com/office/drawing/2014/main" id="{E3A3EC17-2D1A-0A42-8ADE-19B3AB3FDEB9}"/>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43929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 xmlns:a16="http://schemas.microsoft.com/office/drawing/2014/main" id="{1037FD20-EF54-9C4B-9D92-3F36153CE219}"/>
                </a:ext>
              </a:extLst>
            </p:cNvPr>
            <p:cNvSpPr/>
            <p:nvPr userDrawn="1"/>
          </p:nvSpPr>
          <p:spPr>
            <a:xfrm>
              <a:off x="0" y="0"/>
              <a:ext cx="6096000" cy="68326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 xmlns:a16="http://schemas.microsoft.com/office/drawing/2014/main" id="{716828EC-457D-664F-ACD6-79FF3D1A8D21}"/>
                </a:ext>
              </a:extLst>
            </p:cNvPr>
            <p:cNvSpPr/>
            <p:nvPr userDrawn="1"/>
          </p:nvSpPr>
          <p:spPr>
            <a:xfrm>
              <a:off x="0" y="5951840"/>
              <a:ext cx="12192000" cy="90616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 xmlns:a16="http://schemas.microsoft.com/office/drawing/2014/main" id="{FB70D58D-9D48-B34A-BEC9-BDFE7227B5FD}"/>
                </a:ext>
              </a:extLst>
            </p:cNvPr>
            <p:cNvPicPr>
              <a:picLocks noChangeAspect="1"/>
            </p:cNvPicPr>
            <p:nvPr userDrawn="1"/>
          </p:nvPicPr>
          <p:blipFill rotWithShape="1">
            <a:blip r:embed="rId2"/>
            <a:srcRect l="2936" t="6615" r="2119" b="7812"/>
            <a:stretch/>
          </p:blipFill>
          <p:spPr>
            <a:xfrm>
              <a:off x="11361421" y="364421"/>
              <a:ext cx="481868" cy="193021"/>
            </a:xfrm>
            <a:prstGeom prst="rect">
              <a:avLst/>
            </a:prstGeom>
          </p:spPr>
        </p:pic>
      </p:grpSp>
      <p:pic>
        <p:nvPicPr>
          <p:cNvPr id="24" name="Picture 23" descr="A close up of a logo&#10;&#10;Description automatically generated">
            <a:extLst>
              <a:ext uri="{FF2B5EF4-FFF2-40B4-BE49-F238E27FC236}">
                <a16:creationId xmlns="" xmlns:a16="http://schemas.microsoft.com/office/drawing/2014/main" id="{851E47DF-21ED-AC4E-B99A-B4B60643EECF}"/>
              </a:ext>
            </a:extLst>
          </p:cNvPr>
          <p:cNvPicPr>
            <a:picLocks noChangeAspect="1"/>
          </p:cNvPicPr>
          <p:nvPr userDrawn="1"/>
        </p:nvPicPr>
        <p:blipFill>
          <a:blip r:embed="rId3">
            <a:alphaModFix amt="30000"/>
          </a:blip>
          <a:stretch>
            <a:fillRect/>
          </a:stretch>
        </p:blipFill>
        <p:spPr>
          <a:xfrm>
            <a:off x="821859" y="0"/>
            <a:ext cx="9427600" cy="9406673"/>
          </a:xfrm>
          <a:prstGeom prst="rect">
            <a:avLst/>
          </a:prstGeom>
        </p:spPr>
      </p:pic>
      <p:sp>
        <p:nvSpPr>
          <p:cNvPr id="16" name="Text Placeholder 11">
            <a:extLst>
              <a:ext uri="{FF2B5EF4-FFF2-40B4-BE49-F238E27FC236}">
                <a16:creationId xmlns="" xmlns:a16="http://schemas.microsoft.com/office/drawing/2014/main" id="{BFF74C5D-95F1-CF41-A296-267521F4D7EF}"/>
              </a:ext>
            </a:extLst>
          </p:cNvPr>
          <p:cNvSpPr>
            <a:spLocks noGrp="1"/>
          </p:cNvSpPr>
          <p:nvPr>
            <p:ph type="body" sz="quarter" idx="10" hasCustomPrompt="1"/>
          </p:nvPr>
        </p:nvSpPr>
        <p:spPr>
          <a:xfrm>
            <a:off x="514732" y="1096593"/>
            <a:ext cx="3841150" cy="566829"/>
          </a:xfrm>
        </p:spPr>
        <p:txBody>
          <a:bodyPr/>
          <a:lstStyle>
            <a:lvl1pPr algn="r">
              <a:lnSpc>
                <a:spcPts val="6000"/>
              </a:lnSpc>
              <a:spcBef>
                <a:spcPts val="0"/>
              </a:spcBef>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Heading</a:t>
            </a:r>
          </a:p>
        </p:txBody>
      </p:sp>
      <p:sp>
        <p:nvSpPr>
          <p:cNvPr id="14" name="Slide Number Placeholder 5">
            <a:extLst>
              <a:ext uri="{FF2B5EF4-FFF2-40B4-BE49-F238E27FC236}">
                <a16:creationId xmlns=""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 xmlns:a16="http://schemas.microsoft.com/office/drawing/2014/main" id="{B1D9AFEA-FDAE-CB4C-BC0A-E0B980A6FC3B}"/>
              </a:ext>
            </a:extLst>
          </p:cNvPr>
          <p:cNvSpPr>
            <a:spLocks noGrp="1"/>
          </p:cNvSpPr>
          <p:nvPr>
            <p:ph type="body" sz="quarter" idx="36" hasCustomPrompt="1"/>
          </p:nvPr>
        </p:nvSpPr>
        <p:spPr>
          <a:xfrm>
            <a:off x="7198646" y="1050881"/>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1.</a:t>
            </a:r>
          </a:p>
        </p:txBody>
      </p:sp>
      <p:sp>
        <p:nvSpPr>
          <p:cNvPr id="22" name="Text Placeholder 11">
            <a:extLst>
              <a:ext uri="{FF2B5EF4-FFF2-40B4-BE49-F238E27FC236}">
                <a16:creationId xmlns="" xmlns:a16="http://schemas.microsoft.com/office/drawing/2014/main" id="{C335FEB5-FD54-4F4F-9E5F-08AC71AB2AB1}"/>
              </a:ext>
            </a:extLst>
          </p:cNvPr>
          <p:cNvSpPr>
            <a:spLocks noGrp="1"/>
          </p:cNvSpPr>
          <p:nvPr>
            <p:ph type="body" sz="quarter" idx="40" hasCustomPrompt="1"/>
          </p:nvPr>
        </p:nvSpPr>
        <p:spPr>
          <a:xfrm>
            <a:off x="7198646" y="2659762"/>
            <a:ext cx="558000" cy="558000"/>
          </a:xfrm>
          <a:solidFill>
            <a:srgbClr val="3155A5"/>
          </a:solidFill>
        </p:spPr>
        <p:txBody>
          <a:bodyPr lIns="0" numCol="1" spcCol="540000" anchor="ct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t>2.</a:t>
            </a:r>
          </a:p>
        </p:txBody>
      </p:sp>
      <p:sp>
        <p:nvSpPr>
          <p:cNvPr id="3" name="Text Placeholder 2">
            <a:extLst>
              <a:ext uri="{FF2B5EF4-FFF2-40B4-BE49-F238E27FC236}">
                <a16:creationId xmlns="" xmlns:a16="http://schemas.microsoft.com/office/drawing/2014/main" id="{6F9C4846-B3E3-AF4C-9F65-F04BD56AF4AA}"/>
              </a:ext>
            </a:extLst>
          </p:cNvPr>
          <p:cNvSpPr>
            <a:spLocks noGrp="1"/>
          </p:cNvSpPr>
          <p:nvPr>
            <p:ph type="body" sz="quarter" idx="41"/>
          </p:nvPr>
        </p:nvSpPr>
        <p:spPr>
          <a:xfrm>
            <a:off x="7998226" y="1201315"/>
            <a:ext cx="3294063" cy="815131"/>
          </a:xfrm>
        </p:spPr>
        <p:txBody>
          <a:bodyPr/>
          <a:lstStyle>
            <a:lvl1pPr>
              <a:defRPr sz="2000"/>
            </a:lvl1pPr>
          </a:lstStyle>
          <a:p>
            <a:pPr lvl="0"/>
            <a:r>
              <a:rPr lang="en-GB" dirty="0"/>
              <a:t>Click to edit Master text styles</a:t>
            </a:r>
          </a:p>
        </p:txBody>
      </p:sp>
      <p:sp>
        <p:nvSpPr>
          <p:cNvPr id="23" name="Text Placeholder 2">
            <a:extLst>
              <a:ext uri="{FF2B5EF4-FFF2-40B4-BE49-F238E27FC236}">
                <a16:creationId xmlns="" xmlns:a16="http://schemas.microsoft.com/office/drawing/2014/main" id="{659E633F-0B3A-1342-A5D3-BC498FB83C43}"/>
              </a:ext>
            </a:extLst>
          </p:cNvPr>
          <p:cNvSpPr>
            <a:spLocks noGrp="1"/>
          </p:cNvSpPr>
          <p:nvPr>
            <p:ph type="body" sz="quarter" idx="42"/>
          </p:nvPr>
        </p:nvSpPr>
        <p:spPr>
          <a:xfrm>
            <a:off x="7998227" y="2817165"/>
            <a:ext cx="3294063" cy="815131"/>
          </a:xfrm>
        </p:spPr>
        <p:txBody>
          <a:bodyPr/>
          <a:lstStyle>
            <a:lvl1pPr>
              <a:defRPr sz="2000"/>
            </a:lvl1pPr>
          </a:lstStyle>
          <a:p>
            <a:pPr lvl="0"/>
            <a:r>
              <a:rPr lang="en-GB" dirty="0"/>
              <a:t>Click to edit Master text styles</a:t>
            </a:r>
          </a:p>
        </p:txBody>
      </p:sp>
      <p:sp>
        <p:nvSpPr>
          <p:cNvPr id="15" name="Picture Placeholder 5">
            <a:extLst>
              <a:ext uri="{FF2B5EF4-FFF2-40B4-BE49-F238E27FC236}">
                <a16:creationId xmlns="" xmlns:a16="http://schemas.microsoft.com/office/drawing/2014/main" id="{B3C64015-A2D8-2A47-BC52-2A6C28E99BC2}"/>
              </a:ext>
            </a:extLst>
          </p:cNvPr>
          <p:cNvSpPr>
            <a:spLocks noGrp="1"/>
          </p:cNvSpPr>
          <p:nvPr>
            <p:ph type="pic" sz="quarter" idx="15"/>
          </p:nvPr>
        </p:nvSpPr>
        <p:spPr>
          <a:xfrm>
            <a:off x="354841" y="1608882"/>
            <a:ext cx="8129401" cy="5223718"/>
          </a:xfrm>
        </p:spPr>
        <p:txBody>
          <a:bodyPr/>
          <a:lstStyle/>
          <a:p>
            <a:endParaRPr lang="en-US" dirty="0"/>
          </a:p>
        </p:txBody>
      </p:sp>
      <p:pic>
        <p:nvPicPr>
          <p:cNvPr id="18" name="Picture 17">
            <a:extLst>
              <a:ext uri="{FF2B5EF4-FFF2-40B4-BE49-F238E27FC236}">
                <a16:creationId xmlns="" xmlns:a16="http://schemas.microsoft.com/office/drawing/2014/main" id="{1199AB6B-E084-264C-9AF1-B8FE082ECBF8}"/>
              </a:ext>
            </a:extLst>
          </p:cNvPr>
          <p:cNvPicPr>
            <a:picLocks noChangeAspect="1"/>
          </p:cNvPicPr>
          <p:nvPr userDrawn="1"/>
        </p:nvPicPr>
        <p:blipFill>
          <a:blip r:embed="rId4"/>
          <a:stretch>
            <a:fillRect/>
          </a:stretch>
        </p:blipFill>
        <p:spPr>
          <a:xfrm>
            <a:off x="205621" y="5977985"/>
            <a:ext cx="1429370" cy="852767"/>
          </a:xfrm>
          <a:prstGeom prst="rect">
            <a:avLst/>
          </a:prstGeom>
        </p:spPr>
      </p:pic>
    </p:spTree>
    <p:extLst>
      <p:ext uri="{BB962C8B-B14F-4D97-AF65-F5344CB8AC3E}">
        <p14:creationId xmlns:p14="http://schemas.microsoft.com/office/powerpoint/2010/main" val="2967398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Third Level</a:t>
            </a:r>
          </a:p>
          <a:p>
            <a:pPr lvl="3"/>
            <a:r>
              <a:rPr lang="en-GB" dirty="0"/>
              <a:t>Forth level</a:t>
            </a:r>
          </a:p>
          <a:p>
            <a:pPr lvl="4"/>
            <a:r>
              <a:rPr lang="en-GB" dirty="0"/>
              <a:t>Fifth level</a:t>
            </a:r>
          </a:p>
        </p:txBody>
      </p:sp>
      <p:sp>
        <p:nvSpPr>
          <p:cNvPr id="4" name="Date Placeholder 3">
            <a:extLst>
              <a:ext uri="{FF2B5EF4-FFF2-40B4-BE49-F238E27FC236}">
                <a16:creationId xmlns=""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11/12/2020</a:t>
            </a:fld>
            <a:endParaRPr lang="en-US"/>
          </a:p>
        </p:txBody>
      </p:sp>
      <p:sp>
        <p:nvSpPr>
          <p:cNvPr id="5" name="Footer Placeholder 4">
            <a:extLst>
              <a:ext uri="{FF2B5EF4-FFF2-40B4-BE49-F238E27FC236}">
                <a16:creationId xmlns=""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a:p>
        </p:txBody>
      </p:sp>
      <p:sp>
        <p:nvSpPr>
          <p:cNvPr id="7" name="Rectangle 6">
            <a:extLst>
              <a:ext uri="{FF2B5EF4-FFF2-40B4-BE49-F238E27FC236}">
                <a16:creationId xmlns="" xmlns:a16="http://schemas.microsoft.com/office/drawing/2014/main" id="{D18D94A7-DAE4-944A-839C-E7178995089A}"/>
              </a:ext>
            </a:extLst>
          </p:cNvPr>
          <p:cNvSpPr/>
          <p:nvPr userDrawn="1"/>
        </p:nvSpPr>
        <p:spPr>
          <a:xfrm>
            <a:off x="0" y="7044895"/>
            <a:ext cx="483648" cy="45720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17169411-12D8-5748-833B-479B4DA6ED6A}"/>
              </a:ext>
            </a:extLst>
          </p:cNvPr>
          <p:cNvSpPr/>
          <p:nvPr userDrawn="1"/>
        </p:nvSpPr>
        <p:spPr>
          <a:xfrm>
            <a:off x="634320" y="7044895"/>
            <a:ext cx="483648" cy="457200"/>
          </a:xfrm>
          <a:prstGeom prst="rect">
            <a:avLst/>
          </a:prstGeom>
          <a:solidFill>
            <a:srgbClr val="54A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19643AED-EC1E-8043-87BF-54ED404903E3}"/>
              </a:ext>
            </a:extLst>
          </p:cNvPr>
          <p:cNvSpPr/>
          <p:nvPr userDrawn="1"/>
        </p:nvSpPr>
        <p:spPr>
          <a:xfrm>
            <a:off x="1268640" y="7044895"/>
            <a:ext cx="483648" cy="457200"/>
          </a:xfrm>
          <a:prstGeom prst="rect">
            <a:avLst/>
          </a:prstGeom>
          <a:solidFill>
            <a:srgbClr val="09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BBFA03D4-EDBF-6741-BD35-8F55307314A5}"/>
              </a:ext>
            </a:extLst>
          </p:cNvPr>
          <p:cNvSpPr/>
          <p:nvPr userDrawn="1"/>
        </p:nvSpPr>
        <p:spPr>
          <a:xfrm>
            <a:off x="1902960" y="7044895"/>
            <a:ext cx="483648" cy="4572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1550E47-398E-C342-A0D0-BFCA4596250B}"/>
              </a:ext>
            </a:extLst>
          </p:cNvPr>
          <p:cNvSpPr/>
          <p:nvPr userDrawn="1"/>
        </p:nvSpPr>
        <p:spPr>
          <a:xfrm>
            <a:off x="2537280" y="7044895"/>
            <a:ext cx="483648" cy="457200"/>
          </a:xfrm>
          <a:prstGeom prst="rect">
            <a:avLst/>
          </a:prstGeom>
          <a:solidFill>
            <a:srgbClr val="6EC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7F7692D7-49DA-FF4C-8936-6647A0DF4633}"/>
              </a:ext>
            </a:extLst>
          </p:cNvPr>
          <p:cNvSpPr/>
          <p:nvPr userDrawn="1"/>
        </p:nvSpPr>
        <p:spPr>
          <a:xfrm>
            <a:off x="3140245" y="7044895"/>
            <a:ext cx="483648" cy="457200"/>
          </a:xfrm>
          <a:prstGeom prst="rect">
            <a:avLst/>
          </a:prstGeom>
          <a:solidFill>
            <a:srgbClr val="E4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67AD3411-EF19-CB40-9F44-7AA2205EB5BB}"/>
              </a:ext>
            </a:extLst>
          </p:cNvPr>
          <p:cNvSpPr/>
          <p:nvPr userDrawn="1"/>
        </p:nvSpPr>
        <p:spPr>
          <a:xfrm>
            <a:off x="3743210" y="7044895"/>
            <a:ext cx="483648" cy="457200"/>
          </a:xfrm>
          <a:prstGeom prst="rect">
            <a:avLst/>
          </a:prstGeom>
          <a:solidFill>
            <a:srgbClr val="C95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3C918E40-E69E-B740-BE42-D66A8EAE4985}"/>
              </a:ext>
            </a:extLst>
          </p:cNvPr>
          <p:cNvSpPr/>
          <p:nvPr userDrawn="1"/>
        </p:nvSpPr>
        <p:spPr>
          <a:xfrm>
            <a:off x="4348527" y="7044895"/>
            <a:ext cx="483648" cy="457200"/>
          </a:xfrm>
          <a:prstGeom prst="rect">
            <a:avLst/>
          </a:prstGeom>
          <a:solidFill>
            <a:srgbClr val="EC0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7EB584D4-3CCF-D048-87F0-79504D8521D5}"/>
              </a:ext>
            </a:extLst>
          </p:cNvPr>
          <p:cNvSpPr/>
          <p:nvPr userDrawn="1"/>
        </p:nvSpPr>
        <p:spPr>
          <a:xfrm>
            <a:off x="4953844" y="7044895"/>
            <a:ext cx="483648" cy="457200"/>
          </a:xfrm>
          <a:prstGeom prst="rect">
            <a:avLst/>
          </a:prstGeom>
          <a:solidFill>
            <a:srgbClr val="FFCB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73AF915B-C10D-8544-AD3D-4E00F586D6B0}"/>
              </a:ext>
            </a:extLst>
          </p:cNvPr>
          <p:cNvSpPr/>
          <p:nvPr userDrawn="1"/>
        </p:nvSpPr>
        <p:spPr>
          <a:xfrm>
            <a:off x="5559161" y="7034543"/>
            <a:ext cx="483648" cy="457200"/>
          </a:xfrm>
          <a:prstGeom prst="rect">
            <a:avLst/>
          </a:prstGeom>
          <a:solidFill>
            <a:srgbClr val="F9E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68" r:id="rId7"/>
    <p:sldLayoutId id="2147483669" r:id="rId8"/>
    <p:sldLayoutId id="2147483670" r:id="rId9"/>
    <p:sldLayoutId id="2147483671" r:id="rId10"/>
    <p:sldLayoutId id="2147483654" r:id="rId11"/>
    <p:sldLayoutId id="2147483655" r:id="rId12"/>
    <p:sldLayoutId id="2147483656" r:id="rId13"/>
    <p:sldLayoutId id="2147483657" r:id="rId14"/>
    <p:sldLayoutId id="2147483665" r:id="rId15"/>
    <p:sldLayoutId id="2147483658" r:id="rId16"/>
    <p:sldLayoutId id="2147483667" r:id="rId17"/>
    <p:sldLayoutId id="2147483666" r:id="rId18"/>
    <p:sldLayoutId id="2147483660" r:id="rId19"/>
    <p:sldLayoutId id="2147483661" r:id="rId20"/>
    <p:sldLayoutId id="2147483662" r:id="rId21"/>
    <p:sldLayoutId id="2147483659" r:id="rId22"/>
    <p:sldLayoutId id="2147483663" r:id="rId23"/>
  </p:sldLayoutIdLst>
  <p:txStyles>
    <p:titleStyle>
      <a:lvl1pPr algn="l" defTabSz="914400" rtl="0" eaLnBrk="1" latinLnBrk="0" hangingPunct="1">
        <a:lnSpc>
          <a:spcPct val="90000"/>
        </a:lnSpc>
        <a:spcBef>
          <a:spcPct val="0"/>
        </a:spcBef>
        <a:buNone/>
        <a:defRPr sz="50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hyperlink" Target="https://bcove.video/37NJ5v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hyperlink" Target="https://bcove.video/37NJ5v7"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www.childline.org.uk/info-advice"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D33676-FDAA-4F44-AB6A-3B60265193E1}"/>
              </a:ext>
            </a:extLst>
          </p:cNvPr>
          <p:cNvSpPr>
            <a:spLocks noGrp="1"/>
          </p:cNvSpPr>
          <p:nvPr>
            <p:ph type="ctrTitle"/>
          </p:nvPr>
        </p:nvSpPr>
        <p:spPr>
          <a:xfrm>
            <a:off x="1475157" y="659675"/>
            <a:ext cx="7337097" cy="2693045"/>
          </a:xfrm>
        </p:spPr>
        <p:txBody>
          <a:bodyPr/>
          <a:lstStyle/>
          <a:p>
            <a:pPr indent="1922463">
              <a:lnSpc>
                <a:spcPts val="10500"/>
              </a:lnSpc>
            </a:pPr>
            <a:r>
              <a:rPr lang="en-US" dirty="0"/>
              <a:t>Building </a:t>
            </a:r>
            <a:br>
              <a:rPr lang="en-US" dirty="0"/>
            </a:br>
            <a:r>
              <a:rPr lang="en-US" dirty="0" smtClean="0"/>
              <a:t>connections</a:t>
            </a:r>
            <a:endParaRPr lang="en-US" dirty="0"/>
          </a:p>
        </p:txBody>
      </p:sp>
      <p:pic>
        <p:nvPicPr>
          <p:cNvPr id="8" name="Picture 7" descr="Two female pupils with whiteboard pens talking">
            <a:extLst>
              <a:ext uri="{FF2B5EF4-FFF2-40B4-BE49-F238E27FC236}">
                <a16:creationId xmlns="" xmlns:a16="http://schemas.microsoft.com/office/drawing/2014/main" id="{3A0882BF-B653-3C46-8AD7-4E60FE891A50}"/>
              </a:ext>
            </a:extLst>
          </p:cNvPr>
          <p:cNvPicPr>
            <a:picLocks noChangeAspect="1"/>
          </p:cNvPicPr>
          <p:nvPr/>
        </p:nvPicPr>
        <p:blipFill rotWithShape="1">
          <a:blip r:embed="rId3"/>
          <a:srcRect l="30051" t="38452"/>
          <a:stretch/>
        </p:blipFill>
        <p:spPr>
          <a:xfrm>
            <a:off x="3670527" y="2637064"/>
            <a:ext cx="8521473" cy="4220936"/>
          </a:xfrm>
          <a:prstGeom prst="rect">
            <a:avLst/>
          </a:prstGeom>
        </p:spPr>
      </p:pic>
    </p:spTree>
    <p:extLst>
      <p:ext uri="{BB962C8B-B14F-4D97-AF65-F5344CB8AC3E}">
        <p14:creationId xmlns:p14="http://schemas.microsoft.com/office/powerpoint/2010/main" val="864002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FADAFF5-BFC2-864E-92DC-8512A016B20A}"/>
              </a:ext>
            </a:extLst>
          </p:cNvPr>
          <p:cNvSpPr>
            <a:spLocks noGrp="1"/>
          </p:cNvSpPr>
          <p:nvPr>
            <p:ph type="title" idx="4294967295"/>
          </p:nvPr>
        </p:nvSpPr>
        <p:spPr>
          <a:xfrm>
            <a:off x="354708" y="570419"/>
            <a:ext cx="5640084" cy="1088020"/>
          </a:xfrm>
        </p:spPr>
        <p:txBody>
          <a:bodyPr/>
          <a:lstStyle/>
          <a:p>
            <a:pPr>
              <a:lnSpc>
                <a:spcPts val="6000"/>
              </a:lnSpc>
              <a:spcBef>
                <a:spcPts val="0"/>
              </a:spcBef>
            </a:pPr>
            <a:r>
              <a:rPr lang="en-NZ" sz="6000" dirty="0"/>
              <a:t>Loneliness vs. connection</a:t>
            </a:r>
            <a:endParaRPr lang="en-GB" sz="6000" dirty="0"/>
          </a:p>
          <a:p>
            <a:endParaRPr lang="en-US" dirty="0"/>
          </a:p>
        </p:txBody>
      </p:sp>
      <p:sp>
        <p:nvSpPr>
          <p:cNvPr id="5" name="Text Placeholder 4">
            <a:extLst>
              <a:ext uri="{FF2B5EF4-FFF2-40B4-BE49-F238E27FC236}">
                <a16:creationId xmlns="" xmlns:a16="http://schemas.microsoft.com/office/drawing/2014/main" id="{85234695-2294-3542-A643-341D57EDD1C1}"/>
              </a:ext>
            </a:extLst>
          </p:cNvPr>
          <p:cNvSpPr>
            <a:spLocks noGrp="1"/>
          </p:cNvSpPr>
          <p:nvPr>
            <p:ph type="body" sz="quarter" idx="16"/>
          </p:nvPr>
        </p:nvSpPr>
        <p:spPr>
          <a:xfrm>
            <a:off x="354708" y="2430683"/>
            <a:ext cx="5371829" cy="3655073"/>
          </a:xfrm>
        </p:spPr>
        <p:txBody>
          <a:bodyPr/>
          <a:lstStyle/>
          <a:p>
            <a:pPr marL="0" indent="0">
              <a:spcBef>
                <a:spcPts val="1600"/>
              </a:spcBef>
              <a:buNone/>
            </a:pPr>
            <a:r>
              <a:rPr lang="en-NZ" sz="2600" b="1" dirty="0"/>
              <a:t>Discussion questions   </a:t>
            </a:r>
            <a:endParaRPr lang="en-NZ" sz="2600" dirty="0"/>
          </a:p>
          <a:p>
            <a:pPr>
              <a:spcBef>
                <a:spcPts val="1600"/>
              </a:spcBef>
            </a:pPr>
            <a:r>
              <a:rPr lang="en-NZ" dirty="0"/>
              <a:t>What might happen to make </a:t>
            </a:r>
            <a:br>
              <a:rPr lang="en-NZ" dirty="0"/>
            </a:br>
            <a:r>
              <a:rPr lang="en-NZ" dirty="0"/>
              <a:t>someone feel lonely?</a:t>
            </a:r>
          </a:p>
          <a:p>
            <a:pPr>
              <a:spcBef>
                <a:spcPts val="1600"/>
              </a:spcBef>
            </a:pPr>
            <a:r>
              <a:rPr lang="en-NZ" dirty="0"/>
              <a:t>What might happen to make </a:t>
            </a:r>
            <a:br>
              <a:rPr lang="en-NZ" dirty="0"/>
            </a:br>
            <a:r>
              <a:rPr lang="en-NZ" dirty="0"/>
              <a:t>someone feel connected? </a:t>
            </a:r>
          </a:p>
          <a:p>
            <a:pPr>
              <a:spcBef>
                <a:spcPts val="1600"/>
              </a:spcBef>
            </a:pPr>
            <a:endParaRPr lang="en-US" dirty="0"/>
          </a:p>
        </p:txBody>
      </p:sp>
      <p:pic>
        <p:nvPicPr>
          <p:cNvPr id="9" name="Picture 8">
            <a:extLst>
              <a:ext uri="{FF2B5EF4-FFF2-40B4-BE49-F238E27FC236}">
                <a16:creationId xmlns="" xmlns:a16="http://schemas.microsoft.com/office/drawing/2014/main" id="{CE1F0C8B-183F-8C4C-9E3E-542AAA888B37}"/>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6699010" y="819729"/>
            <a:ext cx="1088020" cy="1088020"/>
          </a:xfrm>
          <a:prstGeom prst="rect">
            <a:avLst/>
          </a:prstGeom>
        </p:spPr>
      </p:pic>
      <p:sp>
        <p:nvSpPr>
          <p:cNvPr id="6" name="Text Placeholder 5">
            <a:extLst>
              <a:ext uri="{FF2B5EF4-FFF2-40B4-BE49-F238E27FC236}">
                <a16:creationId xmlns="" xmlns:a16="http://schemas.microsoft.com/office/drawing/2014/main" id="{C02CF3EF-6CD8-3145-95F6-5276F65BECC9}"/>
              </a:ext>
            </a:extLst>
          </p:cNvPr>
          <p:cNvSpPr>
            <a:spLocks noGrp="1"/>
          </p:cNvSpPr>
          <p:nvPr>
            <p:ph type="body" sz="quarter" idx="27"/>
          </p:nvPr>
        </p:nvSpPr>
        <p:spPr>
          <a:xfrm>
            <a:off x="7771035" y="1907749"/>
            <a:ext cx="3805082" cy="3725392"/>
          </a:xfrm>
        </p:spPr>
        <p:txBody>
          <a:bodyPr rIns="144000"/>
          <a:lstStyle/>
          <a:p>
            <a:pPr>
              <a:spcBef>
                <a:spcPts val="1600"/>
              </a:spcBef>
            </a:pPr>
            <a:r>
              <a:rPr lang="en-NZ" b="1" dirty="0"/>
              <a:t>Challenge: </a:t>
            </a:r>
            <a:endParaRPr lang="en-NZ" dirty="0"/>
          </a:p>
          <a:p>
            <a:pPr>
              <a:spcBef>
                <a:spcPts val="1600"/>
              </a:spcBef>
            </a:pPr>
            <a:r>
              <a:rPr lang="en-NZ" dirty="0"/>
              <a:t>What is the difference between being alone and loneliness?</a:t>
            </a:r>
          </a:p>
          <a:p>
            <a:pPr>
              <a:spcBef>
                <a:spcPts val="1600"/>
              </a:spcBef>
            </a:pPr>
            <a:r>
              <a:rPr lang="en-NZ" dirty="0"/>
              <a:t>Why might loneliness </a:t>
            </a:r>
            <a:br>
              <a:rPr lang="en-NZ" dirty="0"/>
            </a:br>
            <a:r>
              <a:rPr lang="en-NZ" dirty="0"/>
              <a:t>be hard to talk about?</a:t>
            </a:r>
          </a:p>
          <a:p>
            <a:pPr>
              <a:spcBef>
                <a:spcPts val="1600"/>
              </a:spcBef>
            </a:pPr>
            <a:endParaRPr lang="en-NZ" dirty="0"/>
          </a:p>
          <a:p>
            <a:pPr lvl="0">
              <a:lnSpc>
                <a:spcPct val="100000"/>
              </a:lnSpc>
              <a:defRPr/>
            </a:pPr>
            <a:r>
              <a:rPr lang="en-US" dirty="0"/>
              <a:t>Can you think of examples when people might have felt lonely or connected during Covid-19?</a:t>
            </a:r>
          </a:p>
        </p:txBody>
      </p:sp>
      <p:pic>
        <p:nvPicPr>
          <p:cNvPr id="7" name="Picture Placeholder 7" descr="Girl smiling">
            <a:extLst>
              <a:ext uri="{FF2B5EF4-FFF2-40B4-BE49-F238E27FC236}">
                <a16:creationId xmlns="" xmlns:a16="http://schemas.microsoft.com/office/drawing/2014/main" id="{259B9B95-D877-CE46-A04B-2F7C937B6F2F}"/>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2865469" y="24384"/>
            <a:ext cx="4654080" cy="6833616"/>
          </a:xfrm>
        </p:spPr>
      </p:pic>
    </p:spTree>
    <p:extLst>
      <p:ext uri="{BB962C8B-B14F-4D97-AF65-F5344CB8AC3E}">
        <p14:creationId xmlns:p14="http://schemas.microsoft.com/office/powerpoint/2010/main" val="3785205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0D99B63-F8BE-4340-B19C-2EA8345DE682}"/>
              </a:ext>
            </a:extLst>
          </p:cNvPr>
          <p:cNvSpPr>
            <a:spLocks noGrp="1"/>
          </p:cNvSpPr>
          <p:nvPr>
            <p:ph type="title" idx="4294967295"/>
          </p:nvPr>
        </p:nvSpPr>
        <p:spPr>
          <a:xfrm>
            <a:off x="589645" y="494155"/>
            <a:ext cx="4917273" cy="1482726"/>
          </a:xfrm>
        </p:spPr>
        <p:txBody>
          <a:bodyPr/>
          <a:lstStyle/>
          <a:p>
            <a:pPr algn="r">
              <a:lnSpc>
                <a:spcPts val="6000"/>
              </a:lnSpc>
            </a:pPr>
            <a:r>
              <a:rPr lang="en-NZ" sz="6000" dirty="0"/>
              <a:t>Loneliness </a:t>
            </a:r>
            <a:br>
              <a:rPr lang="en-NZ" sz="6000" dirty="0"/>
            </a:br>
            <a:r>
              <a:rPr lang="en-NZ" sz="6000" dirty="0"/>
              <a:t>vs. connection</a:t>
            </a:r>
          </a:p>
        </p:txBody>
      </p:sp>
      <p:pic>
        <p:nvPicPr>
          <p:cNvPr id="6" name="Picture 5" descr="Two presenters joking around">
            <a:extLst>
              <a:ext uri="{FF2B5EF4-FFF2-40B4-BE49-F238E27FC236}">
                <a16:creationId xmlns="" xmlns:a16="http://schemas.microsoft.com/office/drawing/2014/main" id="{E82CD53A-27B9-3B4D-BD1D-A4CD81A608FD}"/>
              </a:ext>
            </a:extLst>
          </p:cNvPr>
          <p:cNvPicPr>
            <a:picLocks noChangeAspect="1"/>
          </p:cNvPicPr>
          <p:nvPr/>
        </p:nvPicPr>
        <p:blipFill rotWithShape="1">
          <a:blip r:embed="rId3"/>
          <a:srcRect l="13529" r="11751" b="18470"/>
          <a:stretch/>
        </p:blipFill>
        <p:spPr>
          <a:xfrm>
            <a:off x="355600" y="2316163"/>
            <a:ext cx="5213350" cy="3187700"/>
          </a:xfrm>
          <a:prstGeom prst="rect">
            <a:avLst/>
          </a:prstGeom>
        </p:spPr>
      </p:pic>
      <p:pic>
        <p:nvPicPr>
          <p:cNvPr id="7" name="Picture 6" descr="Click the play button to watch the online video: https://bcove.video/3mtdbrV&#10;">
            <a:hlinkClick r:id="rId4"/>
            <a:extLst>
              <a:ext uri="{FF2B5EF4-FFF2-40B4-BE49-F238E27FC236}">
                <a16:creationId xmlns="" xmlns:a16="http://schemas.microsoft.com/office/drawing/2014/main" id="{6044A011-4B5B-9D48-A003-DF94117C635B}"/>
              </a:ext>
            </a:extLst>
          </p:cNvPr>
          <p:cNvPicPr>
            <a:picLocks noChangeAspect="1"/>
          </p:cNvPicPr>
          <p:nvPr/>
        </p:nvPicPr>
        <p:blipFill>
          <a:blip r:embed="rId5"/>
          <a:stretch>
            <a:fillRect/>
          </a:stretch>
        </p:blipFill>
        <p:spPr>
          <a:xfrm>
            <a:off x="2556275" y="3500580"/>
            <a:ext cx="818865" cy="818865"/>
          </a:xfrm>
          <a:prstGeom prst="rect">
            <a:avLst/>
          </a:prstGeom>
        </p:spPr>
      </p:pic>
      <p:sp>
        <p:nvSpPr>
          <p:cNvPr id="19" name="Text Placeholder 18">
            <a:extLst>
              <a:ext uri="{FF2B5EF4-FFF2-40B4-BE49-F238E27FC236}">
                <a16:creationId xmlns="" xmlns:a16="http://schemas.microsoft.com/office/drawing/2014/main" id="{DFB29852-367E-8040-9FA3-6D4EE9BEC956}"/>
              </a:ext>
            </a:extLst>
          </p:cNvPr>
          <p:cNvSpPr>
            <a:spLocks noGrp="1"/>
          </p:cNvSpPr>
          <p:nvPr>
            <p:ph type="body" sz="quarter" idx="14"/>
          </p:nvPr>
        </p:nvSpPr>
        <p:spPr>
          <a:xfrm>
            <a:off x="7180480" y="2251504"/>
            <a:ext cx="4421875" cy="681607"/>
          </a:xfrm>
        </p:spPr>
        <p:txBody>
          <a:bodyPr/>
          <a:lstStyle/>
          <a:p>
            <a:r>
              <a:rPr lang="en-NZ" b="1" dirty="0"/>
              <a:t>Watch the first </a:t>
            </a:r>
            <a:br>
              <a:rPr lang="en-NZ" b="1" dirty="0"/>
            </a:br>
            <a:r>
              <a:rPr lang="en-NZ" b="1" dirty="0"/>
              <a:t>part of the video</a:t>
            </a:r>
            <a:endParaRPr lang="en-NZ" dirty="0"/>
          </a:p>
        </p:txBody>
      </p:sp>
    </p:spTree>
    <p:extLst>
      <p:ext uri="{BB962C8B-B14F-4D97-AF65-F5344CB8AC3E}">
        <p14:creationId xmlns:p14="http://schemas.microsoft.com/office/powerpoint/2010/main" val="4466351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53060FA5-6425-EA4D-9846-2CF24C817162}"/>
              </a:ext>
            </a:extLst>
          </p:cNvPr>
          <p:cNvSpPr>
            <a:spLocks noGrp="1"/>
          </p:cNvSpPr>
          <p:nvPr>
            <p:ph type="title" idx="4294967295"/>
          </p:nvPr>
        </p:nvSpPr>
        <p:spPr>
          <a:xfrm>
            <a:off x="155363" y="850522"/>
            <a:ext cx="2892553" cy="1345354"/>
          </a:xfrm>
        </p:spPr>
        <p:txBody>
          <a:bodyPr/>
          <a:lstStyle/>
          <a:p>
            <a:pPr algn="r" rtl="0" eaLnBrk="1" latinLnBrk="0" hangingPunct="1">
              <a:lnSpc>
                <a:spcPts val="6000"/>
              </a:lnSpc>
            </a:pPr>
            <a:r>
              <a:rPr lang="en-AU" sz="6000" b="1" i="0" kern="1200" spc="0" dirty="0">
                <a:effectLst/>
              </a:rPr>
              <a:t>Support Squad</a:t>
            </a:r>
            <a:endParaRPr lang="en-GB" dirty="0">
              <a:effectLst/>
            </a:endParaRPr>
          </a:p>
          <a:p>
            <a:pPr algn="r">
              <a:lnSpc>
                <a:spcPts val="6000"/>
              </a:lnSpc>
            </a:pPr>
            <a:endParaRPr lang="en-US" dirty="0"/>
          </a:p>
        </p:txBody>
      </p:sp>
      <p:pic>
        <p:nvPicPr>
          <p:cNvPr id="5" name="Picture 4" descr="Boy smiling at the camera">
            <a:extLst>
              <a:ext uri="{FF2B5EF4-FFF2-40B4-BE49-F238E27FC236}">
                <a16:creationId xmlns="" xmlns:a16="http://schemas.microsoft.com/office/drawing/2014/main" id="{7BD1A23C-00B1-664B-AE24-53EDBB01EC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2744" y="1502228"/>
            <a:ext cx="4645479" cy="5355771"/>
          </a:xfrm>
          <a:prstGeom prst="rect">
            <a:avLst/>
          </a:prstGeom>
        </p:spPr>
      </p:pic>
      <p:sp>
        <p:nvSpPr>
          <p:cNvPr id="11" name="Text Placeholder 3">
            <a:extLst>
              <a:ext uri="{FF2B5EF4-FFF2-40B4-BE49-F238E27FC236}">
                <a16:creationId xmlns="" xmlns:a16="http://schemas.microsoft.com/office/drawing/2014/main" id="{4DC9AFA1-14A8-E644-A49E-ED7838B68C31}"/>
              </a:ext>
            </a:extLst>
          </p:cNvPr>
          <p:cNvSpPr txBox="1">
            <a:spLocks/>
          </p:cNvSpPr>
          <p:nvPr/>
        </p:nvSpPr>
        <p:spPr>
          <a:xfrm>
            <a:off x="6789544" y="850522"/>
            <a:ext cx="5006757" cy="33997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How could young people build connections on each level?</a:t>
            </a:r>
            <a:endParaRPr lang="en-NZ" dirty="0"/>
          </a:p>
        </p:txBody>
      </p:sp>
      <p:pic>
        <p:nvPicPr>
          <p:cNvPr id="21" name="Picture 20">
            <a:extLst>
              <a:ext uri="{FF2B5EF4-FFF2-40B4-BE49-F238E27FC236}">
                <a16:creationId xmlns="" xmlns:a16="http://schemas.microsoft.com/office/drawing/2014/main" id="{76C56DF0-0CB9-DA4C-8891-E846200DE018}"/>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804740" y="1921423"/>
            <a:ext cx="1061203" cy="1053730"/>
          </a:xfrm>
          <a:prstGeom prst="rect">
            <a:avLst/>
          </a:prstGeom>
        </p:spPr>
      </p:pic>
      <p:sp>
        <p:nvSpPr>
          <p:cNvPr id="12" name="TextBox 11">
            <a:extLst>
              <a:ext uri="{FF2B5EF4-FFF2-40B4-BE49-F238E27FC236}">
                <a16:creationId xmlns="" xmlns:a16="http://schemas.microsoft.com/office/drawing/2014/main" id="{613D4FD8-9ECF-4447-A972-147A12EA68D6}"/>
              </a:ext>
            </a:extLst>
          </p:cNvPr>
          <p:cNvSpPr txBox="1"/>
          <p:nvPr/>
        </p:nvSpPr>
        <p:spPr>
          <a:xfrm>
            <a:off x="8243249" y="2054588"/>
            <a:ext cx="3670839" cy="800219"/>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A. Connect with themselves</a:t>
            </a:r>
            <a:endParaRPr lang="en-NZ" sz="26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 xmlns:a16="http://schemas.microsoft.com/office/drawing/2014/main" id="{B3C245E9-F10B-B849-8F47-68E9A12A442B}"/>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6808476" y="3220272"/>
            <a:ext cx="1053730" cy="1053730"/>
          </a:xfrm>
          <a:prstGeom prst="rect">
            <a:avLst/>
          </a:prstGeom>
        </p:spPr>
      </p:pic>
      <p:sp>
        <p:nvSpPr>
          <p:cNvPr id="10" name="TextBox 9">
            <a:extLst>
              <a:ext uri="{FF2B5EF4-FFF2-40B4-BE49-F238E27FC236}">
                <a16:creationId xmlns="" xmlns:a16="http://schemas.microsoft.com/office/drawing/2014/main" id="{613D4FD8-9ECF-4447-A972-147A12EA68D6}"/>
              </a:ext>
            </a:extLst>
          </p:cNvPr>
          <p:cNvSpPr txBox="1"/>
          <p:nvPr/>
        </p:nvSpPr>
        <p:spPr>
          <a:xfrm>
            <a:off x="8205150" y="3356499"/>
            <a:ext cx="3034354" cy="800219"/>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B. Connect with friends and family</a:t>
            </a:r>
            <a:endParaRPr lang="en-NZ" sz="26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 xmlns:a16="http://schemas.microsoft.com/office/drawing/2014/main" id="{CEC22F50-F659-2F4D-AA9D-80A979E890F9}"/>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6808476" y="4519122"/>
            <a:ext cx="1053730" cy="1053730"/>
          </a:xfrm>
          <a:prstGeom prst="rect">
            <a:avLst/>
          </a:prstGeom>
        </p:spPr>
      </p:pic>
      <p:sp>
        <p:nvSpPr>
          <p:cNvPr id="13" name="TextBox 12">
            <a:extLst>
              <a:ext uri="{FF2B5EF4-FFF2-40B4-BE49-F238E27FC236}">
                <a16:creationId xmlns="" xmlns:a16="http://schemas.microsoft.com/office/drawing/2014/main" id="{613D4FD8-9ECF-4447-A972-147A12EA68D6}"/>
              </a:ext>
            </a:extLst>
          </p:cNvPr>
          <p:cNvSpPr txBox="1"/>
          <p:nvPr/>
        </p:nvSpPr>
        <p:spPr>
          <a:xfrm>
            <a:off x="8205148" y="4631696"/>
            <a:ext cx="3034355" cy="800219"/>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C. Connect with the community</a:t>
            </a:r>
            <a:endParaRPr lang="en-NZ"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095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0D99B63-F8BE-4340-B19C-2EA8345DE682}"/>
              </a:ext>
            </a:extLst>
          </p:cNvPr>
          <p:cNvSpPr>
            <a:spLocks noGrp="1"/>
          </p:cNvSpPr>
          <p:nvPr>
            <p:ph type="title" idx="4294967295"/>
          </p:nvPr>
        </p:nvSpPr>
        <p:spPr>
          <a:xfrm>
            <a:off x="293569" y="494155"/>
            <a:ext cx="5213349" cy="1482726"/>
          </a:xfrm>
        </p:spPr>
        <p:txBody>
          <a:bodyPr/>
          <a:lstStyle/>
          <a:p>
            <a:pPr algn="r">
              <a:lnSpc>
                <a:spcPts val="6000"/>
              </a:lnSpc>
            </a:pPr>
            <a:r>
              <a:rPr lang="en-NZ" sz="6000" dirty="0"/>
              <a:t>What helps build connections?</a:t>
            </a:r>
          </a:p>
        </p:txBody>
      </p:sp>
      <p:pic>
        <p:nvPicPr>
          <p:cNvPr id="6" name="Picture 5" descr="Two presenters joking around">
            <a:extLst>
              <a:ext uri="{FF2B5EF4-FFF2-40B4-BE49-F238E27FC236}">
                <a16:creationId xmlns="" xmlns:a16="http://schemas.microsoft.com/office/drawing/2014/main" id="{B349F89F-FD91-5A47-98A7-C2B4395EF7F3}"/>
              </a:ext>
            </a:extLst>
          </p:cNvPr>
          <p:cNvPicPr>
            <a:picLocks noChangeAspect="1"/>
          </p:cNvPicPr>
          <p:nvPr/>
        </p:nvPicPr>
        <p:blipFill rotWithShape="1">
          <a:blip r:embed="rId3"/>
          <a:srcRect l="13529" r="11751" b="18470"/>
          <a:stretch/>
        </p:blipFill>
        <p:spPr>
          <a:xfrm>
            <a:off x="355600" y="2316163"/>
            <a:ext cx="5213350" cy="3187700"/>
          </a:xfrm>
          <a:prstGeom prst="rect">
            <a:avLst/>
          </a:prstGeom>
        </p:spPr>
      </p:pic>
      <p:pic>
        <p:nvPicPr>
          <p:cNvPr id="7" name="Picture 6" descr="Click the play button to watch the online video: https://bcove.video/3mtdbrV&#10;">
            <a:hlinkClick r:id="rId4"/>
            <a:extLst>
              <a:ext uri="{FF2B5EF4-FFF2-40B4-BE49-F238E27FC236}">
                <a16:creationId xmlns="" xmlns:a16="http://schemas.microsoft.com/office/drawing/2014/main" id="{0D9CAF8D-54E9-194F-A4D9-746CDA30CFBA}"/>
              </a:ext>
            </a:extLst>
          </p:cNvPr>
          <p:cNvPicPr>
            <a:picLocks noChangeAspect="1"/>
          </p:cNvPicPr>
          <p:nvPr/>
        </p:nvPicPr>
        <p:blipFill>
          <a:blip r:embed="rId5"/>
          <a:stretch>
            <a:fillRect/>
          </a:stretch>
        </p:blipFill>
        <p:spPr>
          <a:xfrm>
            <a:off x="2556275" y="3500580"/>
            <a:ext cx="818865" cy="818865"/>
          </a:xfrm>
          <a:prstGeom prst="rect">
            <a:avLst/>
          </a:prstGeom>
        </p:spPr>
      </p:pic>
      <p:sp>
        <p:nvSpPr>
          <p:cNvPr id="19" name="Text Placeholder 18">
            <a:extLst>
              <a:ext uri="{FF2B5EF4-FFF2-40B4-BE49-F238E27FC236}">
                <a16:creationId xmlns="" xmlns:a16="http://schemas.microsoft.com/office/drawing/2014/main" id="{DFB29852-367E-8040-9FA3-6D4EE9BEC956}"/>
              </a:ext>
            </a:extLst>
          </p:cNvPr>
          <p:cNvSpPr>
            <a:spLocks noGrp="1"/>
          </p:cNvSpPr>
          <p:nvPr>
            <p:ph type="body" sz="quarter" idx="14"/>
          </p:nvPr>
        </p:nvSpPr>
        <p:spPr>
          <a:xfrm>
            <a:off x="7180480" y="2251504"/>
            <a:ext cx="4421875" cy="681607"/>
          </a:xfrm>
        </p:spPr>
        <p:txBody>
          <a:bodyPr/>
          <a:lstStyle/>
          <a:p>
            <a:r>
              <a:rPr lang="en-NZ" b="1" dirty="0"/>
              <a:t>Watch the second </a:t>
            </a:r>
            <a:br>
              <a:rPr lang="en-NZ" b="1" dirty="0"/>
            </a:br>
            <a:r>
              <a:rPr lang="en-NZ" b="1" dirty="0"/>
              <a:t>part of the video</a:t>
            </a:r>
            <a:endParaRPr lang="en-NZ" dirty="0"/>
          </a:p>
        </p:txBody>
      </p:sp>
    </p:spTree>
    <p:extLst>
      <p:ext uri="{BB962C8B-B14F-4D97-AF65-F5344CB8AC3E}">
        <p14:creationId xmlns:p14="http://schemas.microsoft.com/office/powerpoint/2010/main" val="27680987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217C6F-200F-3647-92E8-F4A54070E7F2}"/>
              </a:ext>
            </a:extLst>
          </p:cNvPr>
          <p:cNvSpPr>
            <a:spLocks noGrp="1"/>
          </p:cNvSpPr>
          <p:nvPr>
            <p:ph type="title" idx="4294967295"/>
          </p:nvPr>
        </p:nvSpPr>
        <p:spPr>
          <a:xfrm>
            <a:off x="348711" y="575771"/>
            <a:ext cx="5747289" cy="724639"/>
          </a:xfrm>
        </p:spPr>
        <p:txBody>
          <a:bodyPr/>
          <a:lstStyle/>
          <a:p>
            <a:pPr>
              <a:lnSpc>
                <a:spcPts val="6000"/>
              </a:lnSpc>
            </a:pPr>
            <a:r>
              <a:rPr lang="en-NZ" sz="6000" dirty="0"/>
              <a:t>What helps build connections?</a:t>
            </a:r>
          </a:p>
        </p:txBody>
      </p:sp>
      <p:sp>
        <p:nvSpPr>
          <p:cNvPr id="8" name="Text Placeholder 2">
            <a:extLst>
              <a:ext uri="{FF2B5EF4-FFF2-40B4-BE49-F238E27FC236}">
                <a16:creationId xmlns="" xmlns:a16="http://schemas.microsoft.com/office/drawing/2014/main" id="{67C14E09-9050-3D4E-8227-288F94516EA0}"/>
              </a:ext>
            </a:extLst>
          </p:cNvPr>
          <p:cNvSpPr txBox="1">
            <a:spLocks/>
          </p:cNvSpPr>
          <p:nvPr/>
        </p:nvSpPr>
        <p:spPr>
          <a:xfrm>
            <a:off x="348712" y="2282524"/>
            <a:ext cx="5452014" cy="2553153"/>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2800" b="1" dirty="0"/>
              <a:t>Building connections with </a:t>
            </a:r>
            <a:br>
              <a:rPr lang="en-NZ" sz="2800" b="1" dirty="0"/>
            </a:br>
            <a:r>
              <a:rPr lang="en-NZ" sz="2800" b="1" dirty="0"/>
              <a:t>others brings benefits to you </a:t>
            </a:r>
            <a:br>
              <a:rPr lang="en-NZ" sz="2800" b="1" dirty="0"/>
            </a:br>
            <a:r>
              <a:rPr lang="en-NZ" sz="2800" b="1" dirty="0"/>
              <a:t>and the people you connect with. The best way to build connection will be different </a:t>
            </a:r>
            <a:br>
              <a:rPr lang="en-NZ" sz="2800" b="1" dirty="0"/>
            </a:br>
            <a:r>
              <a:rPr lang="en-NZ" sz="2800" b="1" dirty="0"/>
              <a:t>for everyone. Experts suggest these ideas are some of </a:t>
            </a:r>
            <a:br>
              <a:rPr lang="en-NZ" sz="2800" b="1" dirty="0"/>
            </a:br>
            <a:r>
              <a:rPr lang="en-NZ" sz="2800" b="1" dirty="0"/>
              <a:t>the most helpful.</a:t>
            </a:r>
            <a:endParaRPr lang="en-NZ" sz="2800" dirty="0"/>
          </a:p>
        </p:txBody>
      </p:sp>
      <p:sp>
        <p:nvSpPr>
          <p:cNvPr id="12" name="TextBox 11">
            <a:extLst>
              <a:ext uri="{FF2B5EF4-FFF2-40B4-BE49-F238E27FC236}">
                <a16:creationId xmlns="" xmlns:a16="http://schemas.microsoft.com/office/drawing/2014/main" id="{613D4FD8-9ECF-4447-A972-147A12EA68D6}"/>
              </a:ext>
            </a:extLst>
          </p:cNvPr>
          <p:cNvSpPr txBox="1"/>
          <p:nvPr/>
        </p:nvSpPr>
        <p:spPr>
          <a:xfrm>
            <a:off x="7316902" y="575771"/>
            <a:ext cx="4667789" cy="5232202"/>
          </a:xfrm>
          <a:prstGeom prst="rect">
            <a:avLst/>
          </a:prstGeom>
          <a:noFill/>
        </p:spPr>
        <p:txBody>
          <a:bodyPr wrap="square" lIns="0" tIns="0" rIns="0" bIns="0" rtlCol="0">
            <a:spAutoFit/>
          </a:bodyPr>
          <a:lstStyle/>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Thinking positively</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Showing kindness to others</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Getting active</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Getting to know someone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new at break time</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Talking to people you trust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about how you feel</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Being in nature or spending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time outdoors</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Speaking to a parent or carer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about starting a new club or activity</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Volunteering is a great way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to get connected</a:t>
            </a:r>
          </a:p>
          <a:p>
            <a:pPr marL="342900" indent="-342900">
              <a:spcBef>
                <a:spcPts val="600"/>
              </a:spcBef>
              <a:buFont typeface="Arial" panose="020B0604020202020204" pitchFamily="34" charset="0"/>
              <a:buChar char="•"/>
            </a:pPr>
            <a:r>
              <a:rPr lang="en-NZ" sz="2000" dirty="0">
                <a:latin typeface="Arial" panose="020B0604020202020204" pitchFamily="34" charset="0"/>
                <a:cs typeface="Arial" panose="020B0604020202020204" pitchFamily="34" charset="0"/>
              </a:rPr>
              <a:t>Doing things you enjoy, </a:t>
            </a:r>
            <a:br>
              <a:rPr lang="en-NZ" sz="2000" dirty="0">
                <a:latin typeface="Arial" panose="020B0604020202020204" pitchFamily="34" charset="0"/>
                <a:cs typeface="Arial" panose="020B0604020202020204" pitchFamily="34" charset="0"/>
              </a:rPr>
            </a:br>
            <a:r>
              <a:rPr lang="en-NZ" sz="2000" dirty="0">
                <a:latin typeface="Arial" panose="020B0604020202020204" pitchFamily="34" charset="0"/>
                <a:cs typeface="Arial" panose="020B0604020202020204" pitchFamily="34" charset="0"/>
              </a:rPr>
              <a:t>like listening to music</a:t>
            </a:r>
          </a:p>
        </p:txBody>
      </p:sp>
      <p:pic>
        <p:nvPicPr>
          <p:cNvPr id="14" name="Picture 13">
            <a:extLst>
              <a:ext uri="{FF2B5EF4-FFF2-40B4-BE49-F238E27FC236}">
                <a16:creationId xmlns="" xmlns:a16="http://schemas.microsoft.com/office/drawing/2014/main" id="{1C5CD61A-CEB9-FC4B-902D-7C2D6C1EF631}"/>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5859978" y="575771"/>
            <a:ext cx="1062595" cy="1055112"/>
          </a:xfrm>
          <a:prstGeom prst="rect">
            <a:avLst/>
          </a:prstGeom>
        </p:spPr>
      </p:pic>
      <p:pic>
        <p:nvPicPr>
          <p:cNvPr id="15" name="Picture 14">
            <a:extLst>
              <a:ext uri="{FF2B5EF4-FFF2-40B4-BE49-F238E27FC236}">
                <a16:creationId xmlns="" xmlns:a16="http://schemas.microsoft.com/office/drawing/2014/main" id="{0F940555-075E-6A48-B746-63340B4C6A58}"/>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5863719" y="1933924"/>
            <a:ext cx="1055112" cy="1055112"/>
          </a:xfrm>
          <a:prstGeom prst="rect">
            <a:avLst/>
          </a:prstGeom>
        </p:spPr>
      </p:pic>
      <p:pic>
        <p:nvPicPr>
          <p:cNvPr id="16" name="Picture 15">
            <a:extLst>
              <a:ext uri="{FF2B5EF4-FFF2-40B4-BE49-F238E27FC236}">
                <a16:creationId xmlns="" xmlns:a16="http://schemas.microsoft.com/office/drawing/2014/main" id="{3A11E2A4-6E16-F742-BCC7-3C766D05EE9B}"/>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5863719" y="3292077"/>
            <a:ext cx="1055112" cy="1055112"/>
          </a:xfrm>
          <a:prstGeom prst="rect">
            <a:avLst/>
          </a:prstGeom>
        </p:spPr>
      </p:pic>
      <p:pic>
        <p:nvPicPr>
          <p:cNvPr id="17" name="Picture 16">
            <a:extLst>
              <a:ext uri="{FF2B5EF4-FFF2-40B4-BE49-F238E27FC236}">
                <a16:creationId xmlns="" xmlns:a16="http://schemas.microsoft.com/office/drawing/2014/main" id="{C6C329CD-1C4C-0840-B29F-8516E5B14AD2}"/>
              </a:ext>
              <a:ext uri="{C183D7F6-B498-43B3-948B-1728B52AA6E4}">
                <adec:decorative xmlns="" xmlns:adec="http://schemas.microsoft.com/office/drawing/2017/decorative" val="1"/>
              </a:ext>
            </a:extLst>
          </p:cNvPr>
          <p:cNvPicPr>
            <a:picLocks noChangeAspect="1"/>
          </p:cNvPicPr>
          <p:nvPr/>
        </p:nvPicPr>
        <p:blipFill>
          <a:blip r:embed="rId6"/>
          <a:stretch>
            <a:fillRect/>
          </a:stretch>
        </p:blipFill>
        <p:spPr>
          <a:xfrm>
            <a:off x="5863719" y="4650230"/>
            <a:ext cx="1055112" cy="1055112"/>
          </a:xfrm>
          <a:prstGeom prst="rect">
            <a:avLst/>
          </a:prstGeom>
        </p:spPr>
      </p:pic>
    </p:spTree>
    <p:extLst>
      <p:ext uri="{BB962C8B-B14F-4D97-AF65-F5344CB8AC3E}">
        <p14:creationId xmlns:p14="http://schemas.microsoft.com/office/powerpoint/2010/main" val="233470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EC374C73-F67A-5C47-9370-74AF93FED0ED}"/>
              </a:ext>
            </a:extLst>
          </p:cNvPr>
          <p:cNvSpPr>
            <a:spLocks noGrp="1"/>
          </p:cNvSpPr>
          <p:nvPr>
            <p:ph type="title" idx="4294967295"/>
          </p:nvPr>
        </p:nvSpPr>
        <p:spPr>
          <a:xfrm>
            <a:off x="562474" y="881387"/>
            <a:ext cx="4555435" cy="1322742"/>
          </a:xfrm>
        </p:spPr>
        <p:txBody>
          <a:bodyPr/>
          <a:lstStyle/>
          <a:p>
            <a:pPr algn="r">
              <a:lnSpc>
                <a:spcPts val="6000"/>
              </a:lnSpc>
              <a:spcBef>
                <a:spcPts val="0"/>
              </a:spcBef>
            </a:pPr>
            <a:r>
              <a:rPr lang="en-US" sz="6000" dirty="0"/>
              <a:t>Conversation starters</a:t>
            </a:r>
            <a:endParaRPr lang="en-GB" sz="6000" dirty="0"/>
          </a:p>
          <a:p>
            <a:pPr algn="ctr"/>
            <a:endParaRPr lang="en-US" dirty="0"/>
          </a:p>
        </p:txBody>
      </p:sp>
      <p:sp>
        <p:nvSpPr>
          <p:cNvPr id="5" name="Text Placeholder 4">
            <a:extLst>
              <a:ext uri="{FF2B5EF4-FFF2-40B4-BE49-F238E27FC236}">
                <a16:creationId xmlns="" xmlns:a16="http://schemas.microsoft.com/office/drawing/2014/main" id="{D8C4B7FD-D881-634B-AAA0-6AF834A4A178}"/>
              </a:ext>
            </a:extLst>
          </p:cNvPr>
          <p:cNvSpPr>
            <a:spLocks noGrp="1"/>
          </p:cNvSpPr>
          <p:nvPr>
            <p:ph type="body" sz="quarter" idx="14"/>
          </p:nvPr>
        </p:nvSpPr>
        <p:spPr>
          <a:xfrm>
            <a:off x="7074092" y="1182490"/>
            <a:ext cx="4421875" cy="360268"/>
          </a:xfrm>
        </p:spPr>
        <p:txBody>
          <a:bodyPr/>
          <a:lstStyle/>
          <a:p>
            <a:r>
              <a:rPr lang="en-NZ" b="1" dirty="0"/>
              <a:t>Tips for making friends and starting conversations:</a:t>
            </a:r>
            <a:endParaRPr lang="en-NZ" dirty="0"/>
          </a:p>
        </p:txBody>
      </p:sp>
      <p:sp>
        <p:nvSpPr>
          <p:cNvPr id="6" name="Text Placeholder 5">
            <a:extLst>
              <a:ext uri="{FF2B5EF4-FFF2-40B4-BE49-F238E27FC236}">
                <a16:creationId xmlns="" xmlns:a16="http://schemas.microsoft.com/office/drawing/2014/main" id="{8AA54B04-E146-2E4B-A59F-9AA828A92FFA}"/>
              </a:ext>
            </a:extLst>
          </p:cNvPr>
          <p:cNvSpPr>
            <a:spLocks noGrp="1"/>
          </p:cNvSpPr>
          <p:nvPr>
            <p:ph type="body" sz="quarter" idx="12"/>
          </p:nvPr>
        </p:nvSpPr>
        <p:spPr>
          <a:xfrm>
            <a:off x="7074093" y="2221818"/>
            <a:ext cx="4336330" cy="2414363"/>
          </a:xfrm>
        </p:spPr>
        <p:txBody>
          <a:bodyPr/>
          <a:lstStyle/>
          <a:p>
            <a:pPr marL="457200" indent="-457200">
              <a:spcBef>
                <a:spcPts val="1600"/>
              </a:spcBef>
              <a:buFont typeface="+mj-lt"/>
              <a:buAutoNum type="arabicPeriod"/>
            </a:pPr>
            <a:r>
              <a:rPr lang="en-NZ" dirty="0"/>
              <a:t>Smile, say hello and </a:t>
            </a:r>
            <a:br>
              <a:rPr lang="en-NZ" dirty="0"/>
            </a:br>
            <a:r>
              <a:rPr lang="en-NZ" dirty="0"/>
              <a:t>introduce yourself</a:t>
            </a:r>
          </a:p>
          <a:p>
            <a:pPr marL="457200" indent="-457200">
              <a:spcBef>
                <a:spcPts val="1600"/>
              </a:spcBef>
              <a:buFont typeface="+mj-lt"/>
              <a:buAutoNum type="arabicPeriod"/>
            </a:pPr>
            <a:r>
              <a:rPr lang="en-NZ" dirty="0"/>
              <a:t>Find out things you have </a:t>
            </a:r>
            <a:br>
              <a:rPr lang="en-NZ" dirty="0"/>
            </a:br>
            <a:r>
              <a:rPr lang="en-NZ" dirty="0"/>
              <a:t>in common</a:t>
            </a:r>
          </a:p>
          <a:p>
            <a:pPr marL="457200" indent="-457200">
              <a:spcBef>
                <a:spcPts val="1600"/>
              </a:spcBef>
              <a:buFont typeface="+mj-lt"/>
              <a:buAutoNum type="arabicPeriod"/>
            </a:pPr>
            <a:r>
              <a:rPr lang="en-NZ" dirty="0"/>
              <a:t>Ask people questions, e.g. what do you like to do? </a:t>
            </a:r>
            <a:br>
              <a:rPr lang="en-NZ" dirty="0"/>
            </a:br>
            <a:r>
              <a:rPr lang="en-NZ" dirty="0"/>
              <a:t>What is your favourite book / food / animal / film? </a:t>
            </a:r>
          </a:p>
        </p:txBody>
      </p:sp>
      <p:pic>
        <p:nvPicPr>
          <p:cNvPr id="7" name="Picture 6" descr="Young girl smiling">
            <a:extLst>
              <a:ext uri="{FF2B5EF4-FFF2-40B4-BE49-F238E27FC236}">
                <a16:creationId xmlns="" xmlns:a16="http://schemas.microsoft.com/office/drawing/2014/main" id="{C8C66423-1A2B-3542-8986-BC1C4AD61D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8363" y="2221818"/>
            <a:ext cx="5715001" cy="4636182"/>
          </a:xfrm>
          <a:prstGeom prst="rect">
            <a:avLst/>
          </a:prstGeom>
        </p:spPr>
      </p:pic>
    </p:spTree>
    <p:extLst>
      <p:ext uri="{BB962C8B-B14F-4D97-AF65-F5344CB8AC3E}">
        <p14:creationId xmlns:p14="http://schemas.microsoft.com/office/powerpoint/2010/main" val="31243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4C6D4E3-D20C-E747-B5A4-7649F0E09E95}"/>
              </a:ext>
            </a:extLst>
          </p:cNvPr>
          <p:cNvSpPr>
            <a:spLocks noGrp="1"/>
          </p:cNvSpPr>
          <p:nvPr>
            <p:ph type="title" idx="4294967295"/>
          </p:nvPr>
        </p:nvSpPr>
        <p:spPr>
          <a:xfrm>
            <a:off x="2776992" y="592881"/>
            <a:ext cx="4701209" cy="1492320"/>
          </a:xfrm>
        </p:spPr>
        <p:txBody>
          <a:bodyPr/>
          <a:lstStyle/>
          <a:p>
            <a:pPr algn="r">
              <a:lnSpc>
                <a:spcPts val="6000"/>
              </a:lnSpc>
              <a:spcBef>
                <a:spcPts val="0"/>
              </a:spcBef>
            </a:pPr>
            <a:r>
              <a:rPr lang="en-NZ" sz="6000" dirty="0"/>
              <a:t>Dear Support</a:t>
            </a:r>
            <a:br>
              <a:rPr lang="en-NZ" sz="6000" dirty="0"/>
            </a:br>
            <a:r>
              <a:rPr lang="en-NZ" sz="6000" dirty="0"/>
              <a:t>Squad,</a:t>
            </a:r>
            <a:endParaRPr lang="en-GB" sz="6000" dirty="0"/>
          </a:p>
        </p:txBody>
      </p:sp>
      <p:sp>
        <p:nvSpPr>
          <p:cNvPr id="3" name="Text Placeholder 2">
            <a:extLst>
              <a:ext uri="{FF2B5EF4-FFF2-40B4-BE49-F238E27FC236}">
                <a16:creationId xmlns="" xmlns:a16="http://schemas.microsoft.com/office/drawing/2014/main" id="{217A70EE-DF77-4A45-9715-BA862D925B63}"/>
              </a:ext>
            </a:extLst>
          </p:cNvPr>
          <p:cNvSpPr>
            <a:spLocks noGrp="1"/>
          </p:cNvSpPr>
          <p:nvPr>
            <p:ph type="body" sz="quarter" idx="38"/>
          </p:nvPr>
        </p:nvSpPr>
        <p:spPr/>
        <p:txBody>
          <a:bodyPr/>
          <a:lstStyle/>
          <a:p>
            <a:pPr>
              <a:lnSpc>
                <a:spcPct val="100000"/>
              </a:lnSpc>
              <a:spcBef>
                <a:spcPts val="1600"/>
              </a:spcBef>
            </a:pPr>
            <a:r>
              <a:rPr lang="en-NZ" dirty="0"/>
              <a:t>I’ve just started Year 6. The classes were mixed up and all my best friends are together in one class and I’m in a different class. </a:t>
            </a:r>
            <a:br>
              <a:rPr lang="en-NZ" dirty="0"/>
            </a:br>
            <a:r>
              <a:rPr lang="en-NZ" dirty="0"/>
              <a:t>I don’t really know anyone in this class. </a:t>
            </a:r>
            <a:br>
              <a:rPr lang="en-NZ" dirty="0"/>
            </a:br>
            <a:r>
              <a:rPr lang="en-NZ" dirty="0"/>
              <a:t>I’m worried that I won’t have anyone to play with and that my friends will forget about me. </a:t>
            </a:r>
          </a:p>
          <a:p>
            <a:pPr>
              <a:lnSpc>
                <a:spcPct val="100000"/>
              </a:lnSpc>
              <a:spcBef>
                <a:spcPts val="1600"/>
              </a:spcBef>
            </a:pPr>
            <a:r>
              <a:rPr lang="en-NZ" dirty="0"/>
              <a:t>My favourite things are being outside and playing sport. I could do with some advice </a:t>
            </a:r>
            <a:br>
              <a:rPr lang="en-NZ" dirty="0"/>
            </a:br>
            <a:r>
              <a:rPr lang="en-NZ" dirty="0"/>
              <a:t>as I’m feeling kind of lonely at the moment. </a:t>
            </a:r>
          </a:p>
          <a:p>
            <a:pPr>
              <a:lnSpc>
                <a:spcPct val="100000"/>
              </a:lnSpc>
              <a:spcBef>
                <a:spcPts val="1600"/>
              </a:spcBef>
            </a:pPr>
            <a:r>
              <a:rPr lang="en-NZ" b="1" dirty="0"/>
              <a:t>Kya </a:t>
            </a:r>
            <a:endParaRPr lang="en-NZ" dirty="0"/>
          </a:p>
        </p:txBody>
      </p:sp>
      <p:pic>
        <p:nvPicPr>
          <p:cNvPr id="8" name="Picture 7" descr="Girl jumping in the air">
            <a:extLst>
              <a:ext uri="{FF2B5EF4-FFF2-40B4-BE49-F238E27FC236}">
                <a16:creationId xmlns="" xmlns:a16="http://schemas.microsoft.com/office/drawing/2014/main" id="{A7BCD1BC-5D79-6144-BBC7-7E49908C1B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746" r="-15251" b="-13493"/>
          <a:stretch/>
        </p:blipFill>
        <p:spPr>
          <a:xfrm>
            <a:off x="7266333" y="0"/>
            <a:ext cx="3962722" cy="6857999"/>
          </a:xfrm>
          <a:prstGeom prst="rect">
            <a:avLst/>
          </a:prstGeom>
        </p:spPr>
      </p:pic>
    </p:spTree>
    <p:extLst>
      <p:ext uri="{BB962C8B-B14F-4D97-AF65-F5344CB8AC3E}">
        <p14:creationId xmlns:p14="http://schemas.microsoft.com/office/powerpoint/2010/main" val="3253170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5FF57807-1664-F949-9C3B-A61A9DD6B096}"/>
              </a:ext>
            </a:extLst>
          </p:cNvPr>
          <p:cNvSpPr>
            <a:spLocks noGrp="1"/>
          </p:cNvSpPr>
          <p:nvPr>
            <p:ph type="title" idx="4294967295"/>
          </p:nvPr>
        </p:nvSpPr>
        <p:spPr>
          <a:xfrm>
            <a:off x="2758539" y="592881"/>
            <a:ext cx="4701209" cy="1631496"/>
          </a:xfrm>
        </p:spPr>
        <p:txBody>
          <a:bodyPr/>
          <a:lstStyle/>
          <a:p>
            <a:pPr algn="r">
              <a:lnSpc>
                <a:spcPts val="6000"/>
              </a:lnSpc>
              <a:spcBef>
                <a:spcPts val="0"/>
              </a:spcBef>
            </a:pPr>
            <a:r>
              <a:rPr lang="en-NZ" sz="6000" dirty="0"/>
              <a:t>Dear Support</a:t>
            </a:r>
            <a:br>
              <a:rPr lang="en-NZ" sz="6000" dirty="0"/>
            </a:br>
            <a:r>
              <a:rPr lang="en-NZ" sz="6000" dirty="0"/>
              <a:t>Squad,</a:t>
            </a:r>
            <a:endParaRPr lang="en-GB" sz="6000" dirty="0"/>
          </a:p>
          <a:p>
            <a:endParaRPr lang="en-US" dirty="0"/>
          </a:p>
        </p:txBody>
      </p:sp>
      <p:sp>
        <p:nvSpPr>
          <p:cNvPr id="3" name="Text Placeholder 2">
            <a:extLst>
              <a:ext uri="{FF2B5EF4-FFF2-40B4-BE49-F238E27FC236}">
                <a16:creationId xmlns="" xmlns:a16="http://schemas.microsoft.com/office/drawing/2014/main" id="{217A70EE-DF77-4A45-9715-BA862D925B63}"/>
              </a:ext>
            </a:extLst>
          </p:cNvPr>
          <p:cNvSpPr>
            <a:spLocks noGrp="1"/>
          </p:cNvSpPr>
          <p:nvPr>
            <p:ph type="body" sz="quarter" idx="38"/>
          </p:nvPr>
        </p:nvSpPr>
        <p:spPr/>
        <p:txBody>
          <a:bodyPr/>
          <a:lstStyle/>
          <a:p>
            <a:pPr>
              <a:lnSpc>
                <a:spcPct val="100000"/>
              </a:lnSpc>
              <a:spcBef>
                <a:spcPts val="1600"/>
              </a:spcBef>
            </a:pPr>
            <a:r>
              <a:rPr lang="en-NZ" dirty="0"/>
              <a:t>I’ve just moved to a new school and a new city! Everything is new and I don’t know anyone. I also have a hearing impairment and this can make school more difficult. </a:t>
            </a:r>
          </a:p>
          <a:p>
            <a:pPr>
              <a:lnSpc>
                <a:spcPct val="100000"/>
              </a:lnSpc>
              <a:spcBef>
                <a:spcPts val="1600"/>
              </a:spcBef>
            </a:pPr>
            <a:r>
              <a:rPr lang="en-NZ" dirty="0"/>
              <a:t>I talk to my sisters about it sometimes but they are at secondary school and are really busy. I don’t want to bother them or stress my parents out. I love music and drawing but I need some advice!</a:t>
            </a:r>
          </a:p>
          <a:p>
            <a:pPr>
              <a:lnSpc>
                <a:spcPct val="100000"/>
              </a:lnSpc>
              <a:spcBef>
                <a:spcPts val="1600"/>
              </a:spcBef>
            </a:pPr>
            <a:r>
              <a:rPr lang="en-NZ" b="1" dirty="0"/>
              <a:t>Myles</a:t>
            </a:r>
            <a:r>
              <a:rPr lang="en-NZ" dirty="0"/>
              <a:t> </a:t>
            </a:r>
          </a:p>
        </p:txBody>
      </p:sp>
      <p:pic>
        <p:nvPicPr>
          <p:cNvPr id="6" name="Picture 5" descr="Boy with hearing aid smiling">
            <a:extLst>
              <a:ext uri="{FF2B5EF4-FFF2-40B4-BE49-F238E27FC236}">
                <a16:creationId xmlns="" xmlns:a16="http://schemas.microsoft.com/office/drawing/2014/main" id="{1774442F-5AA6-CC4C-8F99-98B7B521447E}"/>
              </a:ext>
            </a:extLst>
          </p:cNvPr>
          <p:cNvPicPr>
            <a:picLocks noChangeAspect="1"/>
          </p:cNvPicPr>
          <p:nvPr/>
        </p:nvPicPr>
        <p:blipFill rotWithShape="1">
          <a:blip r:embed="rId3"/>
          <a:srcRect l="50000" t="10119" r="5143"/>
          <a:stretch/>
        </p:blipFill>
        <p:spPr>
          <a:xfrm>
            <a:off x="6096000" y="693964"/>
            <a:ext cx="5464629" cy="6164036"/>
          </a:xfrm>
          <a:prstGeom prst="rect">
            <a:avLst/>
          </a:prstGeom>
        </p:spPr>
      </p:pic>
    </p:spTree>
    <p:extLst>
      <p:ext uri="{BB962C8B-B14F-4D97-AF65-F5344CB8AC3E}">
        <p14:creationId xmlns:p14="http://schemas.microsoft.com/office/powerpoint/2010/main" val="3611286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0B3FED8-36AE-0F42-A4F2-836E9FEE80B1}"/>
              </a:ext>
            </a:extLst>
          </p:cNvPr>
          <p:cNvSpPr>
            <a:spLocks noGrp="1"/>
          </p:cNvSpPr>
          <p:nvPr>
            <p:ph type="title" idx="4294967295"/>
          </p:nvPr>
        </p:nvSpPr>
        <p:spPr>
          <a:xfrm>
            <a:off x="2933414" y="521847"/>
            <a:ext cx="4544787" cy="724639"/>
          </a:xfrm>
        </p:spPr>
        <p:txBody>
          <a:bodyPr/>
          <a:lstStyle/>
          <a:p>
            <a:pPr algn="r" rtl="0" eaLnBrk="1" latinLnBrk="0" hangingPunct="1"/>
            <a:r>
              <a:rPr lang="en-NZ" sz="6000" dirty="0"/>
              <a:t>Dear Support</a:t>
            </a:r>
            <a:br>
              <a:rPr lang="en-NZ" sz="6000" dirty="0"/>
            </a:br>
            <a:r>
              <a:rPr lang="en-NZ" sz="6000" dirty="0"/>
              <a:t>Squad,</a:t>
            </a:r>
            <a:endParaRPr lang="en-GB" sz="6000" dirty="0"/>
          </a:p>
          <a:p>
            <a:pPr algn="r"/>
            <a:endParaRPr lang="en-US" dirty="0"/>
          </a:p>
        </p:txBody>
      </p:sp>
      <p:sp>
        <p:nvSpPr>
          <p:cNvPr id="3" name="Text Placeholder 2">
            <a:extLst>
              <a:ext uri="{FF2B5EF4-FFF2-40B4-BE49-F238E27FC236}">
                <a16:creationId xmlns="" xmlns:a16="http://schemas.microsoft.com/office/drawing/2014/main" id="{217A70EE-DF77-4A45-9715-BA862D925B63}"/>
              </a:ext>
            </a:extLst>
          </p:cNvPr>
          <p:cNvSpPr>
            <a:spLocks noGrp="1"/>
          </p:cNvSpPr>
          <p:nvPr>
            <p:ph type="body" sz="quarter" idx="38"/>
          </p:nvPr>
        </p:nvSpPr>
        <p:spPr/>
        <p:txBody>
          <a:bodyPr/>
          <a:lstStyle/>
          <a:p>
            <a:pPr>
              <a:lnSpc>
                <a:spcPct val="100000"/>
              </a:lnSpc>
              <a:spcBef>
                <a:spcPts val="1600"/>
              </a:spcBef>
            </a:pPr>
            <a:r>
              <a:rPr lang="en-NZ" dirty="0"/>
              <a:t>I’ve just gone back to school for the first time since the beginning of lockdown. I missed </a:t>
            </a:r>
            <a:br>
              <a:rPr lang="en-NZ" dirty="0"/>
            </a:br>
            <a:r>
              <a:rPr lang="en-NZ" dirty="0"/>
              <a:t>all my friends so much. I used to go to a swimming club with my friends, but we haven’t been able to do that in months. </a:t>
            </a:r>
          </a:p>
          <a:p>
            <a:pPr>
              <a:lnSpc>
                <a:spcPct val="100000"/>
              </a:lnSpc>
              <a:spcBef>
                <a:spcPts val="1600"/>
              </a:spcBef>
            </a:pPr>
            <a:r>
              <a:rPr lang="en-NZ" dirty="0"/>
              <a:t>I’m also in a different class to my best friend this year and I’m worried she will make new friends and I will be lonely. </a:t>
            </a:r>
          </a:p>
          <a:p>
            <a:pPr>
              <a:lnSpc>
                <a:spcPct val="100000"/>
              </a:lnSpc>
              <a:spcBef>
                <a:spcPts val="1600"/>
              </a:spcBef>
            </a:pPr>
            <a:r>
              <a:rPr lang="en-NZ" dirty="0"/>
              <a:t>Do you have any advice?</a:t>
            </a:r>
          </a:p>
          <a:p>
            <a:pPr>
              <a:lnSpc>
                <a:spcPct val="100000"/>
              </a:lnSpc>
              <a:spcBef>
                <a:spcPts val="1600"/>
              </a:spcBef>
            </a:pPr>
            <a:r>
              <a:rPr lang="en-NZ" b="1" dirty="0"/>
              <a:t>Ruby </a:t>
            </a:r>
          </a:p>
        </p:txBody>
      </p:sp>
      <p:pic>
        <p:nvPicPr>
          <p:cNvPr id="6" name="Picture 5" descr="Girl looking at her phone">
            <a:extLst>
              <a:ext uri="{FF2B5EF4-FFF2-40B4-BE49-F238E27FC236}">
                <a16:creationId xmlns="" xmlns:a16="http://schemas.microsoft.com/office/drawing/2014/main" id="{9CE77C5D-11D0-CB4B-B9B0-AD0A10A97240}"/>
              </a:ext>
            </a:extLst>
          </p:cNvPr>
          <p:cNvPicPr>
            <a:picLocks noChangeAspect="1"/>
          </p:cNvPicPr>
          <p:nvPr/>
        </p:nvPicPr>
        <p:blipFill rotWithShape="1">
          <a:blip r:embed="rId3"/>
          <a:srcRect l="55853" t="14306"/>
          <a:stretch/>
        </p:blipFill>
        <p:spPr>
          <a:xfrm>
            <a:off x="6809014" y="981074"/>
            <a:ext cx="5378223" cy="5876925"/>
          </a:xfrm>
          <a:prstGeom prst="rect">
            <a:avLst/>
          </a:prstGeom>
        </p:spPr>
      </p:pic>
    </p:spTree>
    <p:extLst>
      <p:ext uri="{BB962C8B-B14F-4D97-AF65-F5344CB8AC3E}">
        <p14:creationId xmlns:p14="http://schemas.microsoft.com/office/powerpoint/2010/main" val="1880792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324B4758-E166-DC49-B7C1-A9FF43651963}"/>
              </a:ext>
            </a:extLst>
          </p:cNvPr>
          <p:cNvSpPr>
            <a:spLocks noGrp="1"/>
          </p:cNvSpPr>
          <p:nvPr>
            <p:ph type="title" idx="4294967295"/>
          </p:nvPr>
        </p:nvSpPr>
        <p:spPr>
          <a:xfrm>
            <a:off x="1016368" y="691780"/>
            <a:ext cx="4131365" cy="1122208"/>
          </a:xfrm>
        </p:spPr>
        <p:txBody>
          <a:bodyPr/>
          <a:lstStyle/>
          <a:p>
            <a:pPr algn="r">
              <a:lnSpc>
                <a:spcPts val="6000"/>
              </a:lnSpc>
              <a:spcBef>
                <a:spcPts val="0"/>
              </a:spcBef>
            </a:pPr>
            <a:r>
              <a:rPr lang="en-US" sz="6000" dirty="0"/>
              <a:t>Dear Support Squad…</a:t>
            </a:r>
            <a:endParaRPr lang="en-GB" sz="6000" dirty="0"/>
          </a:p>
          <a:p>
            <a:endParaRPr lang="en-US" dirty="0"/>
          </a:p>
        </p:txBody>
      </p:sp>
      <p:pic>
        <p:nvPicPr>
          <p:cNvPr id="8" name="Picture 7" descr="Boy in wheelchair looking at tablet">
            <a:extLst>
              <a:ext uri="{FF2B5EF4-FFF2-40B4-BE49-F238E27FC236}">
                <a16:creationId xmlns="" xmlns:a16="http://schemas.microsoft.com/office/drawing/2014/main" id="{98F26F88-BC9D-D943-B995-D6AEF427CE7C}"/>
              </a:ext>
            </a:extLst>
          </p:cNvPr>
          <p:cNvPicPr>
            <a:picLocks noChangeAspect="1"/>
          </p:cNvPicPr>
          <p:nvPr/>
        </p:nvPicPr>
        <p:blipFill rotWithShape="1">
          <a:blip r:embed="rId3"/>
          <a:srcRect l="4280" t="-5816" r="-4280" b="13834"/>
          <a:stretch/>
        </p:blipFill>
        <p:spPr>
          <a:xfrm>
            <a:off x="1586506" y="2220493"/>
            <a:ext cx="5780333" cy="4637506"/>
          </a:xfrm>
          <a:prstGeom prst="rect">
            <a:avLst/>
          </a:prstGeom>
        </p:spPr>
      </p:pic>
      <p:sp>
        <p:nvSpPr>
          <p:cNvPr id="4" name="Text Placeholder 3">
            <a:extLst>
              <a:ext uri="{FF2B5EF4-FFF2-40B4-BE49-F238E27FC236}">
                <a16:creationId xmlns="" xmlns:a16="http://schemas.microsoft.com/office/drawing/2014/main" id="{5E75DF1C-58D9-5D46-A67D-2CE0F0E3D2D4}"/>
              </a:ext>
            </a:extLst>
          </p:cNvPr>
          <p:cNvSpPr>
            <a:spLocks noGrp="1"/>
          </p:cNvSpPr>
          <p:nvPr>
            <p:ph type="body" sz="quarter" idx="36"/>
          </p:nvPr>
        </p:nvSpPr>
        <p:spPr>
          <a:xfrm>
            <a:off x="6840427" y="755047"/>
            <a:ext cx="558000" cy="558000"/>
          </a:xfrm>
        </p:spPr>
        <p:txBody>
          <a:bodyPr/>
          <a:lstStyle/>
          <a:p>
            <a:r>
              <a:rPr lang="en-US" dirty="0"/>
              <a:t>1.</a:t>
            </a:r>
          </a:p>
        </p:txBody>
      </p:sp>
      <p:sp>
        <p:nvSpPr>
          <p:cNvPr id="6" name="Text Placeholder 5">
            <a:extLst>
              <a:ext uri="{FF2B5EF4-FFF2-40B4-BE49-F238E27FC236}">
                <a16:creationId xmlns="" xmlns:a16="http://schemas.microsoft.com/office/drawing/2014/main" id="{417B8D2D-2186-6545-9B25-4B8D3EFB9E70}"/>
              </a:ext>
            </a:extLst>
          </p:cNvPr>
          <p:cNvSpPr>
            <a:spLocks noGrp="1"/>
          </p:cNvSpPr>
          <p:nvPr>
            <p:ph type="body" sz="quarter" idx="41"/>
          </p:nvPr>
        </p:nvSpPr>
        <p:spPr>
          <a:xfrm>
            <a:off x="7640007" y="905481"/>
            <a:ext cx="3838933" cy="815131"/>
          </a:xfrm>
        </p:spPr>
        <p:txBody>
          <a:bodyPr/>
          <a:lstStyle/>
          <a:p>
            <a:r>
              <a:rPr lang="en-NZ" dirty="0"/>
              <a:t>One piece of advice I really </a:t>
            </a:r>
            <a:br>
              <a:rPr lang="en-NZ" dirty="0"/>
            </a:br>
            <a:r>
              <a:rPr lang="en-NZ" dirty="0"/>
              <a:t>liked was …………….. because …………………………………… </a:t>
            </a:r>
          </a:p>
          <a:p>
            <a:endParaRPr lang="en-US" dirty="0"/>
          </a:p>
        </p:txBody>
      </p:sp>
      <p:sp>
        <p:nvSpPr>
          <p:cNvPr id="5" name="Text Placeholder 4">
            <a:extLst>
              <a:ext uri="{FF2B5EF4-FFF2-40B4-BE49-F238E27FC236}">
                <a16:creationId xmlns="" xmlns:a16="http://schemas.microsoft.com/office/drawing/2014/main" id="{246A3AFD-43AD-ED42-870A-1F7DB205FF40}"/>
              </a:ext>
            </a:extLst>
          </p:cNvPr>
          <p:cNvSpPr>
            <a:spLocks noGrp="1"/>
          </p:cNvSpPr>
          <p:nvPr>
            <p:ph type="body" sz="quarter" idx="40"/>
          </p:nvPr>
        </p:nvSpPr>
        <p:spPr>
          <a:xfrm>
            <a:off x="6840427" y="2083744"/>
            <a:ext cx="558000" cy="558000"/>
          </a:xfrm>
        </p:spPr>
        <p:txBody>
          <a:bodyPr/>
          <a:lstStyle/>
          <a:p>
            <a:r>
              <a:rPr lang="en-US" dirty="0"/>
              <a:t>2.</a:t>
            </a:r>
          </a:p>
        </p:txBody>
      </p:sp>
      <p:sp>
        <p:nvSpPr>
          <p:cNvPr id="7" name="Text Placeholder 6">
            <a:extLst>
              <a:ext uri="{FF2B5EF4-FFF2-40B4-BE49-F238E27FC236}">
                <a16:creationId xmlns="" xmlns:a16="http://schemas.microsoft.com/office/drawing/2014/main" id="{B4AAD1C5-0011-694A-9236-62268FC918C7}"/>
              </a:ext>
            </a:extLst>
          </p:cNvPr>
          <p:cNvSpPr>
            <a:spLocks noGrp="1"/>
          </p:cNvSpPr>
          <p:nvPr>
            <p:ph type="body" sz="quarter" idx="42"/>
          </p:nvPr>
        </p:nvSpPr>
        <p:spPr>
          <a:xfrm>
            <a:off x="7640008" y="2241147"/>
            <a:ext cx="3838932" cy="815131"/>
          </a:xfrm>
        </p:spPr>
        <p:txBody>
          <a:bodyPr/>
          <a:lstStyle/>
          <a:p>
            <a:r>
              <a:rPr lang="en-NZ" dirty="0"/>
              <a:t>One other idea they could have included is ………………………</a:t>
            </a:r>
          </a:p>
          <a:p>
            <a:r>
              <a:rPr lang="en-NZ" dirty="0"/>
              <a:t>………………………………….... </a:t>
            </a:r>
          </a:p>
          <a:p>
            <a:endParaRPr lang="en-US" dirty="0"/>
          </a:p>
        </p:txBody>
      </p:sp>
      <p:pic>
        <p:nvPicPr>
          <p:cNvPr id="11" name="Picture 10">
            <a:extLst>
              <a:ext uri="{FF2B5EF4-FFF2-40B4-BE49-F238E27FC236}">
                <a16:creationId xmlns="" xmlns:a16="http://schemas.microsoft.com/office/drawing/2014/main" id="{E4E3FBBB-5922-FC4B-A88C-860A5697FA8C}"/>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817281" y="3393531"/>
            <a:ext cx="822726" cy="822726"/>
          </a:xfrm>
          <a:prstGeom prst="rect">
            <a:avLst/>
          </a:prstGeom>
        </p:spPr>
      </p:pic>
      <p:sp>
        <p:nvSpPr>
          <p:cNvPr id="3" name="Rectangle 2"/>
          <p:cNvSpPr/>
          <p:nvPr/>
        </p:nvSpPr>
        <p:spPr>
          <a:xfrm>
            <a:off x="7640007" y="4216257"/>
            <a:ext cx="3539350" cy="1127161"/>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bg1"/>
                </a:solidFill>
                <a:latin typeface="Arial" panose="020B0604020202020204" pitchFamily="34" charset="0"/>
                <a:cs typeface="Arial" panose="020B0604020202020204" pitchFamily="34" charset="0"/>
              </a:rPr>
              <a:t>What could </a:t>
            </a:r>
            <a:r>
              <a:rPr lang="en-NZ" sz="2000" b="1" dirty="0">
                <a:solidFill>
                  <a:schemeClr val="bg1"/>
                </a:solidFill>
                <a:latin typeface="Arial" panose="020B0604020202020204" pitchFamily="34" charset="0"/>
                <a:cs typeface="Arial" panose="020B0604020202020204" pitchFamily="34" charset="0"/>
              </a:rPr>
              <a:t>you</a:t>
            </a:r>
            <a:r>
              <a:rPr lang="en-NZ" sz="2000" dirty="0">
                <a:solidFill>
                  <a:schemeClr val="bg1"/>
                </a:solidFill>
                <a:latin typeface="Arial" panose="020B0604020202020204" pitchFamily="34" charset="0"/>
                <a:cs typeface="Arial" panose="020B0604020202020204" pitchFamily="34" charset="0"/>
              </a:rPr>
              <a:t> do to help this young person feel more included and less lonely?</a:t>
            </a:r>
          </a:p>
        </p:txBody>
      </p:sp>
    </p:spTree>
    <p:extLst>
      <p:ext uri="{BB962C8B-B14F-4D97-AF65-F5344CB8AC3E}">
        <p14:creationId xmlns:p14="http://schemas.microsoft.com/office/powerpoint/2010/main" val="14786704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 xmlns:a16="http://schemas.microsoft.com/office/drawing/2014/main" id="{66A15AF1-9096-284A-BDBC-09407D367CFB}"/>
              </a:ext>
            </a:extLst>
          </p:cNvPr>
          <p:cNvSpPr>
            <a:spLocks noGrp="1"/>
          </p:cNvSpPr>
          <p:nvPr>
            <p:ph type="title" idx="4294967295"/>
          </p:nvPr>
        </p:nvSpPr>
        <p:spPr>
          <a:xfrm>
            <a:off x="348711" y="368782"/>
            <a:ext cx="10515600" cy="724639"/>
          </a:xfrm>
        </p:spPr>
        <p:txBody>
          <a:bodyPr/>
          <a:lstStyle/>
          <a:p>
            <a:pPr>
              <a:lnSpc>
                <a:spcPts val="6000"/>
              </a:lnSpc>
            </a:pPr>
            <a:r>
              <a:rPr lang="en-US" sz="6000" dirty="0"/>
              <a:t>Overview</a:t>
            </a:r>
          </a:p>
        </p:txBody>
      </p:sp>
      <p:sp>
        <p:nvSpPr>
          <p:cNvPr id="5" name="Text Placeholder 4">
            <a:extLst>
              <a:ext uri="{FF2B5EF4-FFF2-40B4-BE49-F238E27FC236}">
                <a16:creationId xmlns="" xmlns:a16="http://schemas.microsoft.com/office/drawing/2014/main" id="{B5693F19-CED9-9F4D-92B0-B3D4C0DBEE16}"/>
              </a:ext>
            </a:extLst>
          </p:cNvPr>
          <p:cNvSpPr>
            <a:spLocks noGrp="1"/>
          </p:cNvSpPr>
          <p:nvPr>
            <p:ph type="body" sz="quarter" idx="12"/>
          </p:nvPr>
        </p:nvSpPr>
        <p:spPr>
          <a:xfrm>
            <a:off x="348711" y="1218747"/>
            <a:ext cx="5747289" cy="4779097"/>
          </a:xfrm>
        </p:spPr>
        <p:txBody>
          <a:bodyPr numCol="1"/>
          <a:lstStyle/>
          <a:p>
            <a:r>
              <a:rPr lang="en-NZ" dirty="0"/>
              <a:t>Pupils explore the meaning of loneliness and </a:t>
            </a:r>
            <a:r>
              <a:rPr lang="en-NZ" dirty="0" smtClean="0"/>
              <a:t>connection. This </a:t>
            </a:r>
            <a:r>
              <a:rPr lang="en-NZ" dirty="0"/>
              <a:t>lesson is particularly relevant to pupils preparing for secondary school as they’ll learn actions they can take to build connections with themselves, with friends and family and with their wider community</a:t>
            </a:r>
            <a:r>
              <a:rPr lang="en-GB" dirty="0"/>
              <a:t>.</a:t>
            </a:r>
          </a:p>
          <a:p>
            <a:r>
              <a:rPr lang="en-GB" sz="1800" b="1" dirty="0"/>
              <a:t>Recommended age group</a:t>
            </a:r>
            <a:endParaRPr lang="en-GB" sz="1800" dirty="0"/>
          </a:p>
          <a:p>
            <a:r>
              <a:rPr lang="en-GB" dirty="0"/>
              <a:t>Education providers for ages </a:t>
            </a:r>
            <a:r>
              <a:rPr lang="en-GB" dirty="0" smtClean="0"/>
              <a:t>10-11 </a:t>
            </a:r>
            <a:r>
              <a:rPr lang="en-GB" dirty="0"/>
              <a:t>(Year 6)</a:t>
            </a:r>
          </a:p>
          <a:p>
            <a:r>
              <a:rPr lang="en-GB" sz="1800" b="1" dirty="0"/>
              <a:t>Time</a:t>
            </a:r>
          </a:p>
          <a:p>
            <a:r>
              <a:rPr lang="en-NZ" dirty="0"/>
              <a:t>60 minutes + (note, you may wish to extend this content over two sessions) </a:t>
            </a:r>
          </a:p>
          <a:p>
            <a:r>
              <a:rPr lang="en-GB" sz="1800" b="1" dirty="0"/>
              <a:t>Preparation</a:t>
            </a:r>
          </a:p>
          <a:p>
            <a:r>
              <a:rPr lang="en-NZ" dirty="0"/>
              <a:t>Before delivering the lesson:</a:t>
            </a:r>
          </a:p>
          <a:p>
            <a:pPr marL="285750" indent="-285750">
              <a:buFont typeface="Arial" panose="020B0604020202020204" pitchFamily="34" charset="0"/>
              <a:buChar char="•"/>
            </a:pPr>
            <a:r>
              <a:rPr lang="en-NZ" dirty="0"/>
              <a:t>consider cross-curricular links and how this could be related to other subjects </a:t>
            </a:r>
          </a:p>
          <a:p>
            <a:pPr marL="285750" indent="-285750">
              <a:buFont typeface="Arial" panose="020B0604020202020204" pitchFamily="34" charset="0"/>
              <a:buChar char="•"/>
            </a:pPr>
            <a:r>
              <a:rPr lang="en-NZ" dirty="0"/>
              <a:t>familiarise yourself with the film content on slides 11 and 13 of this PowerPoint</a:t>
            </a:r>
          </a:p>
        </p:txBody>
      </p:sp>
      <p:sp>
        <p:nvSpPr>
          <p:cNvPr id="4" name="Text Placeholder 4">
            <a:extLst>
              <a:ext uri="{FF2B5EF4-FFF2-40B4-BE49-F238E27FC236}">
                <a16:creationId xmlns="" xmlns:a16="http://schemas.microsoft.com/office/drawing/2014/main" id="{2BB9BD51-A316-7F4B-AB75-FB5113027B5A}"/>
              </a:ext>
            </a:extLst>
          </p:cNvPr>
          <p:cNvSpPr txBox="1">
            <a:spLocks/>
          </p:cNvSpPr>
          <p:nvPr/>
        </p:nvSpPr>
        <p:spPr>
          <a:xfrm>
            <a:off x="6203950" y="1218747"/>
            <a:ext cx="5641921" cy="3701965"/>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NZ" dirty="0"/>
              <a:t>read through the </a:t>
            </a:r>
            <a:r>
              <a:rPr lang="en-NZ" dirty="0" smtClean="0"/>
              <a:t>classroom </a:t>
            </a:r>
            <a:r>
              <a:rPr lang="en-NZ" dirty="0"/>
              <a:t>tips on slide 3. Loneliness could be a particularly sensitive subject for pupils so make sure clear classroom guidelines are set</a:t>
            </a:r>
            <a:endParaRPr lang="en-NZ" b="1" dirty="0"/>
          </a:p>
          <a:p>
            <a:r>
              <a:rPr lang="en-NZ" sz="1800" b="1" dirty="0"/>
              <a:t>Resources</a:t>
            </a:r>
            <a:endParaRPr lang="en-NZ" sz="1800" dirty="0"/>
          </a:p>
          <a:p>
            <a:pPr marL="285750" indent="-285750">
              <a:buFont typeface="Arial" panose="020B0604020202020204" pitchFamily="34" charset="0"/>
              <a:buChar char="•"/>
            </a:pPr>
            <a:r>
              <a:rPr lang="en-NZ" dirty="0"/>
              <a:t>Blank A5 paper and colouring pencils/pens (for each pupil)</a:t>
            </a:r>
          </a:p>
          <a:p>
            <a:pPr marL="285750" indent="-285750">
              <a:buFont typeface="Arial" panose="020B0604020202020204" pitchFamily="34" charset="0"/>
              <a:buChar char="•"/>
            </a:pPr>
            <a:r>
              <a:rPr lang="en-NZ" dirty="0"/>
              <a:t>Support Squad writing frame (for pupils who may need support)</a:t>
            </a:r>
          </a:p>
          <a:p>
            <a:pPr marL="285750" indent="-285750">
              <a:buFont typeface="Arial" panose="020B0604020202020204" pitchFamily="34" charset="0"/>
              <a:buChar char="•"/>
            </a:pPr>
            <a:r>
              <a:rPr lang="en-NZ" dirty="0"/>
              <a:t>Strips of coloured paper (one per pupil)</a:t>
            </a:r>
          </a:p>
          <a:p>
            <a:pPr marL="285750" indent="-285750">
              <a:buFont typeface="Arial" panose="020B0604020202020204" pitchFamily="34" charset="0"/>
              <a:buChar char="•"/>
            </a:pPr>
            <a:r>
              <a:rPr lang="en-NZ" dirty="0"/>
              <a:t>Glue sticks (optional) </a:t>
            </a:r>
          </a:p>
          <a:p>
            <a:r>
              <a:rPr lang="en-NZ" sz="1800" b="1" dirty="0"/>
              <a:t>Key vocabulary</a:t>
            </a:r>
            <a:endParaRPr lang="en-NZ" sz="1800" dirty="0"/>
          </a:p>
          <a:p>
            <a:r>
              <a:rPr lang="en-NZ" dirty="0"/>
              <a:t>Loneliness, feeling, alone, together, belonging, connection, wellbeing (feeling good), strategies (actions)</a:t>
            </a:r>
          </a:p>
          <a:p>
            <a:r>
              <a:rPr lang="en-NZ" sz="1800" b="1" dirty="0"/>
              <a:t>Follow up</a:t>
            </a:r>
            <a:endParaRPr lang="en-NZ" sz="1800" dirty="0"/>
          </a:p>
          <a:p>
            <a:r>
              <a:rPr lang="en-NZ" dirty="0"/>
              <a:t>You may wish to extend pupils’ learning with one of the extended learning projects on slide 23.</a:t>
            </a:r>
          </a:p>
        </p:txBody>
      </p:sp>
    </p:spTree>
    <p:extLst>
      <p:ext uri="{BB962C8B-B14F-4D97-AF65-F5344CB8AC3E}">
        <p14:creationId xmlns:p14="http://schemas.microsoft.com/office/powerpoint/2010/main" val="2421615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 xmlns:a16="http://schemas.microsoft.com/office/drawing/2014/main" id="{20270393-F7A4-9B49-BC58-ED917A4C28A1}"/>
              </a:ext>
            </a:extLst>
          </p:cNvPr>
          <p:cNvSpPr>
            <a:spLocks noGrp="1"/>
          </p:cNvSpPr>
          <p:nvPr>
            <p:ph type="title" idx="4294967295"/>
          </p:nvPr>
        </p:nvSpPr>
        <p:spPr>
          <a:xfrm>
            <a:off x="1091257" y="857352"/>
            <a:ext cx="5565575" cy="1061156"/>
          </a:xfrm>
        </p:spPr>
        <p:txBody>
          <a:bodyPr/>
          <a:lstStyle/>
          <a:p>
            <a:pPr>
              <a:spcBef>
                <a:spcPts val="1000"/>
              </a:spcBef>
            </a:pPr>
            <a:r>
              <a:rPr lang="en-GB" sz="6000" dirty="0"/>
              <a:t>How confident</a:t>
            </a:r>
            <a:br>
              <a:rPr lang="en-GB" sz="6000" dirty="0"/>
            </a:br>
            <a:r>
              <a:rPr lang="en-GB" sz="6000" dirty="0"/>
              <a:t>are you in </a:t>
            </a:r>
          </a:p>
        </p:txBody>
      </p:sp>
      <p:sp>
        <p:nvSpPr>
          <p:cNvPr id="4" name="Text Placeholder 3">
            <a:extLst>
              <a:ext uri="{FF2B5EF4-FFF2-40B4-BE49-F238E27FC236}">
                <a16:creationId xmlns="" xmlns:a16="http://schemas.microsoft.com/office/drawing/2014/main" id="{A46C37FF-62C8-054E-AC84-2D40F4F8593E}"/>
              </a:ext>
            </a:extLst>
          </p:cNvPr>
          <p:cNvSpPr>
            <a:spLocks noGrp="1"/>
          </p:cNvSpPr>
          <p:nvPr>
            <p:ph type="body" sz="quarter" idx="12"/>
          </p:nvPr>
        </p:nvSpPr>
        <p:spPr>
          <a:xfrm>
            <a:off x="1851243" y="2701783"/>
            <a:ext cx="4896798" cy="2414363"/>
          </a:xfrm>
        </p:spPr>
        <p:txBody>
          <a:bodyPr/>
          <a:lstStyle/>
          <a:p>
            <a:r>
              <a:rPr lang="en-NZ" dirty="0"/>
              <a:t>explaining what loneliness means?</a:t>
            </a:r>
          </a:p>
          <a:p>
            <a:r>
              <a:rPr lang="en-NZ" dirty="0"/>
              <a:t>explaining what connection means?</a:t>
            </a:r>
          </a:p>
          <a:p>
            <a:r>
              <a:rPr lang="en-NZ" dirty="0"/>
              <a:t>giving advice to a young person who wants to feel more connected? </a:t>
            </a:r>
          </a:p>
        </p:txBody>
      </p:sp>
      <p:sp>
        <p:nvSpPr>
          <p:cNvPr id="17" name="Text Placeholder 16">
            <a:extLst>
              <a:ext uri="{FF2B5EF4-FFF2-40B4-BE49-F238E27FC236}">
                <a16:creationId xmlns=""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Tree>
    <p:extLst>
      <p:ext uri="{BB962C8B-B14F-4D97-AF65-F5344CB8AC3E}">
        <p14:creationId xmlns:p14="http://schemas.microsoft.com/office/powerpoint/2010/main" val="452426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9BC56DD-C139-5E4A-8B66-711228A7F6DC}"/>
              </a:ext>
            </a:extLst>
          </p:cNvPr>
          <p:cNvSpPr>
            <a:spLocks noGrp="1"/>
          </p:cNvSpPr>
          <p:nvPr>
            <p:ph type="title" idx="4294967295"/>
          </p:nvPr>
        </p:nvSpPr>
        <p:spPr>
          <a:xfrm>
            <a:off x="238348" y="1096593"/>
            <a:ext cx="3977864" cy="1698248"/>
          </a:xfrm>
        </p:spPr>
        <p:txBody>
          <a:bodyPr/>
          <a:lstStyle/>
          <a:p>
            <a:pPr algn="r">
              <a:lnSpc>
                <a:spcPts val="6000"/>
              </a:lnSpc>
              <a:spcBef>
                <a:spcPts val="0"/>
              </a:spcBef>
            </a:pPr>
            <a:r>
              <a:rPr lang="en-US" sz="6000" dirty="0"/>
              <a:t>The chain of connection</a:t>
            </a:r>
            <a:endParaRPr lang="en-GB" sz="6000" dirty="0"/>
          </a:p>
          <a:p>
            <a:endParaRPr lang="en-US" dirty="0"/>
          </a:p>
        </p:txBody>
      </p:sp>
      <p:sp>
        <p:nvSpPr>
          <p:cNvPr id="5" name="Text Placeholder 4">
            <a:extLst>
              <a:ext uri="{FF2B5EF4-FFF2-40B4-BE49-F238E27FC236}">
                <a16:creationId xmlns="" xmlns:a16="http://schemas.microsoft.com/office/drawing/2014/main" id="{5D67AFAC-E606-CA49-81EC-8E777CBE7C0E}"/>
              </a:ext>
            </a:extLst>
          </p:cNvPr>
          <p:cNvSpPr>
            <a:spLocks noGrp="1"/>
          </p:cNvSpPr>
          <p:nvPr>
            <p:ph type="body" sz="quarter" idx="14"/>
          </p:nvPr>
        </p:nvSpPr>
        <p:spPr>
          <a:xfrm>
            <a:off x="7180481" y="1351128"/>
            <a:ext cx="3841150" cy="1496243"/>
          </a:xfrm>
        </p:spPr>
        <p:txBody>
          <a:bodyPr/>
          <a:lstStyle/>
          <a:p>
            <a:r>
              <a:rPr lang="en-NZ" b="1" dirty="0"/>
              <a:t>Can you think of </a:t>
            </a:r>
            <a:br>
              <a:rPr lang="en-NZ" b="1" dirty="0"/>
            </a:br>
            <a:r>
              <a:rPr lang="en-NZ" b="1" dirty="0"/>
              <a:t>two things you have learned about building connections?</a:t>
            </a:r>
            <a:endParaRPr lang="en-NZ" dirty="0"/>
          </a:p>
        </p:txBody>
      </p:sp>
      <p:sp>
        <p:nvSpPr>
          <p:cNvPr id="4" name="Text Placeholder 3">
            <a:extLst>
              <a:ext uri="{FF2B5EF4-FFF2-40B4-BE49-F238E27FC236}">
                <a16:creationId xmlns="" xmlns:a16="http://schemas.microsoft.com/office/drawing/2014/main" id="{CB30871C-9AA4-F04E-B8F7-9FDCC9CFCFE7}"/>
              </a:ext>
            </a:extLst>
          </p:cNvPr>
          <p:cNvSpPr>
            <a:spLocks noGrp="1"/>
          </p:cNvSpPr>
          <p:nvPr>
            <p:ph type="body" sz="quarter" idx="27"/>
          </p:nvPr>
        </p:nvSpPr>
        <p:spPr>
          <a:xfrm>
            <a:off x="7180480" y="3217762"/>
            <a:ext cx="3977864" cy="1400536"/>
          </a:xfrm>
        </p:spPr>
        <p:txBody>
          <a:bodyPr/>
          <a:lstStyle/>
          <a:p>
            <a:r>
              <a:rPr lang="en-NZ" dirty="0"/>
              <a:t>Write one on either </a:t>
            </a:r>
            <a:br>
              <a:rPr lang="en-NZ" dirty="0"/>
            </a:br>
            <a:r>
              <a:rPr lang="en-NZ" dirty="0"/>
              <a:t>side of your paper.</a:t>
            </a:r>
          </a:p>
        </p:txBody>
      </p:sp>
      <p:pic>
        <p:nvPicPr>
          <p:cNvPr id="7" name="Picture 6" descr="Two boys laughing happily">
            <a:extLst>
              <a:ext uri="{FF2B5EF4-FFF2-40B4-BE49-F238E27FC236}">
                <a16:creationId xmlns:a16="http://schemas.microsoft.com/office/drawing/2014/main" xmlns="" id="{817E67D9-0770-614C-9383-0EA7FB5847AA}"/>
              </a:ext>
            </a:extLst>
          </p:cNvPr>
          <p:cNvPicPr>
            <a:picLocks noChangeAspect="1"/>
          </p:cNvPicPr>
          <p:nvPr/>
        </p:nvPicPr>
        <p:blipFill rotWithShape="1">
          <a:blip r:embed="rId3"/>
          <a:srcRect l="-17922" t="-4556" r="-10784" b="9126"/>
          <a:stretch/>
        </p:blipFill>
        <p:spPr>
          <a:xfrm>
            <a:off x="-135513" y="2831641"/>
            <a:ext cx="9006558" cy="4045596"/>
          </a:xfrm>
          <a:prstGeom prst="rect">
            <a:avLst/>
          </a:prstGeom>
        </p:spPr>
      </p:pic>
    </p:spTree>
    <p:extLst>
      <p:ext uri="{BB962C8B-B14F-4D97-AF65-F5344CB8AC3E}">
        <p14:creationId xmlns:p14="http://schemas.microsoft.com/office/powerpoint/2010/main" val="4730053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CC9D06F8-0B8F-8F4C-9C01-C3CFE8F9A8DF}"/>
              </a:ext>
            </a:extLst>
          </p:cNvPr>
          <p:cNvSpPr>
            <a:spLocks noGrp="1"/>
          </p:cNvSpPr>
          <p:nvPr>
            <p:ph type="title" idx="4294967295"/>
          </p:nvPr>
        </p:nvSpPr>
        <p:spPr>
          <a:xfrm>
            <a:off x="334963" y="285812"/>
            <a:ext cx="5248420" cy="3137472"/>
          </a:xfrm>
        </p:spPr>
        <p:txBody>
          <a:bodyPr/>
          <a:lstStyle/>
          <a:p>
            <a:pPr algn="r">
              <a:lnSpc>
                <a:spcPts val="5300"/>
              </a:lnSpc>
              <a:spcBef>
                <a:spcPts val="1000"/>
              </a:spcBef>
            </a:pPr>
            <a:r>
              <a:rPr lang="en-US" sz="5300" dirty="0"/>
              <a:t>It can be </a:t>
            </a:r>
            <a:br>
              <a:rPr lang="en-US" sz="5300" dirty="0"/>
            </a:br>
            <a:r>
              <a:rPr lang="en-US" sz="5300" dirty="0"/>
              <a:t>common to experience feelings of loneliness</a:t>
            </a:r>
            <a:endParaRPr lang="en-US" dirty="0"/>
          </a:p>
        </p:txBody>
      </p:sp>
      <p:sp>
        <p:nvSpPr>
          <p:cNvPr id="7" name="Text Placeholder 6">
            <a:extLst>
              <a:ext uri="{FF2B5EF4-FFF2-40B4-BE49-F238E27FC236}">
                <a16:creationId xmlns="" xmlns:a16="http://schemas.microsoft.com/office/drawing/2014/main" id="{6F35A542-81AB-7148-B7D1-8242B7C77C22}"/>
              </a:ext>
            </a:extLst>
          </p:cNvPr>
          <p:cNvSpPr>
            <a:spLocks noGrp="1"/>
          </p:cNvSpPr>
          <p:nvPr>
            <p:ph type="body" sz="quarter" idx="12"/>
          </p:nvPr>
        </p:nvSpPr>
        <p:spPr>
          <a:xfrm>
            <a:off x="348710" y="3404476"/>
            <a:ext cx="4767300" cy="2362339"/>
          </a:xfrm>
        </p:spPr>
        <p:txBody>
          <a:bodyPr/>
          <a:lstStyle/>
          <a:p>
            <a:r>
              <a:rPr lang="en-NZ" b="1" dirty="0"/>
              <a:t>It is always good to talk about it to friends and trusted adults and there are lots of organisations that can give support such as Childline or Shout.</a:t>
            </a:r>
          </a:p>
          <a:p>
            <a:pPr>
              <a:lnSpc>
                <a:spcPts val="2400"/>
              </a:lnSpc>
            </a:pPr>
            <a:r>
              <a:rPr lang="en-US" b="1" dirty="0"/>
              <a:t>Childline: </a:t>
            </a:r>
            <a:r>
              <a:rPr lang="en-US" b="1" u="sng" dirty="0">
                <a:hlinkClick r:id="rId3">
                  <a:extLst>
                    <a:ext uri="{A12FA001-AC4F-418D-AE19-62706E023703}">
                      <ahyp:hlinkClr xmlns="" xmlns:ahyp="http://schemas.microsoft.com/office/drawing/2018/hyperlinkcolor" val="tx"/>
                    </a:ext>
                  </a:extLst>
                </a:hlinkClick>
              </a:rPr>
              <a:t>childline.org.uk/info-advice</a:t>
            </a:r>
            <a:r>
              <a:rPr lang="en-US" b="1" dirty="0"/>
              <a:t/>
            </a:r>
            <a:br>
              <a:rPr lang="en-US" b="1" dirty="0"/>
            </a:br>
            <a:r>
              <a:rPr lang="en-GB" b="1" dirty="0"/>
              <a:t>Or call 0800 1111</a:t>
            </a:r>
          </a:p>
          <a:p>
            <a:pPr>
              <a:lnSpc>
                <a:spcPts val="2400"/>
              </a:lnSpc>
            </a:pPr>
            <a:r>
              <a:rPr lang="en-GB" b="1" dirty="0"/>
              <a:t>Shout: text 85258</a:t>
            </a:r>
            <a:endParaRPr lang="en-NZ" dirty="0"/>
          </a:p>
        </p:txBody>
      </p:sp>
      <p:sp>
        <p:nvSpPr>
          <p:cNvPr id="12" name="Slide Number Placeholder 5">
            <a:extLst>
              <a:ext uri="{FF2B5EF4-FFF2-40B4-BE49-F238E27FC236}">
                <a16:creationId xmlns="" xmlns:a16="http://schemas.microsoft.com/office/drawing/2014/main" id="{1C247629-2330-3A4B-91E6-21E8A2C150AB}"/>
              </a:ext>
              <a:ext uri="{C183D7F6-B498-43B3-948B-1728B52AA6E4}">
                <adec:decorative xmlns=""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22</a:t>
            </a:fld>
            <a:endParaRPr lang="en-US" sz="1600" dirty="0">
              <a:solidFill>
                <a:schemeClr val="tx1"/>
              </a:solidFill>
            </a:endParaRPr>
          </a:p>
        </p:txBody>
      </p:sp>
      <p:pic>
        <p:nvPicPr>
          <p:cNvPr id="6" name="Picture 5" descr="Girl looking lonely">
            <a:extLst>
              <a:ext uri="{FF2B5EF4-FFF2-40B4-BE49-F238E27FC236}">
                <a16:creationId xmlns="" xmlns:a16="http://schemas.microsoft.com/office/drawing/2014/main" id="{5FD5D4C9-169F-114E-AE5A-C8901890ACC2}"/>
              </a:ext>
            </a:extLst>
          </p:cNvPr>
          <p:cNvPicPr>
            <a:picLocks noChangeAspect="1"/>
          </p:cNvPicPr>
          <p:nvPr/>
        </p:nvPicPr>
        <p:blipFill rotWithShape="1">
          <a:blip r:embed="rId4"/>
          <a:srcRect l="26783" t="24314" r="30720"/>
          <a:stretch/>
        </p:blipFill>
        <p:spPr>
          <a:xfrm>
            <a:off x="5312486" y="981076"/>
            <a:ext cx="5861699" cy="5876924"/>
          </a:xfrm>
          <a:prstGeom prst="rect">
            <a:avLst/>
          </a:prstGeom>
        </p:spPr>
      </p:pic>
    </p:spTree>
    <p:extLst>
      <p:ext uri="{BB962C8B-B14F-4D97-AF65-F5344CB8AC3E}">
        <p14:creationId xmlns:p14="http://schemas.microsoft.com/office/powerpoint/2010/main" val="2338554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66E4A061-8F49-D543-A2F7-60908C5D2D77}"/>
              </a:ext>
            </a:extLst>
          </p:cNvPr>
          <p:cNvSpPr>
            <a:spLocks noGrp="1"/>
          </p:cNvSpPr>
          <p:nvPr>
            <p:ph type="title" idx="4294967295"/>
          </p:nvPr>
        </p:nvSpPr>
        <p:spPr>
          <a:xfrm>
            <a:off x="348711" y="356137"/>
            <a:ext cx="10515600" cy="724639"/>
          </a:xfrm>
        </p:spPr>
        <p:txBody>
          <a:bodyPr/>
          <a:lstStyle/>
          <a:p>
            <a:pPr>
              <a:spcBef>
                <a:spcPts val="1000"/>
              </a:spcBef>
            </a:pPr>
            <a:r>
              <a:rPr lang="en-GB" sz="6000" dirty="0"/>
              <a:t>Extended learning projects</a:t>
            </a:r>
            <a:br>
              <a:rPr lang="en-GB" sz="6000" dirty="0"/>
            </a:br>
            <a:endParaRPr lang="en-US" sz="5000" dirty="0"/>
          </a:p>
        </p:txBody>
      </p:sp>
      <p:sp>
        <p:nvSpPr>
          <p:cNvPr id="3" name="Text Placeholder 2">
            <a:extLst>
              <a:ext uri="{FF2B5EF4-FFF2-40B4-BE49-F238E27FC236}">
                <a16:creationId xmlns="" xmlns:a16="http://schemas.microsoft.com/office/drawing/2014/main" id="{4EE5B370-B849-C94F-BE20-DA45B4A75913}"/>
              </a:ext>
            </a:extLst>
          </p:cNvPr>
          <p:cNvSpPr>
            <a:spLocks noGrp="1"/>
          </p:cNvSpPr>
          <p:nvPr>
            <p:ph type="body" sz="quarter" idx="12"/>
          </p:nvPr>
        </p:nvSpPr>
        <p:spPr>
          <a:xfrm>
            <a:off x="348711" y="1486971"/>
            <a:ext cx="11150562" cy="3133797"/>
          </a:xfrm>
        </p:spPr>
        <p:txBody>
          <a:bodyPr/>
          <a:lstStyle/>
          <a:p>
            <a:pPr marL="342900" indent="-342900">
              <a:buFont typeface="+mj-lt"/>
              <a:buAutoNum type="arabicPeriod"/>
            </a:pPr>
            <a:r>
              <a:rPr lang="en-NZ" sz="1600" dirty="0"/>
              <a:t>Ask pupils to work in small groups to create a PowerPoint or an A3 poster to share what they have learned in the lesson about loneliness and building connections. They could present this in assembly or to another year group. </a:t>
            </a:r>
          </a:p>
          <a:p>
            <a:pPr marL="342900" indent="-342900">
              <a:buFont typeface="+mj-lt"/>
              <a:buAutoNum type="arabicPeriod"/>
            </a:pPr>
            <a:r>
              <a:rPr lang="en-NZ" sz="1600" dirty="0"/>
              <a:t>Create a directory of activities, clubs and volunteering roles taking place in the school (or educational organisation) with details of when and where each activity takes place. Put it on display in the school for other pupils to see. </a:t>
            </a:r>
          </a:p>
          <a:p>
            <a:pPr marL="342900" indent="-342900">
              <a:buFont typeface="+mj-lt"/>
              <a:buAutoNum type="arabicPeriod"/>
            </a:pPr>
            <a:r>
              <a:rPr lang="en-NZ" sz="1600" dirty="0"/>
              <a:t>As an extended art project ask pupils to create a drawing, painting, story, poem, model or sculpture which has the title ‘connection’. These could then be displayed and the idea of creativity and connection could be discussed. For example, how being creative can help someone feel more connected with themselves or others. </a:t>
            </a:r>
          </a:p>
          <a:p>
            <a:pPr marL="342900" indent="-342900">
              <a:buFont typeface="+mj-lt"/>
              <a:buAutoNum type="arabicPeriod"/>
            </a:pPr>
            <a:r>
              <a:rPr lang="en-NZ" sz="1600" dirty="0"/>
              <a:t>Ask pupils to help design a new peer mentoring scheme. They could imagine that a scheme has been set up in the school where Y6 pupils help younger pupils solve Maths problems. Can pupils come up with: </a:t>
            </a:r>
          </a:p>
          <a:p>
            <a:pPr marL="666900" indent="-342900">
              <a:buFont typeface="Arial" panose="020B0604020202020204" pitchFamily="34" charset="0"/>
              <a:buChar char="•"/>
            </a:pPr>
            <a:r>
              <a:rPr lang="en-NZ" sz="1600" dirty="0"/>
              <a:t>a name for the scheme</a:t>
            </a:r>
          </a:p>
          <a:p>
            <a:pPr marL="666900" indent="-342900">
              <a:buFont typeface="Arial" panose="020B0604020202020204" pitchFamily="34" charset="0"/>
              <a:buChar char="•"/>
            </a:pPr>
            <a:r>
              <a:rPr lang="en-NZ" sz="1600" dirty="0"/>
              <a:t>an explanation of how it would work </a:t>
            </a:r>
          </a:p>
          <a:p>
            <a:pPr marL="666900" indent="-342900">
              <a:buFont typeface="Arial" panose="020B0604020202020204" pitchFamily="34" charset="0"/>
              <a:buChar char="•"/>
            </a:pPr>
            <a:r>
              <a:rPr lang="en-NZ" sz="1600" dirty="0"/>
              <a:t>a list of the benefits that could come from having a peer-mentoring scheme. </a:t>
            </a:r>
          </a:p>
        </p:txBody>
      </p:sp>
    </p:spTree>
    <p:extLst>
      <p:ext uri="{BB962C8B-B14F-4D97-AF65-F5344CB8AC3E}">
        <p14:creationId xmlns:p14="http://schemas.microsoft.com/office/powerpoint/2010/main" val="39554008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144A313-19F5-744E-954C-28E526EE7667}"/>
              </a:ext>
            </a:extLst>
          </p:cNvPr>
          <p:cNvSpPr>
            <a:spLocks noGrp="1"/>
          </p:cNvSpPr>
          <p:nvPr>
            <p:ph type="title" idx="4294967295"/>
          </p:nvPr>
        </p:nvSpPr>
        <p:spPr>
          <a:xfrm>
            <a:off x="348711" y="374877"/>
            <a:ext cx="4751927" cy="1378796"/>
          </a:xfrm>
        </p:spPr>
        <p:txBody>
          <a:bodyPr vert="horz" wrap="square" lIns="0" tIns="0" rIns="0" bIns="0" rtlCol="0" anchor="t" anchorCtr="0">
            <a:noAutofit/>
          </a:bodyPr>
          <a:lstStyle/>
          <a:p>
            <a:pPr>
              <a:lnSpc>
                <a:spcPts val="6000"/>
              </a:lnSpc>
            </a:pPr>
            <a:r>
              <a:rPr lang="en-US" sz="6000" dirty="0"/>
              <a:t>Classroom tips</a:t>
            </a:r>
            <a:endParaRPr lang="en-US" sz="6000" dirty="0">
              <a:solidFill>
                <a:srgbClr val="000000"/>
              </a:solidFill>
            </a:endParaRPr>
          </a:p>
        </p:txBody>
      </p:sp>
      <p:sp>
        <p:nvSpPr>
          <p:cNvPr id="7" name="Text Placeholder 2">
            <a:extLst>
              <a:ext uri="{FF2B5EF4-FFF2-40B4-BE49-F238E27FC236}">
                <a16:creationId xmlns="" xmlns:a16="http://schemas.microsoft.com/office/drawing/2014/main" id="{8573771C-7233-F240-BFFF-EA4A1AE1C8FD}"/>
              </a:ext>
            </a:extLst>
          </p:cNvPr>
          <p:cNvSpPr>
            <a:spLocks noGrp="1"/>
          </p:cNvSpPr>
          <p:nvPr>
            <p:ph type="body" sz="quarter" idx="12"/>
          </p:nvPr>
        </p:nvSpPr>
        <p:spPr>
          <a:xfrm>
            <a:off x="348711" y="1218746"/>
            <a:ext cx="11150562" cy="4790167"/>
          </a:xfrm>
        </p:spPr>
        <p:txBody>
          <a:bodyPr/>
          <a:lstStyle/>
          <a:p>
            <a:r>
              <a:rPr lang="en-GB" sz="1800" b="1" dirty="0"/>
              <a:t>Climate for learning </a:t>
            </a:r>
            <a:endParaRPr lang="en-GB" sz="1800" dirty="0"/>
          </a:p>
          <a:p>
            <a:r>
              <a:rPr lang="en-GB" dirty="0"/>
              <a:t>Read through </a:t>
            </a:r>
            <a:r>
              <a:rPr lang="en-GB" b="1" dirty="0">
                <a:hlinkClick r:id="rId3">
                  <a:extLst>
                    <a:ext uri="{A12FA001-AC4F-418D-AE19-62706E023703}">
                      <ahyp:hlinkClr xmlns="" xmlns:ahyp="http://schemas.microsoft.com/office/drawing/2018/hyperlinkcolor" val="tx"/>
                    </a:ext>
                  </a:extLst>
                </a:hlinkClick>
              </a:rPr>
              <a:t>Guidance for Learning in a Safe Environment</a:t>
            </a:r>
            <a:r>
              <a:rPr lang="en-GB" dirty="0"/>
              <a:t>. </a:t>
            </a:r>
            <a:br>
              <a:rPr lang="en-GB" dirty="0"/>
            </a:br>
            <a:r>
              <a:rPr lang="en-GB" dirty="0"/>
              <a:t>This includes advice on: </a:t>
            </a:r>
          </a:p>
          <a:p>
            <a:pPr marL="285750" indent="-285750">
              <a:buFont typeface="Arial" panose="020B0604020202020204" pitchFamily="34" charset="0"/>
              <a:buChar char="•"/>
            </a:pPr>
            <a:r>
              <a:rPr lang="en-GB" dirty="0"/>
              <a:t>developing and revisiting effective ground rules </a:t>
            </a:r>
            <a:br>
              <a:rPr lang="en-GB" dirty="0"/>
            </a:br>
            <a:r>
              <a:rPr lang="en-GB" dirty="0"/>
              <a:t>drawn up with pupils </a:t>
            </a:r>
          </a:p>
          <a:p>
            <a:pPr marL="285750" indent="-285750">
              <a:buFont typeface="Arial" panose="020B0604020202020204" pitchFamily="34" charset="0"/>
              <a:buChar char="•"/>
            </a:pPr>
            <a:r>
              <a:rPr lang="en-GB" dirty="0"/>
              <a:t>familiarity with your school’s safeguarding policy and procedures, including Child Protection and other relevant policies </a:t>
            </a:r>
          </a:p>
          <a:p>
            <a:pPr marL="285750" indent="-285750">
              <a:buFont typeface="Arial" panose="020B0604020202020204" pitchFamily="34" charset="0"/>
              <a:buChar char="•"/>
            </a:pPr>
            <a:r>
              <a:rPr lang="en-GB" dirty="0"/>
              <a:t>being prepared in case pupils make a disclosure </a:t>
            </a:r>
          </a:p>
          <a:p>
            <a:pPr marL="285750" indent="-285750">
              <a:buFont typeface="Arial" panose="020B0604020202020204" pitchFamily="34" charset="0"/>
              <a:buChar char="•"/>
            </a:pPr>
            <a:r>
              <a:rPr lang="en-GB" dirty="0"/>
              <a:t>including and protecting vulnerable pupils </a:t>
            </a:r>
          </a:p>
          <a:p>
            <a:pPr marL="285750" indent="-285750">
              <a:buFont typeface="Arial" panose="020B0604020202020204" pitchFamily="34" charset="0"/>
              <a:buChar char="•"/>
            </a:pPr>
            <a:r>
              <a:rPr lang="en-GB" dirty="0"/>
              <a:t>using distancing techniques so that pupils can </a:t>
            </a:r>
            <a:br>
              <a:rPr lang="en-GB" dirty="0"/>
            </a:br>
            <a:r>
              <a:rPr lang="en-GB" dirty="0"/>
              <a:t>discuss sensitive issues without being encouraged </a:t>
            </a:r>
            <a:br>
              <a:rPr lang="en-GB" dirty="0"/>
            </a:br>
            <a:r>
              <a:rPr lang="en-GB" dirty="0"/>
              <a:t>to make a disclosure </a:t>
            </a:r>
          </a:p>
          <a:p>
            <a:pPr marL="285750" indent="-285750">
              <a:buFont typeface="Arial" panose="020B0604020202020204" pitchFamily="34" charset="0"/>
              <a:buChar char="•"/>
            </a:pPr>
            <a:r>
              <a:rPr lang="en-GB" dirty="0"/>
              <a:t>handling sensitive questions</a:t>
            </a:r>
          </a:p>
          <a:p>
            <a:pPr marL="285750" indent="-285750">
              <a:buFont typeface="Arial" panose="020B0604020202020204" pitchFamily="34" charset="0"/>
              <a:buChar char="•"/>
            </a:pPr>
            <a:r>
              <a:rPr lang="en-GB" dirty="0"/>
              <a:t>involving pupils with special educational needs </a:t>
            </a:r>
            <a:br>
              <a:rPr lang="en-GB" dirty="0"/>
            </a:br>
            <a:r>
              <a:rPr lang="en-GB" dirty="0"/>
              <a:t>and disabilities (SEND) and autism</a:t>
            </a:r>
          </a:p>
          <a:p>
            <a:r>
              <a:rPr lang="en-GB" dirty="0"/>
              <a:t>You may also wish to familiarise yourself with any schemes or offers available in your school, organisation or local area to support young people’s mental health. Your local public health team or school nurse should be able to help signpost you to local sources of support.</a:t>
            </a:r>
          </a:p>
          <a:p>
            <a:r>
              <a:rPr lang="en-GB" sz="1800" b="1" dirty="0"/>
              <a:t>Anonymous question box </a:t>
            </a:r>
            <a:endParaRPr lang="en-GB" sz="1800" dirty="0"/>
          </a:p>
          <a:p>
            <a:r>
              <a:rPr lang="en-GB" dirty="0"/>
              <a:t>Place a question box or envelope somewhere in the classroom. </a:t>
            </a:r>
            <a:br>
              <a:rPr lang="en-GB" dirty="0"/>
            </a:br>
            <a:r>
              <a:rPr lang="en-GB" dirty="0"/>
              <a:t>Pupils write down any questions that occur to them during the </a:t>
            </a:r>
            <a:br>
              <a:rPr lang="en-GB" dirty="0"/>
            </a:br>
            <a:r>
              <a:rPr lang="en-GB" dirty="0"/>
              <a:t>lesson and submit them anonymously. You can address these questions in the next lesson.</a:t>
            </a:r>
          </a:p>
          <a:p>
            <a:r>
              <a:rPr lang="en-US" sz="1800" b="1" dirty="0"/>
              <a:t>Identify pupils for whom this topic may be challenging</a:t>
            </a:r>
          </a:p>
          <a:p>
            <a:r>
              <a:rPr lang="en-GB" dirty="0">
                <a:sym typeface="Arial"/>
              </a:rPr>
              <a:t>For children and young people who have moved to a new area or education setting (especially if this is due to being in care, because of poverty or because they are a refugee) it can be especially difficult to build connections. It is important to be aware of these pupils before teaching this lesson and any sensitivities or issues that may come up.</a:t>
            </a:r>
          </a:p>
        </p:txBody>
      </p:sp>
    </p:spTree>
    <p:extLst>
      <p:ext uri="{BB962C8B-B14F-4D97-AF65-F5344CB8AC3E}">
        <p14:creationId xmlns:p14="http://schemas.microsoft.com/office/powerpoint/2010/main" val="3840243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CEB50F8-21BA-0446-AAFD-39473CBB4C42}"/>
              </a:ext>
            </a:extLst>
          </p:cNvPr>
          <p:cNvSpPr>
            <a:spLocks noGrp="1"/>
          </p:cNvSpPr>
          <p:nvPr>
            <p:ph type="title" idx="4294967295"/>
          </p:nvPr>
        </p:nvSpPr>
        <p:spPr>
          <a:xfrm>
            <a:off x="348711" y="366203"/>
            <a:ext cx="10515600" cy="724639"/>
          </a:xfrm>
        </p:spPr>
        <p:txBody>
          <a:bodyPr/>
          <a:lstStyle/>
          <a:p>
            <a:pPr>
              <a:lnSpc>
                <a:spcPts val="6000"/>
              </a:lnSpc>
            </a:pPr>
            <a:r>
              <a:rPr lang="en-GB" sz="6000" dirty="0"/>
              <a:t>Social distancing</a:t>
            </a:r>
          </a:p>
        </p:txBody>
      </p:sp>
      <p:sp>
        <p:nvSpPr>
          <p:cNvPr id="3" name="Text Placeholder 2">
            <a:extLst>
              <a:ext uri="{FF2B5EF4-FFF2-40B4-BE49-F238E27FC236}">
                <a16:creationId xmlns="" xmlns:a16="http://schemas.microsoft.com/office/drawing/2014/main" id="{6782351D-A962-DA4D-BEE7-47F780303228}"/>
              </a:ext>
            </a:extLst>
          </p:cNvPr>
          <p:cNvSpPr>
            <a:spLocks noGrp="1"/>
          </p:cNvSpPr>
          <p:nvPr>
            <p:ph type="body" sz="quarter" idx="12"/>
          </p:nvPr>
        </p:nvSpPr>
        <p:spPr>
          <a:xfrm>
            <a:off x="348710" y="1218748"/>
            <a:ext cx="5523453" cy="3896178"/>
          </a:xfrm>
        </p:spPr>
        <p:txBody>
          <a:bodyPr numCol="1"/>
          <a:lstStyle/>
          <a:p>
            <a:r>
              <a:rPr lang="en-GB" sz="1800" b="1" dirty="0"/>
              <a:t>Preparation</a:t>
            </a:r>
          </a:p>
          <a:p>
            <a:pPr fontAlgn="base">
              <a:lnSpc>
                <a:spcPts val="1800"/>
              </a:lnSpc>
              <a:spcAft>
                <a:spcPts val="900"/>
              </a:spcAft>
            </a:pPr>
            <a:r>
              <a:rPr lang="en-GB" dirty="0"/>
              <a:t>Returning to school and managing the changes that have come about in their lives because of Covid-19 will have posed many different challenges for young people. Every young person will have been affected differently and it will be more important than ever before for pupils to have a safe space to explore their feelings and experiences. </a:t>
            </a:r>
          </a:p>
          <a:p>
            <a:pPr fontAlgn="base">
              <a:lnSpc>
                <a:spcPts val="1800"/>
              </a:lnSpc>
              <a:spcAft>
                <a:spcPts val="900"/>
              </a:spcAft>
            </a:pPr>
            <a:r>
              <a:rPr lang="en-GB" dirty="0"/>
              <a:t>Reassure pupils that its normal to worry about the impact of Covid-19 and that everyone will have had different responses. For example, some may have experienced loneliness, while others may have enjoyed lockdown – for many, there will have been a mixture of different emotions. </a:t>
            </a:r>
          </a:p>
          <a:p>
            <a:pPr fontAlgn="base">
              <a:lnSpc>
                <a:spcPts val="1800"/>
              </a:lnSpc>
              <a:spcAft>
                <a:spcPts val="900"/>
              </a:spcAft>
            </a:pPr>
            <a:r>
              <a:rPr lang="en-GB" dirty="0"/>
              <a:t>This lesson has a scenario related to Covid-19 and this may be particularly sensitive for any pupils who have experienced significant distress, loss or trauma prior to Covid-19 or during this time. There is clear guidance for teaching sensitive issues in the </a:t>
            </a:r>
            <a:r>
              <a:rPr lang="en-GB" b="1" dirty="0">
                <a:hlinkClick r:id="rId3">
                  <a:extLst>
                    <a:ext uri="{A12FA001-AC4F-418D-AE19-62706E023703}">
                      <ahyp:hlinkClr xmlns="" xmlns:ahyp="http://schemas.microsoft.com/office/drawing/2018/hyperlinkcolor" val="tx"/>
                    </a:ext>
                  </a:extLst>
                </a:hlinkClick>
              </a:rPr>
              <a:t>Guidance for Learning in a Safe Environment</a:t>
            </a:r>
            <a:r>
              <a:rPr lang="en-GB" dirty="0"/>
              <a:t> document and it is important that this is read before delivering this lesson.</a:t>
            </a:r>
          </a:p>
        </p:txBody>
      </p:sp>
      <p:sp>
        <p:nvSpPr>
          <p:cNvPr id="5" name="Text Placeholder 2">
            <a:extLst>
              <a:ext uri="{FF2B5EF4-FFF2-40B4-BE49-F238E27FC236}">
                <a16:creationId xmlns="" xmlns:a16="http://schemas.microsoft.com/office/drawing/2014/main" id="{6782351D-A962-DA4D-BEE7-47F780303228}"/>
              </a:ext>
            </a:extLst>
          </p:cNvPr>
          <p:cNvSpPr>
            <a:spLocks noGrp="1"/>
          </p:cNvSpPr>
          <p:nvPr>
            <p:ph type="body" sz="quarter" idx="12"/>
          </p:nvPr>
        </p:nvSpPr>
        <p:spPr>
          <a:xfrm>
            <a:off x="6449523" y="1218748"/>
            <a:ext cx="5523453" cy="3896178"/>
          </a:xfrm>
        </p:spPr>
        <p:txBody>
          <a:bodyPr numCol="1"/>
          <a:lstStyle/>
          <a:p>
            <a:r>
              <a:rPr lang="en-NZ" sz="1800" b="1" dirty="0"/>
              <a:t>Adapting lessons to social distancing:</a:t>
            </a:r>
            <a:endParaRPr lang="en-NZ" sz="1800" dirty="0"/>
          </a:p>
          <a:p>
            <a:pPr marL="285750" indent="-285750">
              <a:buFont typeface="Arial" panose="020B0604020202020204" pitchFamily="34" charset="0"/>
              <a:buChar char="•"/>
            </a:pPr>
            <a:r>
              <a:rPr lang="en-NZ" dirty="0"/>
              <a:t>Please refer to the Government guidelines and your own school’s advice.</a:t>
            </a:r>
          </a:p>
          <a:p>
            <a:pPr marL="285750" indent="-285750">
              <a:buFont typeface="Arial" panose="020B0604020202020204" pitchFamily="34" charset="0"/>
              <a:buChar char="•"/>
            </a:pPr>
            <a:r>
              <a:rPr lang="en-NZ" dirty="0"/>
              <a:t>Where pair or small group discussions isn’t possible, replace with personal reflections or individual contributions to whole class discussions.</a:t>
            </a:r>
          </a:p>
          <a:p>
            <a:r>
              <a:rPr lang="en-GB" dirty="0"/>
              <a:t>Ideas for adapting specific activities within the lesson are provided on the next slide.</a:t>
            </a:r>
          </a:p>
        </p:txBody>
      </p:sp>
    </p:spTree>
    <p:extLst>
      <p:ext uri="{BB962C8B-B14F-4D97-AF65-F5344CB8AC3E}">
        <p14:creationId xmlns:p14="http://schemas.microsoft.com/office/powerpoint/2010/main" val="4127268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CEB50F8-21BA-0446-AAFD-39473CBB4C42}"/>
              </a:ext>
            </a:extLst>
          </p:cNvPr>
          <p:cNvSpPr>
            <a:spLocks noGrp="1"/>
          </p:cNvSpPr>
          <p:nvPr>
            <p:ph type="title" idx="4294967295"/>
          </p:nvPr>
        </p:nvSpPr>
        <p:spPr>
          <a:xfrm>
            <a:off x="348711" y="366203"/>
            <a:ext cx="10515600" cy="724639"/>
          </a:xfrm>
        </p:spPr>
        <p:txBody>
          <a:bodyPr/>
          <a:lstStyle/>
          <a:p>
            <a:pPr>
              <a:lnSpc>
                <a:spcPts val="6000"/>
              </a:lnSpc>
            </a:pPr>
            <a:r>
              <a:rPr lang="en-GB" sz="6000" dirty="0"/>
              <a:t>Social distancing</a:t>
            </a:r>
          </a:p>
        </p:txBody>
      </p:sp>
      <p:sp>
        <p:nvSpPr>
          <p:cNvPr id="3" name="Text Placeholder 2">
            <a:extLst>
              <a:ext uri="{FF2B5EF4-FFF2-40B4-BE49-F238E27FC236}">
                <a16:creationId xmlns="" xmlns:a16="http://schemas.microsoft.com/office/drawing/2014/main" id="{6782351D-A962-DA4D-BEE7-47F780303228}"/>
              </a:ext>
            </a:extLst>
          </p:cNvPr>
          <p:cNvSpPr>
            <a:spLocks noGrp="1"/>
          </p:cNvSpPr>
          <p:nvPr>
            <p:ph type="body" sz="quarter" idx="12"/>
          </p:nvPr>
        </p:nvSpPr>
        <p:spPr>
          <a:xfrm>
            <a:off x="348710" y="1218748"/>
            <a:ext cx="5523453" cy="3896178"/>
          </a:xfrm>
        </p:spPr>
        <p:txBody>
          <a:bodyPr numCol="1"/>
          <a:lstStyle/>
          <a:p>
            <a:r>
              <a:rPr lang="en-NZ" sz="1800" b="1" dirty="0"/>
              <a:t>Lesson stimulus (Slide 7</a:t>
            </a:r>
            <a:r>
              <a:rPr lang="en-NZ" sz="1800" b="1" dirty="0" smtClean="0"/>
              <a:t>): Similarities and differences</a:t>
            </a:r>
            <a:endParaRPr lang="en-NZ" sz="1800" dirty="0"/>
          </a:p>
          <a:p>
            <a:r>
              <a:rPr lang="en-NZ" dirty="0"/>
              <a:t>If pupils have mini-white boards, they could all draw an image of their favourite subject/food/hobby, hold them up to the rest of the class and then pupils could point when they see someone who has drawn the same as them or something they like. </a:t>
            </a:r>
          </a:p>
          <a:p>
            <a:endParaRPr lang="en-NZ" dirty="0"/>
          </a:p>
          <a:p>
            <a:r>
              <a:rPr lang="en-NZ" sz="1800" b="1" dirty="0"/>
              <a:t>Activity 1 (Slide 9-11): The gallery of loneliness and connection</a:t>
            </a:r>
          </a:p>
          <a:p>
            <a:r>
              <a:rPr lang="en-NZ" dirty="0"/>
              <a:t>Pupils could draw their images and then all hold up the images of loneliness and then connection at the same time. Pupils could also be given blue tack and could take it in turns to stick their images up and then take it in turns to look at the galleries. </a:t>
            </a:r>
          </a:p>
          <a:p>
            <a:endParaRPr lang="en-NZ" dirty="0"/>
          </a:p>
          <a:p>
            <a:endParaRPr lang="en-GB" dirty="0"/>
          </a:p>
        </p:txBody>
      </p:sp>
      <p:sp>
        <p:nvSpPr>
          <p:cNvPr id="6" name="Text Placeholder 2">
            <a:extLst>
              <a:ext uri="{FF2B5EF4-FFF2-40B4-BE49-F238E27FC236}">
                <a16:creationId xmlns="" xmlns:a16="http://schemas.microsoft.com/office/drawing/2014/main" id="{FD0ED932-C7F0-2546-ACBD-BCF21D078E0B}"/>
              </a:ext>
            </a:extLst>
          </p:cNvPr>
          <p:cNvSpPr txBox="1">
            <a:spLocks/>
          </p:cNvSpPr>
          <p:nvPr/>
        </p:nvSpPr>
        <p:spPr>
          <a:xfrm>
            <a:off x="6203950" y="1218748"/>
            <a:ext cx="5740399" cy="4839153"/>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800" b="1" dirty="0"/>
              <a:t>Activity 2 (Slide 10): Support Squad</a:t>
            </a:r>
            <a:endParaRPr lang="en-NZ" sz="1800" dirty="0"/>
          </a:p>
          <a:p>
            <a:r>
              <a:rPr lang="en-NZ" dirty="0"/>
              <a:t>The class could be split into three sections (A,B,C) and each section could feedback their ideas about connecting in that area and ideas could be recorded on the board to support the letter writing. Pupils could then choose one of the scenarios and individually write a letter to that pupil using the ideas on the board.</a:t>
            </a:r>
          </a:p>
          <a:p>
            <a:r>
              <a:rPr lang="en-NZ" sz="1800" b="1" dirty="0" smtClean="0"/>
              <a:t>Plenary (Slide 21): </a:t>
            </a:r>
            <a:r>
              <a:rPr lang="en-NZ" sz="1800" b="1" dirty="0"/>
              <a:t>Chain of connection</a:t>
            </a:r>
            <a:endParaRPr lang="en-NZ" sz="1800" dirty="0"/>
          </a:p>
          <a:p>
            <a:r>
              <a:rPr lang="en-NZ" dirty="0"/>
              <a:t>This activity could be carried out completely individually without the paperchain or it could be carried out as a verbal chain of connection where pupils take it in turns to say one thing they have learnt until everyone has had a turn.</a:t>
            </a:r>
          </a:p>
        </p:txBody>
      </p:sp>
    </p:spTree>
    <p:extLst>
      <p:ext uri="{BB962C8B-B14F-4D97-AF65-F5344CB8AC3E}">
        <p14:creationId xmlns:p14="http://schemas.microsoft.com/office/powerpoint/2010/main" val="2377158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 xmlns:a16="http://schemas.microsoft.com/office/drawing/2014/main" id="{9CC84803-0D0F-EB47-859C-CDD441E9E326}"/>
              </a:ext>
            </a:extLst>
          </p:cNvPr>
          <p:cNvSpPr>
            <a:spLocks noGrp="1"/>
          </p:cNvSpPr>
          <p:nvPr>
            <p:ph type="title" idx="4294967295"/>
          </p:nvPr>
        </p:nvSpPr>
        <p:spPr>
          <a:xfrm>
            <a:off x="1113701" y="1757428"/>
            <a:ext cx="3841150" cy="806991"/>
          </a:xfrm>
        </p:spPr>
        <p:txBody>
          <a:bodyPr/>
          <a:lstStyle/>
          <a:p>
            <a:pPr>
              <a:lnSpc>
                <a:spcPts val="6000"/>
              </a:lnSpc>
            </a:pPr>
            <a:r>
              <a:rPr lang="en-US" sz="6000" dirty="0"/>
              <a:t>What are we learning?</a:t>
            </a:r>
          </a:p>
        </p:txBody>
      </p:sp>
      <p:sp>
        <p:nvSpPr>
          <p:cNvPr id="3" name="Text Placeholder 2">
            <a:extLst>
              <a:ext uri="{FF2B5EF4-FFF2-40B4-BE49-F238E27FC236}">
                <a16:creationId xmlns="" xmlns:a16="http://schemas.microsoft.com/office/drawing/2014/main" id="{F7F0435E-1748-F649-9248-6B66AED22DF6}"/>
              </a:ext>
            </a:extLst>
          </p:cNvPr>
          <p:cNvSpPr>
            <a:spLocks noGrp="1"/>
          </p:cNvSpPr>
          <p:nvPr>
            <p:ph type="body" sz="quarter" idx="14"/>
          </p:nvPr>
        </p:nvSpPr>
        <p:spPr>
          <a:xfrm>
            <a:off x="7300653" y="1337560"/>
            <a:ext cx="4421875" cy="360268"/>
          </a:xfrm>
        </p:spPr>
        <p:txBody>
          <a:bodyPr/>
          <a:lstStyle/>
          <a:p>
            <a:r>
              <a:rPr lang="en-NZ" b="1" dirty="0"/>
              <a:t>Key vocabulary </a:t>
            </a:r>
            <a:endParaRPr lang="en-NZ" dirty="0"/>
          </a:p>
        </p:txBody>
      </p:sp>
      <p:sp>
        <p:nvSpPr>
          <p:cNvPr id="5" name="Text Placeholder 4">
            <a:extLst>
              <a:ext uri="{FF2B5EF4-FFF2-40B4-BE49-F238E27FC236}">
                <a16:creationId xmlns="" xmlns:a16="http://schemas.microsoft.com/office/drawing/2014/main" id="{5EEB9E55-E30C-674F-B6CD-036E2205E73B}"/>
              </a:ext>
            </a:extLst>
          </p:cNvPr>
          <p:cNvSpPr>
            <a:spLocks noGrp="1"/>
          </p:cNvSpPr>
          <p:nvPr>
            <p:ph type="body" sz="quarter" idx="12"/>
          </p:nvPr>
        </p:nvSpPr>
        <p:spPr>
          <a:xfrm>
            <a:off x="7324400" y="1971266"/>
            <a:ext cx="4421875" cy="2463897"/>
          </a:xfrm>
        </p:spPr>
        <p:txBody>
          <a:bodyPr numCol="2"/>
          <a:lstStyle/>
          <a:p>
            <a:pPr>
              <a:lnSpc>
                <a:spcPct val="100000"/>
              </a:lnSpc>
            </a:pPr>
            <a:r>
              <a:rPr lang="en-NZ" dirty="0"/>
              <a:t>l</a:t>
            </a:r>
            <a:r>
              <a:rPr lang="en-NZ" dirty="0" smtClean="0"/>
              <a:t>oneliness</a:t>
            </a:r>
            <a:endParaRPr lang="en-NZ" dirty="0"/>
          </a:p>
          <a:p>
            <a:pPr>
              <a:lnSpc>
                <a:spcPct val="100000"/>
              </a:lnSpc>
            </a:pPr>
            <a:r>
              <a:rPr lang="en-NZ" dirty="0"/>
              <a:t>f</a:t>
            </a:r>
            <a:r>
              <a:rPr lang="en-NZ" dirty="0" smtClean="0"/>
              <a:t>eeling</a:t>
            </a:r>
            <a:endParaRPr lang="en-NZ" dirty="0"/>
          </a:p>
          <a:p>
            <a:pPr>
              <a:lnSpc>
                <a:spcPct val="100000"/>
              </a:lnSpc>
            </a:pPr>
            <a:r>
              <a:rPr lang="en-NZ" dirty="0"/>
              <a:t>a</a:t>
            </a:r>
            <a:r>
              <a:rPr lang="en-NZ" dirty="0" smtClean="0"/>
              <a:t>lone</a:t>
            </a:r>
            <a:endParaRPr lang="en-NZ" dirty="0"/>
          </a:p>
          <a:p>
            <a:pPr>
              <a:lnSpc>
                <a:spcPct val="100000"/>
              </a:lnSpc>
            </a:pPr>
            <a:r>
              <a:rPr lang="en-NZ" dirty="0"/>
              <a:t>t</a:t>
            </a:r>
            <a:r>
              <a:rPr lang="en-NZ" dirty="0" smtClean="0"/>
              <a:t>ogether</a:t>
            </a:r>
            <a:endParaRPr lang="en-NZ" dirty="0"/>
          </a:p>
          <a:p>
            <a:pPr>
              <a:lnSpc>
                <a:spcPct val="100000"/>
              </a:lnSpc>
            </a:pPr>
            <a:r>
              <a:rPr lang="en-NZ" dirty="0" smtClean="0"/>
              <a:t>belonging</a:t>
            </a:r>
            <a:endParaRPr lang="en-NZ" dirty="0"/>
          </a:p>
          <a:p>
            <a:pPr>
              <a:lnSpc>
                <a:spcPct val="100000"/>
              </a:lnSpc>
            </a:pPr>
            <a:r>
              <a:rPr lang="en-NZ" dirty="0"/>
              <a:t>c</a:t>
            </a:r>
            <a:r>
              <a:rPr lang="en-NZ" dirty="0" smtClean="0"/>
              <a:t>onnection</a:t>
            </a:r>
            <a:endParaRPr lang="en-NZ" dirty="0"/>
          </a:p>
          <a:p>
            <a:pPr>
              <a:lnSpc>
                <a:spcPct val="100000"/>
              </a:lnSpc>
            </a:pPr>
            <a:r>
              <a:rPr lang="en-NZ" dirty="0"/>
              <a:t>w</a:t>
            </a:r>
            <a:r>
              <a:rPr lang="en-NZ" dirty="0" smtClean="0"/>
              <a:t>ellbeing </a:t>
            </a:r>
            <a:r>
              <a:rPr lang="en-NZ" dirty="0"/>
              <a:t>(feeling good)</a:t>
            </a:r>
          </a:p>
          <a:p>
            <a:pPr>
              <a:lnSpc>
                <a:spcPct val="100000"/>
              </a:lnSpc>
            </a:pPr>
            <a:r>
              <a:rPr lang="en-NZ" dirty="0"/>
              <a:t>s</a:t>
            </a:r>
            <a:r>
              <a:rPr lang="en-NZ" dirty="0" smtClean="0"/>
              <a:t>trategies </a:t>
            </a:r>
            <a:r>
              <a:rPr lang="en-NZ" dirty="0"/>
              <a:t>(actions)</a:t>
            </a:r>
          </a:p>
        </p:txBody>
      </p:sp>
      <p:grpSp>
        <p:nvGrpSpPr>
          <p:cNvPr id="23" name="Group 22">
            <a:extLst>
              <a:ext uri="{FF2B5EF4-FFF2-40B4-BE49-F238E27FC236}">
                <a16:creationId xmlns="" xmlns:a16="http://schemas.microsoft.com/office/drawing/2014/main" id="{F0201FC2-2A8E-4643-B268-E55939D1FD37}"/>
              </a:ext>
            </a:extLst>
          </p:cNvPr>
          <p:cNvGrpSpPr/>
          <p:nvPr/>
        </p:nvGrpSpPr>
        <p:grpSpPr>
          <a:xfrm>
            <a:off x="7300654" y="1330485"/>
            <a:ext cx="4445621" cy="2904645"/>
            <a:chOff x="7180480" y="1109893"/>
            <a:chExt cx="4445621" cy="2904645"/>
          </a:xfrm>
        </p:grpSpPr>
        <p:sp>
          <p:nvSpPr>
            <p:cNvPr id="16" name="Text Placeholder 4">
              <a:extLst>
                <a:ext uri="{FF2B5EF4-FFF2-40B4-BE49-F238E27FC236}">
                  <a16:creationId xmlns="" xmlns:a16="http://schemas.microsoft.com/office/drawing/2014/main" id="{8E8E92F2-5656-7F44-8C2D-D6D1D92D89CC}"/>
                </a:ext>
              </a:extLst>
            </p:cNvPr>
            <p:cNvSpPr txBox="1">
              <a:spLocks/>
            </p:cNvSpPr>
            <p:nvPr/>
          </p:nvSpPr>
          <p:spPr>
            <a:xfrm>
              <a:off x="7204226" y="1743599"/>
              <a:ext cx="4421875" cy="2270939"/>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We are exploring </a:t>
              </a:r>
              <a:br>
                <a:rPr lang="en-NZ" dirty="0"/>
              </a:br>
              <a:r>
                <a:rPr lang="en-NZ" dirty="0"/>
                <a:t>what loneliness and </a:t>
              </a:r>
              <a:br>
                <a:rPr lang="en-NZ" dirty="0"/>
              </a:br>
              <a:r>
                <a:rPr lang="en-NZ" dirty="0"/>
                <a:t>connection mean</a:t>
              </a:r>
            </a:p>
            <a:p>
              <a:r>
                <a:rPr lang="en-NZ" dirty="0"/>
                <a:t>We are learning actions </a:t>
              </a:r>
              <a:br>
                <a:rPr lang="en-NZ" dirty="0"/>
              </a:br>
              <a:r>
                <a:rPr lang="en-NZ" dirty="0"/>
                <a:t>young people can take to </a:t>
              </a:r>
              <a:br>
                <a:rPr lang="en-NZ" dirty="0"/>
              </a:br>
              <a:r>
                <a:rPr lang="en-NZ" dirty="0"/>
                <a:t>build connections if they </a:t>
              </a:r>
              <a:br>
                <a:rPr lang="en-NZ" dirty="0"/>
              </a:br>
              <a:r>
                <a:rPr lang="en-NZ" dirty="0"/>
                <a:t>are feeling lonely</a:t>
              </a:r>
            </a:p>
            <a:p>
              <a:pPr marL="0" indent="0">
                <a:buNone/>
              </a:pPr>
              <a:endParaRPr lang="en-NZ" dirty="0"/>
            </a:p>
          </p:txBody>
        </p:sp>
        <p:sp>
          <p:nvSpPr>
            <p:cNvPr id="17" name="Text Placeholder 2">
              <a:extLst>
                <a:ext uri="{FF2B5EF4-FFF2-40B4-BE49-F238E27FC236}">
                  <a16:creationId xmlns="" xmlns:a16="http://schemas.microsoft.com/office/drawing/2014/main" id="{F25D67B1-BE3B-9C4A-9EE4-59BCFA3A93AA}"/>
                </a:ext>
              </a:extLst>
            </p:cNvPr>
            <p:cNvSpPr txBox="1">
              <a:spLocks/>
            </p:cNvSpPr>
            <p:nvPr/>
          </p:nvSpPr>
          <p:spPr>
            <a:xfrm>
              <a:off x="7180480" y="1109893"/>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objectives  </a:t>
              </a:r>
              <a:endParaRPr lang="en-NZ" dirty="0"/>
            </a:p>
          </p:txBody>
        </p:sp>
      </p:grpSp>
      <p:grpSp>
        <p:nvGrpSpPr>
          <p:cNvPr id="22" name="Group 21">
            <a:extLst>
              <a:ext uri="{FF2B5EF4-FFF2-40B4-BE49-F238E27FC236}">
                <a16:creationId xmlns="" xmlns:a16="http://schemas.microsoft.com/office/drawing/2014/main" id="{3772C184-13C7-EF42-954F-0E2D1F865243}"/>
              </a:ext>
            </a:extLst>
          </p:cNvPr>
          <p:cNvGrpSpPr/>
          <p:nvPr/>
        </p:nvGrpSpPr>
        <p:grpSpPr>
          <a:xfrm>
            <a:off x="7324400" y="1330485"/>
            <a:ext cx="4421875" cy="2319107"/>
            <a:chOff x="7175500" y="2169366"/>
            <a:chExt cx="4421875" cy="2319107"/>
          </a:xfrm>
        </p:grpSpPr>
        <p:sp>
          <p:nvSpPr>
            <p:cNvPr id="20" name="Text Placeholder 2">
              <a:extLst>
                <a:ext uri="{FF2B5EF4-FFF2-40B4-BE49-F238E27FC236}">
                  <a16:creationId xmlns="" xmlns:a16="http://schemas.microsoft.com/office/drawing/2014/main" id="{CF547B8C-D28C-3B4E-90D2-6762D356A97F}"/>
                </a:ext>
              </a:extLst>
            </p:cNvPr>
            <p:cNvSpPr txBox="1">
              <a:spLocks/>
            </p:cNvSpPr>
            <p:nvPr/>
          </p:nvSpPr>
          <p:spPr>
            <a:xfrm>
              <a:off x="7175500" y="2169366"/>
              <a:ext cx="4421875" cy="36026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t>Learning outcomes  </a:t>
              </a:r>
              <a:endParaRPr lang="en-NZ" dirty="0"/>
            </a:p>
          </p:txBody>
        </p:sp>
        <p:sp>
          <p:nvSpPr>
            <p:cNvPr id="18" name="Text Placeholder 4">
              <a:extLst>
                <a:ext uri="{FF2B5EF4-FFF2-40B4-BE49-F238E27FC236}">
                  <a16:creationId xmlns="" xmlns:a16="http://schemas.microsoft.com/office/drawing/2014/main" id="{5FD40EFF-538F-4849-A4FA-37076E802106}"/>
                </a:ext>
              </a:extLst>
            </p:cNvPr>
            <p:cNvSpPr txBox="1">
              <a:spLocks/>
            </p:cNvSpPr>
            <p:nvPr/>
          </p:nvSpPr>
          <p:spPr>
            <a:xfrm>
              <a:off x="7175500" y="2810147"/>
              <a:ext cx="4421875" cy="1678326"/>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smtClean="0"/>
                <a:t>explain </a:t>
              </a:r>
              <a:r>
                <a:rPr lang="en-NZ" dirty="0"/>
                <a:t>what loneliness means</a:t>
              </a:r>
            </a:p>
            <a:p>
              <a:r>
                <a:rPr lang="en-NZ" dirty="0"/>
                <a:t>explain what connection means</a:t>
              </a:r>
            </a:p>
            <a:p>
              <a:r>
                <a:rPr lang="en-NZ" dirty="0"/>
                <a:t>give advice to a young person who wants to feel more connected</a:t>
              </a:r>
            </a:p>
          </p:txBody>
        </p:sp>
      </p:grpSp>
      <p:pic>
        <p:nvPicPr>
          <p:cNvPr id="15" name="Picture 14" descr="Two young girls looking at tablet">
            <a:extLst>
              <a:ext uri="{FF2B5EF4-FFF2-40B4-BE49-F238E27FC236}">
                <a16:creationId xmlns="" xmlns:a16="http://schemas.microsoft.com/office/drawing/2014/main" id="{A644EB7A-CA50-C94F-AF38-89D1FB9804BB}"/>
              </a:ext>
            </a:extLst>
          </p:cNvPr>
          <p:cNvPicPr>
            <a:picLocks noChangeAspect="1"/>
          </p:cNvPicPr>
          <p:nvPr/>
        </p:nvPicPr>
        <p:blipFill rotWithShape="1">
          <a:blip r:embed="rId3"/>
          <a:srcRect t="-1078" b="22072"/>
          <a:stretch/>
        </p:blipFill>
        <p:spPr>
          <a:xfrm>
            <a:off x="1350821" y="3381575"/>
            <a:ext cx="6982729" cy="3476425"/>
          </a:xfrm>
          <a:prstGeom prst="rect">
            <a:avLst/>
          </a:prstGeom>
        </p:spPr>
      </p:pic>
    </p:spTree>
    <p:extLst>
      <p:ext uri="{BB962C8B-B14F-4D97-AF65-F5344CB8AC3E}">
        <p14:creationId xmlns:p14="http://schemas.microsoft.com/office/powerpoint/2010/main" val="216777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217C6F-200F-3647-92E8-F4A54070E7F2}"/>
              </a:ext>
            </a:extLst>
          </p:cNvPr>
          <p:cNvSpPr>
            <a:spLocks noGrp="1"/>
          </p:cNvSpPr>
          <p:nvPr>
            <p:ph type="title" idx="4294967295"/>
          </p:nvPr>
        </p:nvSpPr>
        <p:spPr>
          <a:xfrm>
            <a:off x="348711" y="575771"/>
            <a:ext cx="5310075" cy="724639"/>
          </a:xfrm>
        </p:spPr>
        <p:txBody>
          <a:bodyPr/>
          <a:lstStyle/>
          <a:p>
            <a:pPr>
              <a:lnSpc>
                <a:spcPts val="6000"/>
              </a:lnSpc>
            </a:pPr>
            <a:r>
              <a:rPr lang="en-NZ" sz="6000" dirty="0"/>
              <a:t>Similarities </a:t>
            </a:r>
            <a:br>
              <a:rPr lang="en-NZ" sz="6000" dirty="0"/>
            </a:br>
            <a:r>
              <a:rPr lang="en-NZ" sz="6000" dirty="0"/>
              <a:t>and differences</a:t>
            </a:r>
            <a:endParaRPr lang="en-US" dirty="0"/>
          </a:p>
        </p:txBody>
      </p:sp>
      <p:sp>
        <p:nvSpPr>
          <p:cNvPr id="8" name="Text Placeholder 2">
            <a:extLst>
              <a:ext uri="{FF2B5EF4-FFF2-40B4-BE49-F238E27FC236}">
                <a16:creationId xmlns="" xmlns:a16="http://schemas.microsoft.com/office/drawing/2014/main" id="{67C14E09-9050-3D4E-8227-288F94516EA0}"/>
              </a:ext>
            </a:extLst>
          </p:cNvPr>
          <p:cNvSpPr txBox="1">
            <a:spLocks/>
          </p:cNvSpPr>
          <p:nvPr/>
        </p:nvSpPr>
        <p:spPr>
          <a:xfrm>
            <a:off x="348712" y="2282524"/>
            <a:ext cx="5452014" cy="2553153"/>
          </a:xfrm>
          <a:prstGeom prst="rect">
            <a:avLst/>
          </a:prstGeom>
        </p:spPr>
        <p:txBody>
          <a:bodyPr numCol="1"/>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600"/>
              </a:spcBef>
            </a:pPr>
            <a:r>
              <a:rPr lang="en-NZ" sz="2800" b="1" dirty="0"/>
              <a:t>Can you find one </a:t>
            </a:r>
            <a:br>
              <a:rPr lang="en-NZ" sz="2800" b="1" dirty="0"/>
            </a:br>
            <a:r>
              <a:rPr lang="en-NZ" sz="2800" b="1" dirty="0"/>
              <a:t>similarity between you?</a:t>
            </a:r>
            <a:endParaRPr lang="en-NZ" sz="2800" dirty="0"/>
          </a:p>
          <a:p>
            <a:pPr>
              <a:spcBef>
                <a:spcPts val="1600"/>
              </a:spcBef>
            </a:pPr>
            <a:r>
              <a:rPr lang="en-NZ" sz="2800" b="1" dirty="0"/>
              <a:t>Can you find one </a:t>
            </a:r>
            <a:br>
              <a:rPr lang="en-NZ" sz="2800" b="1" dirty="0"/>
            </a:br>
            <a:r>
              <a:rPr lang="en-NZ" sz="2800" b="1" dirty="0"/>
              <a:t>difference between you?</a:t>
            </a:r>
            <a:endParaRPr lang="en-NZ" sz="2800" dirty="0"/>
          </a:p>
        </p:txBody>
      </p:sp>
      <p:sp>
        <p:nvSpPr>
          <p:cNvPr id="12" name="TextBox 11">
            <a:extLst>
              <a:ext uri="{FF2B5EF4-FFF2-40B4-BE49-F238E27FC236}">
                <a16:creationId xmlns="" xmlns:a16="http://schemas.microsoft.com/office/drawing/2014/main" id="{613D4FD8-9ECF-4447-A972-147A12EA68D6}"/>
              </a:ext>
            </a:extLst>
          </p:cNvPr>
          <p:cNvSpPr txBox="1"/>
          <p:nvPr/>
        </p:nvSpPr>
        <p:spPr>
          <a:xfrm>
            <a:off x="8172450" y="1116974"/>
            <a:ext cx="3670839" cy="400110"/>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Favourite subject</a:t>
            </a:r>
            <a:endParaRPr lang="en-NZ" sz="2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4E8555CA-5E12-BB41-86D2-EF4927300888}"/>
              </a:ext>
            </a:extLst>
          </p:cNvPr>
          <p:cNvSpPr txBox="1"/>
          <p:nvPr/>
        </p:nvSpPr>
        <p:spPr>
          <a:xfrm>
            <a:off x="8172450" y="2578100"/>
            <a:ext cx="2671763" cy="800219"/>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Food or drink </a:t>
            </a:r>
          </a:p>
          <a:p>
            <a:r>
              <a:rPr lang="en-NZ" sz="2600" b="1" dirty="0">
                <a:latin typeface="Arial" panose="020B0604020202020204" pitchFamily="34" charset="0"/>
                <a:cs typeface="Arial" panose="020B0604020202020204" pitchFamily="34" charset="0"/>
              </a:rPr>
              <a:t>that you like</a:t>
            </a:r>
            <a:endParaRPr lang="en-NZ" sz="2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0F11337C-D029-8041-93C6-69B21A117C2A}"/>
              </a:ext>
            </a:extLst>
          </p:cNvPr>
          <p:cNvSpPr txBox="1"/>
          <p:nvPr/>
        </p:nvSpPr>
        <p:spPr>
          <a:xfrm>
            <a:off x="8172450" y="4287395"/>
            <a:ext cx="2671763" cy="400110"/>
          </a:xfrm>
          <a:prstGeom prst="rect">
            <a:avLst/>
          </a:prstGeom>
          <a:noFill/>
        </p:spPr>
        <p:txBody>
          <a:bodyPr wrap="square" lIns="0" tIns="0" rIns="0" bIns="0" rtlCol="0">
            <a:spAutoFit/>
          </a:bodyPr>
          <a:lstStyle/>
          <a:p>
            <a:r>
              <a:rPr lang="en-NZ" sz="2600" b="1" dirty="0">
                <a:latin typeface="Arial" panose="020B0604020202020204" pitchFamily="34" charset="0"/>
                <a:cs typeface="Arial" panose="020B0604020202020204" pitchFamily="34" charset="0"/>
              </a:rPr>
              <a:t>Hobbies</a:t>
            </a:r>
            <a:endParaRPr lang="en-NZ" sz="26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645A30E4-942A-B846-B228-CF8998C259BD}"/>
              </a:ex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6203950" y="634463"/>
            <a:ext cx="1344601" cy="1344601"/>
          </a:xfrm>
          <a:prstGeom prst="rect">
            <a:avLst/>
          </a:prstGeom>
        </p:spPr>
      </p:pic>
      <p:pic>
        <p:nvPicPr>
          <p:cNvPr id="19" name="Picture 18">
            <a:extLst>
              <a:ext uri="{FF2B5EF4-FFF2-40B4-BE49-F238E27FC236}">
                <a16:creationId xmlns="" xmlns:a16="http://schemas.microsoft.com/office/drawing/2014/main" id="{C3D24081-F46D-FC46-9014-62D23EFC9EC3}"/>
              </a:ext>
              <a:ext uri="{C183D7F6-B498-43B3-948B-1728B52AA6E4}">
                <adec:decorative xmlns="" xmlns:adec="http://schemas.microsoft.com/office/drawing/2017/decorative" val="1"/>
              </a:ext>
            </a:extLst>
          </p:cNvPr>
          <p:cNvPicPr>
            <a:picLocks noChangeAspect="1"/>
          </p:cNvPicPr>
          <p:nvPr/>
        </p:nvPicPr>
        <p:blipFill>
          <a:blip r:embed="rId4"/>
          <a:stretch>
            <a:fillRect/>
          </a:stretch>
        </p:blipFill>
        <p:spPr>
          <a:xfrm>
            <a:off x="6208753" y="2209731"/>
            <a:ext cx="1354137" cy="1344601"/>
          </a:xfrm>
          <a:prstGeom prst="rect">
            <a:avLst/>
          </a:prstGeom>
        </p:spPr>
      </p:pic>
      <p:pic>
        <p:nvPicPr>
          <p:cNvPr id="20" name="Picture 19">
            <a:extLst>
              <a:ext uri="{FF2B5EF4-FFF2-40B4-BE49-F238E27FC236}">
                <a16:creationId xmlns="" xmlns:a16="http://schemas.microsoft.com/office/drawing/2014/main" id="{EC44FAA7-C39D-8143-B232-C4C42A6DB245}"/>
              </a:ext>
              <a:ext uri="{C183D7F6-B498-43B3-948B-1728B52AA6E4}">
                <adec:decorative xmlns="" xmlns:adec="http://schemas.microsoft.com/office/drawing/2017/decorative" val="1"/>
              </a:ext>
            </a:extLst>
          </p:cNvPr>
          <p:cNvPicPr>
            <a:picLocks noChangeAspect="1"/>
          </p:cNvPicPr>
          <p:nvPr/>
        </p:nvPicPr>
        <p:blipFill>
          <a:blip r:embed="rId5"/>
          <a:stretch>
            <a:fillRect/>
          </a:stretch>
        </p:blipFill>
        <p:spPr>
          <a:xfrm>
            <a:off x="6218289" y="3796122"/>
            <a:ext cx="1344601" cy="1344601"/>
          </a:xfrm>
          <a:prstGeom prst="rect">
            <a:avLst/>
          </a:prstGeom>
        </p:spPr>
      </p:pic>
    </p:spTree>
    <p:extLst>
      <p:ext uri="{BB962C8B-B14F-4D97-AF65-F5344CB8AC3E}">
        <p14:creationId xmlns:p14="http://schemas.microsoft.com/office/powerpoint/2010/main" val="2888514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B4CE49-3CB3-0546-9A14-F1D69C87FB28}"/>
              </a:ext>
            </a:extLst>
          </p:cNvPr>
          <p:cNvSpPr>
            <a:spLocks noGrp="1"/>
          </p:cNvSpPr>
          <p:nvPr>
            <p:ph type="title" idx="4294967295"/>
          </p:nvPr>
        </p:nvSpPr>
        <p:spPr>
          <a:xfrm>
            <a:off x="1110524" y="848079"/>
            <a:ext cx="10515600" cy="724639"/>
          </a:xfrm>
        </p:spPr>
        <p:txBody>
          <a:bodyPr/>
          <a:lstStyle/>
          <a:p>
            <a:pPr>
              <a:spcBef>
                <a:spcPts val="1000"/>
              </a:spcBef>
            </a:pPr>
            <a:r>
              <a:rPr lang="en-GB" sz="6000" dirty="0"/>
              <a:t>How confident</a:t>
            </a:r>
            <a:br>
              <a:rPr lang="en-GB" sz="6000" dirty="0"/>
            </a:br>
            <a:r>
              <a:rPr lang="en-GB" sz="6000" dirty="0"/>
              <a:t>are you in…</a:t>
            </a:r>
          </a:p>
          <a:p>
            <a:endParaRPr lang="en-US" dirty="0"/>
          </a:p>
        </p:txBody>
      </p:sp>
      <p:sp>
        <p:nvSpPr>
          <p:cNvPr id="23" name="Text Placeholder 3">
            <a:extLst>
              <a:ext uri="{FF2B5EF4-FFF2-40B4-BE49-F238E27FC236}">
                <a16:creationId xmlns="" xmlns:a16="http://schemas.microsoft.com/office/drawing/2014/main" id="{C02DB819-7D8A-4640-B32E-6B40669D33E2}"/>
              </a:ext>
            </a:extLst>
          </p:cNvPr>
          <p:cNvSpPr txBox="1">
            <a:spLocks/>
          </p:cNvSpPr>
          <p:nvPr/>
        </p:nvSpPr>
        <p:spPr>
          <a:xfrm>
            <a:off x="1851243" y="2701783"/>
            <a:ext cx="5134173" cy="2414363"/>
          </a:xfrm>
          <a:prstGeom prst="rect">
            <a:avLst/>
          </a:prstGeom>
        </p:spPr>
        <p:txBody>
          <a:bodyPr vert="horz" wrap="square" lIns="0" tIns="0" rIns="0" bIns="0" numCol="1" spcCol="540000" rtlCol="0" anchor="t" anchorCtr="0">
            <a:noAutofit/>
          </a:bodyPr>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explaining what loneliness means?</a:t>
            </a:r>
          </a:p>
          <a:p>
            <a:r>
              <a:rPr lang="en-NZ" dirty="0"/>
              <a:t>explaining what connection means?</a:t>
            </a:r>
          </a:p>
          <a:p>
            <a:r>
              <a:rPr lang="en-NZ" dirty="0"/>
              <a:t>giving advice to a young person who wants to feel more connected?</a:t>
            </a:r>
          </a:p>
        </p:txBody>
      </p:sp>
      <p:sp>
        <p:nvSpPr>
          <p:cNvPr id="17" name="Text Placeholder 16">
            <a:extLst>
              <a:ext uri="{FF2B5EF4-FFF2-40B4-BE49-F238E27FC236}">
                <a16:creationId xmlns="" xmlns:a16="http://schemas.microsoft.com/office/drawing/2014/main" id="{E719BDE6-8170-6647-A92E-2CC8C5EE9919}"/>
              </a:ext>
            </a:extLst>
          </p:cNvPr>
          <p:cNvSpPr>
            <a:spLocks noGrp="1"/>
          </p:cNvSpPr>
          <p:nvPr>
            <p:ph type="body" sz="quarter" idx="27"/>
          </p:nvPr>
        </p:nvSpPr>
        <p:spPr/>
        <p:txBody>
          <a:bodyPr/>
          <a:lstStyle/>
          <a:p>
            <a:r>
              <a:rPr lang="en-US" dirty="0"/>
              <a:t> Not confident</a:t>
            </a:r>
          </a:p>
        </p:txBody>
      </p:sp>
      <p:sp>
        <p:nvSpPr>
          <p:cNvPr id="5" name="Text Placeholder 4">
            <a:extLst>
              <a:ext uri="{FF2B5EF4-FFF2-40B4-BE49-F238E27FC236}">
                <a16:creationId xmlns="" xmlns:a16="http://schemas.microsoft.com/office/drawing/2014/main" id="{2E40EA9D-1F57-334D-8B6A-A26201FB42ED}"/>
              </a:ext>
            </a:extLst>
          </p:cNvPr>
          <p:cNvSpPr>
            <a:spLocks noGrp="1"/>
          </p:cNvSpPr>
          <p:nvPr>
            <p:ph type="body" sz="quarter" idx="15"/>
          </p:nvPr>
        </p:nvSpPr>
        <p:spPr/>
        <p:txBody>
          <a:bodyPr/>
          <a:lstStyle/>
          <a:p>
            <a:r>
              <a:rPr lang="en-US" dirty="0"/>
              <a:t>0</a:t>
            </a:r>
          </a:p>
        </p:txBody>
      </p:sp>
      <p:sp>
        <p:nvSpPr>
          <p:cNvPr id="6" name="Text Placeholder 5">
            <a:extLst>
              <a:ext uri="{FF2B5EF4-FFF2-40B4-BE49-F238E27FC236}">
                <a16:creationId xmlns="" xmlns:a16="http://schemas.microsoft.com/office/drawing/2014/main" id="{960E680E-8F8A-BE47-A14E-E132DE753C27}"/>
              </a:ext>
            </a:extLst>
          </p:cNvPr>
          <p:cNvSpPr>
            <a:spLocks noGrp="1"/>
          </p:cNvSpPr>
          <p:nvPr>
            <p:ph type="body" sz="quarter" idx="16"/>
          </p:nvPr>
        </p:nvSpPr>
        <p:spPr/>
        <p:txBody>
          <a:bodyPr/>
          <a:lstStyle/>
          <a:p>
            <a:r>
              <a:rPr lang="en-US" dirty="0"/>
              <a:t>1</a:t>
            </a:r>
          </a:p>
        </p:txBody>
      </p:sp>
      <p:sp>
        <p:nvSpPr>
          <p:cNvPr id="7" name="Text Placeholder 6">
            <a:extLst>
              <a:ext uri="{FF2B5EF4-FFF2-40B4-BE49-F238E27FC236}">
                <a16:creationId xmlns="" xmlns:a16="http://schemas.microsoft.com/office/drawing/2014/main" id="{9EB88620-E136-0A4E-8623-C5820F02C1A0}"/>
              </a:ext>
            </a:extLst>
          </p:cNvPr>
          <p:cNvSpPr>
            <a:spLocks noGrp="1"/>
          </p:cNvSpPr>
          <p:nvPr>
            <p:ph type="body" sz="quarter" idx="17"/>
          </p:nvPr>
        </p:nvSpPr>
        <p:spPr/>
        <p:txBody>
          <a:bodyPr/>
          <a:lstStyle/>
          <a:p>
            <a:r>
              <a:rPr lang="en-US" dirty="0"/>
              <a:t>2</a:t>
            </a:r>
          </a:p>
        </p:txBody>
      </p:sp>
      <p:sp>
        <p:nvSpPr>
          <p:cNvPr id="8" name="Text Placeholder 7">
            <a:extLst>
              <a:ext uri="{FF2B5EF4-FFF2-40B4-BE49-F238E27FC236}">
                <a16:creationId xmlns="" xmlns:a16="http://schemas.microsoft.com/office/drawing/2014/main" id="{C37054B2-3A64-B642-AC8A-0ED57E67DD3C}"/>
              </a:ext>
            </a:extLst>
          </p:cNvPr>
          <p:cNvSpPr>
            <a:spLocks noGrp="1"/>
          </p:cNvSpPr>
          <p:nvPr>
            <p:ph type="body" sz="quarter" idx="18"/>
          </p:nvPr>
        </p:nvSpPr>
        <p:spPr/>
        <p:txBody>
          <a:bodyPr/>
          <a:lstStyle/>
          <a:p>
            <a:r>
              <a:rPr lang="en-US" dirty="0"/>
              <a:t>3</a:t>
            </a:r>
          </a:p>
        </p:txBody>
      </p:sp>
      <p:sp>
        <p:nvSpPr>
          <p:cNvPr id="9" name="Text Placeholder 8">
            <a:extLst>
              <a:ext uri="{FF2B5EF4-FFF2-40B4-BE49-F238E27FC236}">
                <a16:creationId xmlns="" xmlns:a16="http://schemas.microsoft.com/office/drawing/2014/main" id="{2D95887F-A776-5844-82D6-60AF10DB768E}"/>
              </a:ext>
            </a:extLst>
          </p:cNvPr>
          <p:cNvSpPr>
            <a:spLocks noGrp="1"/>
          </p:cNvSpPr>
          <p:nvPr>
            <p:ph type="body" sz="quarter" idx="19"/>
          </p:nvPr>
        </p:nvSpPr>
        <p:spPr/>
        <p:txBody>
          <a:bodyPr/>
          <a:lstStyle/>
          <a:p>
            <a:r>
              <a:rPr lang="en-US" dirty="0"/>
              <a:t>4</a:t>
            </a:r>
          </a:p>
        </p:txBody>
      </p:sp>
      <p:sp>
        <p:nvSpPr>
          <p:cNvPr id="10" name="Text Placeholder 9">
            <a:extLst>
              <a:ext uri="{FF2B5EF4-FFF2-40B4-BE49-F238E27FC236}">
                <a16:creationId xmlns="" xmlns:a16="http://schemas.microsoft.com/office/drawing/2014/main" id="{C145D368-0741-2B43-BA90-AC98D26118A7}"/>
              </a:ext>
            </a:extLst>
          </p:cNvPr>
          <p:cNvSpPr>
            <a:spLocks noGrp="1"/>
          </p:cNvSpPr>
          <p:nvPr>
            <p:ph type="body" sz="quarter" idx="20"/>
          </p:nvPr>
        </p:nvSpPr>
        <p:spPr/>
        <p:txBody>
          <a:bodyPr/>
          <a:lstStyle/>
          <a:p>
            <a:r>
              <a:rPr lang="en-US" dirty="0"/>
              <a:t>5</a:t>
            </a:r>
          </a:p>
        </p:txBody>
      </p:sp>
      <p:sp>
        <p:nvSpPr>
          <p:cNvPr id="11" name="Text Placeholder 10">
            <a:extLst>
              <a:ext uri="{FF2B5EF4-FFF2-40B4-BE49-F238E27FC236}">
                <a16:creationId xmlns="" xmlns:a16="http://schemas.microsoft.com/office/drawing/2014/main" id="{2458A324-6D61-1446-83FD-8E76C4A4875A}"/>
              </a:ext>
            </a:extLst>
          </p:cNvPr>
          <p:cNvSpPr>
            <a:spLocks noGrp="1"/>
          </p:cNvSpPr>
          <p:nvPr>
            <p:ph type="body" sz="quarter" idx="21"/>
          </p:nvPr>
        </p:nvSpPr>
        <p:spPr/>
        <p:txBody>
          <a:bodyPr/>
          <a:lstStyle/>
          <a:p>
            <a:r>
              <a:rPr lang="en-US" dirty="0"/>
              <a:t>6</a:t>
            </a:r>
          </a:p>
        </p:txBody>
      </p:sp>
      <p:sp>
        <p:nvSpPr>
          <p:cNvPr id="12" name="Text Placeholder 11">
            <a:extLst>
              <a:ext uri="{FF2B5EF4-FFF2-40B4-BE49-F238E27FC236}">
                <a16:creationId xmlns="" xmlns:a16="http://schemas.microsoft.com/office/drawing/2014/main" id="{3743001D-BC0A-E14B-B1C7-C45601E4F974}"/>
              </a:ext>
            </a:extLst>
          </p:cNvPr>
          <p:cNvSpPr>
            <a:spLocks noGrp="1"/>
          </p:cNvSpPr>
          <p:nvPr>
            <p:ph type="body" sz="quarter" idx="22"/>
          </p:nvPr>
        </p:nvSpPr>
        <p:spPr/>
        <p:txBody>
          <a:bodyPr/>
          <a:lstStyle/>
          <a:p>
            <a:r>
              <a:rPr lang="en-US" dirty="0"/>
              <a:t>7</a:t>
            </a:r>
          </a:p>
        </p:txBody>
      </p:sp>
      <p:sp>
        <p:nvSpPr>
          <p:cNvPr id="13" name="Text Placeholder 12">
            <a:extLst>
              <a:ext uri="{FF2B5EF4-FFF2-40B4-BE49-F238E27FC236}">
                <a16:creationId xmlns="" xmlns:a16="http://schemas.microsoft.com/office/drawing/2014/main" id="{7269DC6A-9641-DF49-8CB4-863867EE3B2A}"/>
              </a:ext>
            </a:extLst>
          </p:cNvPr>
          <p:cNvSpPr>
            <a:spLocks noGrp="1"/>
          </p:cNvSpPr>
          <p:nvPr>
            <p:ph type="body" sz="quarter" idx="23"/>
          </p:nvPr>
        </p:nvSpPr>
        <p:spPr/>
        <p:txBody>
          <a:bodyPr/>
          <a:lstStyle/>
          <a:p>
            <a:r>
              <a:rPr lang="en-US" dirty="0"/>
              <a:t>8</a:t>
            </a:r>
          </a:p>
        </p:txBody>
      </p:sp>
      <p:sp>
        <p:nvSpPr>
          <p:cNvPr id="14" name="Text Placeholder 13">
            <a:extLst>
              <a:ext uri="{FF2B5EF4-FFF2-40B4-BE49-F238E27FC236}">
                <a16:creationId xmlns="" xmlns:a16="http://schemas.microsoft.com/office/drawing/2014/main" id="{0878E87F-FECE-924B-855B-099AA16173B2}"/>
              </a:ext>
            </a:extLst>
          </p:cNvPr>
          <p:cNvSpPr>
            <a:spLocks noGrp="1"/>
          </p:cNvSpPr>
          <p:nvPr>
            <p:ph type="body" sz="quarter" idx="24"/>
          </p:nvPr>
        </p:nvSpPr>
        <p:spPr/>
        <p:txBody>
          <a:bodyPr/>
          <a:lstStyle/>
          <a:p>
            <a:r>
              <a:rPr lang="en-US" dirty="0"/>
              <a:t>9</a:t>
            </a:r>
          </a:p>
        </p:txBody>
      </p:sp>
      <p:sp>
        <p:nvSpPr>
          <p:cNvPr id="15" name="Text Placeholder 14">
            <a:extLst>
              <a:ext uri="{FF2B5EF4-FFF2-40B4-BE49-F238E27FC236}">
                <a16:creationId xmlns="" xmlns:a16="http://schemas.microsoft.com/office/drawing/2014/main" id="{794000C5-E22A-6F45-8A81-CF9EFBECA1C2}"/>
              </a:ext>
            </a:extLst>
          </p:cNvPr>
          <p:cNvSpPr>
            <a:spLocks noGrp="1"/>
          </p:cNvSpPr>
          <p:nvPr>
            <p:ph type="body" sz="quarter" idx="25"/>
          </p:nvPr>
        </p:nvSpPr>
        <p:spPr/>
        <p:txBody>
          <a:bodyPr/>
          <a:lstStyle/>
          <a:p>
            <a:r>
              <a:rPr lang="en-US" dirty="0"/>
              <a:t>10</a:t>
            </a:r>
          </a:p>
        </p:txBody>
      </p:sp>
      <p:sp>
        <p:nvSpPr>
          <p:cNvPr id="16" name="Text Placeholder 15">
            <a:extLst>
              <a:ext uri="{FF2B5EF4-FFF2-40B4-BE49-F238E27FC236}">
                <a16:creationId xmlns="" xmlns:a16="http://schemas.microsoft.com/office/drawing/2014/main" id="{A8DB89EA-A67B-104A-BB0B-83BAAAB68671}"/>
              </a:ext>
            </a:extLst>
          </p:cNvPr>
          <p:cNvSpPr>
            <a:spLocks noGrp="1"/>
          </p:cNvSpPr>
          <p:nvPr>
            <p:ph type="body" sz="quarter" idx="26"/>
          </p:nvPr>
        </p:nvSpPr>
        <p:spPr/>
        <p:txBody>
          <a:bodyPr/>
          <a:lstStyle/>
          <a:p>
            <a:r>
              <a:rPr lang="en-US" dirty="0"/>
              <a:t>Extremely confident</a:t>
            </a:r>
          </a:p>
        </p:txBody>
      </p:sp>
      <p:sp>
        <p:nvSpPr>
          <p:cNvPr id="18" name="Slide Number Placeholder 5">
            <a:extLst>
              <a:ext uri="{FF2B5EF4-FFF2-40B4-BE49-F238E27FC236}">
                <a16:creationId xmlns="" xmlns:a16="http://schemas.microsoft.com/office/drawing/2014/main" id="{767AB773-E97F-B240-95C5-42F49FE7C2B5}"/>
              </a:ext>
              <a:ext uri="{C183D7F6-B498-43B3-948B-1728B52AA6E4}">
                <adec:decorative xmlns="" xmlns:adec="http://schemas.microsoft.com/office/drawing/2017/decorative" val="1"/>
              </a:ext>
            </a:extLst>
          </p:cNvPr>
          <p:cNvSpPr txBox="1">
            <a:spLocks/>
          </p:cNvSpPr>
          <p:nvPr/>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8</a:t>
            </a:fld>
            <a:endParaRPr lang="en-US" sz="1600" dirty="0">
              <a:solidFill>
                <a:schemeClr val="tx1"/>
              </a:solidFill>
            </a:endParaRPr>
          </a:p>
        </p:txBody>
      </p:sp>
    </p:spTree>
    <p:extLst>
      <p:ext uri="{BB962C8B-B14F-4D97-AF65-F5344CB8AC3E}">
        <p14:creationId xmlns:p14="http://schemas.microsoft.com/office/powerpoint/2010/main" val="417863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420EB268-4EB6-AC44-B1B1-90E66F0EA20E}"/>
              </a:ext>
            </a:extLst>
          </p:cNvPr>
          <p:cNvSpPr>
            <a:spLocks noGrp="1"/>
          </p:cNvSpPr>
          <p:nvPr>
            <p:ph type="title" idx="4294967295"/>
          </p:nvPr>
        </p:nvSpPr>
        <p:spPr>
          <a:xfrm>
            <a:off x="679703" y="1990177"/>
            <a:ext cx="2501348" cy="724639"/>
          </a:xfrm>
        </p:spPr>
        <p:txBody>
          <a:bodyPr/>
          <a:lstStyle/>
          <a:p>
            <a:pPr>
              <a:spcBef>
                <a:spcPts val="1000"/>
              </a:spcBef>
            </a:pPr>
            <a:r>
              <a:rPr lang="en-US" sz="6000" dirty="0"/>
              <a:t>Draw it</a:t>
            </a:r>
            <a:endParaRPr lang="en-GB" sz="6000" dirty="0"/>
          </a:p>
          <a:p>
            <a:endParaRPr lang="en-US" dirty="0"/>
          </a:p>
        </p:txBody>
      </p:sp>
      <p:pic>
        <p:nvPicPr>
          <p:cNvPr id="10" name="Picture 9" descr="Two pupils smiling">
            <a:extLst>
              <a:ext uri="{FF2B5EF4-FFF2-40B4-BE49-F238E27FC236}">
                <a16:creationId xmlns="" xmlns:a16="http://schemas.microsoft.com/office/drawing/2014/main" id="{5F5ABEC2-A9D5-C344-BC12-01B11BC9375E}"/>
              </a:ext>
            </a:extLst>
          </p:cNvPr>
          <p:cNvPicPr>
            <a:picLocks noChangeAspect="1"/>
          </p:cNvPicPr>
          <p:nvPr/>
        </p:nvPicPr>
        <p:blipFill rotWithShape="1">
          <a:blip r:embed="rId3"/>
          <a:srcRect l="32866" t="14306" r="8628"/>
          <a:stretch/>
        </p:blipFill>
        <p:spPr>
          <a:xfrm flipH="1">
            <a:off x="1516590" y="981075"/>
            <a:ext cx="7127422" cy="5876925"/>
          </a:xfrm>
          <a:prstGeom prst="rect">
            <a:avLst/>
          </a:prstGeom>
        </p:spPr>
      </p:pic>
      <p:sp>
        <p:nvSpPr>
          <p:cNvPr id="3" name="Text Placeholder 2">
            <a:extLst>
              <a:ext uri="{FF2B5EF4-FFF2-40B4-BE49-F238E27FC236}">
                <a16:creationId xmlns="" xmlns:a16="http://schemas.microsoft.com/office/drawing/2014/main" id="{91F45D16-DECD-7A44-A41F-4AD813F4448B}"/>
              </a:ext>
            </a:extLst>
          </p:cNvPr>
          <p:cNvSpPr>
            <a:spLocks noGrp="1"/>
          </p:cNvSpPr>
          <p:nvPr>
            <p:ph type="body" sz="quarter" idx="36"/>
          </p:nvPr>
        </p:nvSpPr>
        <p:spPr>
          <a:xfrm>
            <a:off x="8310141" y="2238185"/>
            <a:ext cx="558000" cy="558000"/>
          </a:xfrm>
        </p:spPr>
        <p:txBody>
          <a:bodyPr/>
          <a:lstStyle/>
          <a:p>
            <a:r>
              <a:rPr lang="en-US" dirty="0"/>
              <a:t>1.</a:t>
            </a:r>
          </a:p>
        </p:txBody>
      </p:sp>
      <p:sp>
        <p:nvSpPr>
          <p:cNvPr id="4" name="Text Placeholder 3">
            <a:extLst>
              <a:ext uri="{FF2B5EF4-FFF2-40B4-BE49-F238E27FC236}">
                <a16:creationId xmlns="" xmlns:a16="http://schemas.microsoft.com/office/drawing/2014/main" id="{B5DAEF53-521D-E94E-AD2D-14616FD5697D}"/>
              </a:ext>
            </a:extLst>
          </p:cNvPr>
          <p:cNvSpPr>
            <a:spLocks noGrp="1"/>
          </p:cNvSpPr>
          <p:nvPr>
            <p:ph type="body" sz="quarter" idx="38"/>
          </p:nvPr>
        </p:nvSpPr>
        <p:spPr>
          <a:xfrm>
            <a:off x="9047212" y="2375703"/>
            <a:ext cx="2847868" cy="362607"/>
          </a:xfrm>
        </p:spPr>
        <p:txBody>
          <a:bodyPr/>
          <a:lstStyle/>
          <a:p>
            <a:r>
              <a:rPr lang="en-US" b="1" dirty="0"/>
              <a:t>Loneliness</a:t>
            </a:r>
          </a:p>
        </p:txBody>
      </p:sp>
      <p:sp>
        <p:nvSpPr>
          <p:cNvPr id="6" name="Text Placeholder 5">
            <a:extLst>
              <a:ext uri="{FF2B5EF4-FFF2-40B4-BE49-F238E27FC236}">
                <a16:creationId xmlns="" xmlns:a16="http://schemas.microsoft.com/office/drawing/2014/main" id="{802FEE14-2218-EB43-B1E6-88F209303E5C}"/>
              </a:ext>
            </a:extLst>
          </p:cNvPr>
          <p:cNvSpPr>
            <a:spLocks noGrp="1"/>
          </p:cNvSpPr>
          <p:nvPr>
            <p:ph type="body" sz="quarter" idx="40"/>
          </p:nvPr>
        </p:nvSpPr>
        <p:spPr>
          <a:xfrm>
            <a:off x="8310141" y="3273707"/>
            <a:ext cx="558000" cy="558000"/>
          </a:xfrm>
        </p:spPr>
        <p:txBody>
          <a:bodyPr/>
          <a:lstStyle/>
          <a:p>
            <a:r>
              <a:rPr lang="en-US" dirty="0"/>
              <a:t>2.</a:t>
            </a:r>
          </a:p>
        </p:txBody>
      </p:sp>
      <p:sp>
        <p:nvSpPr>
          <p:cNvPr id="5" name="Text Placeholder 4">
            <a:extLst>
              <a:ext uri="{FF2B5EF4-FFF2-40B4-BE49-F238E27FC236}">
                <a16:creationId xmlns="" xmlns:a16="http://schemas.microsoft.com/office/drawing/2014/main" id="{A4A4AD75-901A-9C47-8705-F353D294A473}"/>
              </a:ext>
            </a:extLst>
          </p:cNvPr>
          <p:cNvSpPr>
            <a:spLocks noGrp="1"/>
          </p:cNvSpPr>
          <p:nvPr>
            <p:ph type="body" sz="quarter" idx="39"/>
          </p:nvPr>
        </p:nvSpPr>
        <p:spPr>
          <a:xfrm>
            <a:off x="9047212" y="3429000"/>
            <a:ext cx="2847868" cy="362607"/>
          </a:xfrm>
        </p:spPr>
        <p:txBody>
          <a:bodyPr/>
          <a:lstStyle/>
          <a:p>
            <a:r>
              <a:rPr lang="en-US" b="1" dirty="0"/>
              <a:t>Connection</a:t>
            </a:r>
          </a:p>
        </p:txBody>
      </p:sp>
    </p:spTree>
    <p:extLst>
      <p:ext uri="{BB962C8B-B14F-4D97-AF65-F5344CB8AC3E}">
        <p14:creationId xmlns:p14="http://schemas.microsoft.com/office/powerpoint/2010/main" val="1233764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445928B83D724B859E8E15B78DF8A5" ma:contentTypeVersion="11" ma:contentTypeDescription="Create a new document." ma:contentTypeScope="" ma:versionID="4e9131dd61b247d156cfff2107c5b1c6">
  <xsd:schema xmlns:xsd="http://www.w3.org/2001/XMLSchema" xmlns:xs="http://www.w3.org/2001/XMLSchema" xmlns:p="http://schemas.microsoft.com/office/2006/metadata/properties" xmlns:ns2="3cfac471-4577-4682-ace2-27119004fbfd" xmlns:ns3="fec5c98a-6fc8-4a06-b367-420d10c239c8" targetNamespace="http://schemas.microsoft.com/office/2006/metadata/properties" ma:root="true" ma:fieldsID="92b3b0f6bd96a5ba253984e88274ba70" ns2:_="" ns3:_="">
    <xsd:import namespace="3cfac471-4577-4682-ace2-27119004fbfd"/>
    <xsd:import namespace="fec5c98a-6fc8-4a06-b367-420d10c239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fac471-4577-4682-ace2-27119004f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c5c98a-6fc8-4a06-b367-420d10c239c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D7C0B4-C2F5-4B5A-979F-A5E3AA2F784D}"/>
</file>

<file path=customXml/itemProps2.xml><?xml version="1.0" encoding="utf-8"?>
<ds:datastoreItem xmlns:ds="http://schemas.openxmlformats.org/officeDocument/2006/customXml" ds:itemID="{A3AC6A4C-C322-4CCF-AE5B-64DD159C614B}"/>
</file>

<file path=customXml/itemProps3.xml><?xml version="1.0" encoding="utf-8"?>
<ds:datastoreItem xmlns:ds="http://schemas.openxmlformats.org/officeDocument/2006/customXml" ds:itemID="{3B89CD33-37A6-4A64-BBEC-3A9CCCD02CB1}"/>
</file>

<file path=docProps/app.xml><?xml version="1.0" encoding="utf-8"?>
<Properties xmlns="http://schemas.openxmlformats.org/officeDocument/2006/extended-properties" xmlns:vt="http://schemas.openxmlformats.org/officeDocument/2006/docPropsVTypes">
  <TotalTime>6453</TotalTime>
  <Words>3450</Words>
  <Application>Microsoft Office PowerPoint</Application>
  <PresentationFormat>Widescreen</PresentationFormat>
  <Paragraphs>343</Paragraphs>
  <Slides>23</Slides>
  <Notes>23</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Arial Narrow</vt:lpstr>
      <vt:lpstr>Calibri</vt:lpstr>
      <vt:lpstr>DIN Condensed Light</vt:lpstr>
      <vt:lpstr>Montserrat</vt:lpstr>
      <vt:lpstr>Office Theme</vt:lpstr>
      <vt:lpstr>Building  connections</vt:lpstr>
      <vt:lpstr>Overview</vt:lpstr>
      <vt:lpstr>Classroom tips</vt:lpstr>
      <vt:lpstr>Social distancing</vt:lpstr>
      <vt:lpstr>Social distancing</vt:lpstr>
      <vt:lpstr>What are we learning?</vt:lpstr>
      <vt:lpstr>Similarities  and differences</vt:lpstr>
      <vt:lpstr>How confident are you in… </vt:lpstr>
      <vt:lpstr>Draw it </vt:lpstr>
      <vt:lpstr>Loneliness vs. connection </vt:lpstr>
      <vt:lpstr>Loneliness  vs. connection</vt:lpstr>
      <vt:lpstr>Support Squad </vt:lpstr>
      <vt:lpstr>What helps build connections?</vt:lpstr>
      <vt:lpstr>What helps build connections?</vt:lpstr>
      <vt:lpstr>Conversation starters </vt:lpstr>
      <vt:lpstr>Dear Support Squad,</vt:lpstr>
      <vt:lpstr>Dear Support Squad, </vt:lpstr>
      <vt:lpstr>Dear Support Squad, </vt:lpstr>
      <vt:lpstr>Dear Support Squad… </vt:lpstr>
      <vt:lpstr>How confident are you in </vt:lpstr>
      <vt:lpstr>The chain of connection </vt:lpstr>
      <vt:lpstr>It can be  common to experience feelings of loneliness</vt:lpstr>
      <vt:lpstr>Extended learning projects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connections Y6</dc:title>
  <dc:subject>PSHE</dc:subject>
  <dc:creator>PHE</dc:creator>
  <cp:keywords>Loneliness  Feeling  Alone  Together  Belonging  Connection  Wellbeing (feeling good)  Strategies (actions</cp:keywords>
  <dc:description/>
  <cp:lastModifiedBy>Florence Ackland</cp:lastModifiedBy>
  <cp:revision>461</cp:revision>
  <dcterms:created xsi:type="dcterms:W3CDTF">2020-08-05T10:48:44Z</dcterms:created>
  <dcterms:modified xsi:type="dcterms:W3CDTF">2020-11-12T14:15:39Z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0x01010013445928B83D724B859E8E15B78DF8A5</vt:lpwstr>
  </property>
</Properties>
</file>