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65" r:id="rId4"/>
    <p:sldId id="285" r:id="rId5"/>
    <p:sldId id="268" r:id="rId6"/>
    <p:sldId id="267" r:id="rId7"/>
    <p:sldId id="257" r:id="rId8"/>
    <p:sldId id="258" r:id="rId9"/>
    <p:sldId id="260" r:id="rId10"/>
    <p:sldId id="277" r:id="rId11"/>
    <p:sldId id="280" r:id="rId12"/>
    <p:sldId id="270" r:id="rId13"/>
    <p:sldId id="283" r:id="rId14"/>
    <p:sldId id="286" r:id="rId15"/>
    <p:sldId id="269" r:id="rId16"/>
    <p:sldId id="281" r:id="rId17"/>
    <p:sldId id="261" r:id="rId18"/>
    <p:sldId id="279" r:id="rId19"/>
    <p:sldId id="292" r:id="rId20"/>
    <p:sldId id="288" r:id="rId21"/>
    <p:sldId id="289" r:id="rId22"/>
    <p:sldId id="290" r:id="rId23"/>
    <p:sldId id="29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585BD8-E555-46BF-B589-1961960D5D55}" type="datetimeFigureOut">
              <a:rPr lang="en-US" smtClean="0"/>
              <a:pPr/>
              <a:t>1/7/2018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BD4BD-55BF-4505-817A-77722FB435B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FDBD4BD-55BF-4505-817A-77722FB435B7}"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vimeo.com/228830677/b368110eb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solidFill>
                  <a:schemeClr val="accent6"/>
                </a:solidFill>
              </a:rPr>
              <a:t>Bristol Healthy Schools </a:t>
            </a:r>
            <a:br>
              <a:rPr lang="en-GB" dirty="0" smtClean="0">
                <a:solidFill>
                  <a:schemeClr val="accent6"/>
                </a:solidFill>
              </a:rPr>
            </a:br>
            <a:r>
              <a:rPr lang="en-GB" dirty="0" smtClean="0">
                <a:solidFill>
                  <a:schemeClr val="accent6"/>
                </a:solidFill>
              </a:rPr>
              <a:t>Stride </a:t>
            </a:r>
            <a:br>
              <a:rPr lang="en-GB" dirty="0" smtClean="0">
                <a:solidFill>
                  <a:schemeClr val="accent6"/>
                </a:solidFill>
              </a:rPr>
            </a:br>
            <a:r>
              <a:rPr lang="en-GB" dirty="0" smtClean="0">
                <a:solidFill>
                  <a:schemeClr val="accent6"/>
                </a:solidFill>
              </a:rPr>
              <a:t>Emotional Health and Wellbeing Programme</a:t>
            </a:r>
            <a:br>
              <a:rPr lang="en-GB" dirty="0" smtClean="0">
                <a:solidFill>
                  <a:schemeClr val="accent6"/>
                </a:solidFill>
              </a:rPr>
            </a:br>
            <a:r>
              <a:rPr lang="en-GB" dirty="0" smtClean="0">
                <a:solidFill>
                  <a:schemeClr val="accent6"/>
                </a:solidFill>
              </a:rPr>
              <a:t/>
            </a:r>
            <a:br>
              <a:rPr lang="en-GB" dirty="0" smtClean="0">
                <a:solidFill>
                  <a:schemeClr val="accent6"/>
                </a:solidFill>
              </a:rPr>
            </a:br>
            <a:r>
              <a:rPr lang="en-GB" dirty="0" smtClean="0">
                <a:solidFill>
                  <a:schemeClr val="tx2">
                    <a:lumMod val="60000"/>
                    <a:lumOff val="40000"/>
                  </a:schemeClr>
                </a:solidFill>
              </a:rPr>
              <a:t>Year 8 </a:t>
            </a:r>
            <a:r>
              <a:rPr lang="en-GB" smtClean="0">
                <a:solidFill>
                  <a:schemeClr val="tx2">
                    <a:lumMod val="60000"/>
                    <a:lumOff val="40000"/>
                  </a:schemeClr>
                </a:solidFill>
              </a:rPr>
              <a:t>– Lesson 4</a:t>
            </a:r>
            <a:br>
              <a:rPr lang="en-GB" smtClean="0">
                <a:solidFill>
                  <a:schemeClr val="tx2">
                    <a:lumMod val="60000"/>
                    <a:lumOff val="40000"/>
                  </a:schemeClr>
                </a:solidFill>
              </a:rPr>
            </a:br>
            <a:r>
              <a:rPr lang="en-GB" smtClean="0">
                <a:solidFill>
                  <a:schemeClr val="accent1"/>
                </a:solidFill>
              </a:rPr>
              <a:t>Sexting </a:t>
            </a:r>
            <a:r>
              <a:rPr lang="en-GB" dirty="0" smtClean="0">
                <a:solidFill>
                  <a:schemeClr val="accent1"/>
                </a:solidFill>
              </a:rPr>
              <a:t>and Staying Safe</a:t>
            </a:r>
            <a:endParaRPr lang="en-GB" dirty="0">
              <a:solidFill>
                <a:schemeClr val="accent1"/>
              </a:solidFill>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09600" y="457200"/>
            <a:ext cx="7924800"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3733800" cy="48768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GB" sz="2000" b="1" dirty="0" smtClean="0">
                <a:solidFill>
                  <a:schemeClr val="tx1"/>
                </a:solidFill>
              </a:rPr>
              <a:t>Why Sext?</a:t>
            </a:r>
          </a:p>
          <a:p>
            <a:pPr>
              <a:buNone/>
            </a:pPr>
            <a:endParaRPr lang="en-GB" sz="2000" b="1" dirty="0" smtClean="0">
              <a:solidFill>
                <a:schemeClr val="tx1"/>
              </a:solidFill>
            </a:endParaRPr>
          </a:p>
          <a:p>
            <a:pPr>
              <a:buNone/>
            </a:pPr>
            <a:r>
              <a:rPr lang="en-GB" sz="2000" b="1" dirty="0" smtClean="0">
                <a:solidFill>
                  <a:schemeClr val="tx1"/>
                </a:solidFill>
              </a:rPr>
              <a:t>Coercion/blackmail and revenge</a:t>
            </a:r>
          </a:p>
          <a:p>
            <a:pPr>
              <a:buNone/>
            </a:pPr>
            <a:endParaRPr lang="en-GB" sz="2000" dirty="0" smtClean="0">
              <a:solidFill>
                <a:schemeClr val="tx1"/>
              </a:solidFill>
            </a:endParaRPr>
          </a:p>
          <a:p>
            <a:r>
              <a:rPr lang="en-GB" sz="2000" dirty="0" smtClean="0">
                <a:solidFill>
                  <a:schemeClr val="tx1"/>
                </a:solidFill>
              </a:rPr>
              <a:t>Coerced into creating and sending sexting</a:t>
            </a:r>
          </a:p>
          <a:p>
            <a:pPr>
              <a:buNone/>
            </a:pPr>
            <a:endParaRPr lang="en-GB" sz="2000" dirty="0" smtClean="0">
              <a:solidFill>
                <a:schemeClr val="tx1"/>
              </a:solidFill>
            </a:endParaRPr>
          </a:p>
          <a:p>
            <a:r>
              <a:rPr lang="en-GB" sz="2000" dirty="0" smtClean="0">
                <a:solidFill>
                  <a:schemeClr val="tx1"/>
                </a:solidFill>
              </a:rPr>
              <a:t>Blackmailed into sending more or money</a:t>
            </a:r>
          </a:p>
          <a:p>
            <a:pPr>
              <a:buNone/>
            </a:pPr>
            <a:endParaRPr lang="en-GB" sz="2000" dirty="0" smtClean="0">
              <a:solidFill>
                <a:schemeClr val="tx1"/>
              </a:solidFill>
            </a:endParaRPr>
          </a:p>
          <a:p>
            <a:r>
              <a:rPr lang="en-GB" sz="2000" dirty="0" smtClean="0">
                <a:solidFill>
                  <a:schemeClr val="tx1"/>
                </a:solidFill>
              </a:rPr>
              <a:t>Spurned lover revenge</a:t>
            </a:r>
          </a:p>
          <a:p>
            <a:pPr lvl="0"/>
            <a:endParaRPr lang="en-GB" sz="2000" dirty="0" smtClean="0"/>
          </a:p>
          <a:p>
            <a:pPr>
              <a:buNone/>
            </a:pPr>
            <a:endParaRPr lang="en-GB" sz="2000" b="1" dirty="0" smtClean="0"/>
          </a:p>
          <a:p>
            <a:endParaRPr lang="en-GB" sz="2000" dirty="0"/>
          </a:p>
        </p:txBody>
      </p:sp>
      <p:pic>
        <p:nvPicPr>
          <p:cNvPr id="11266" name="Picture 2" descr="Related image"/>
          <p:cNvPicPr>
            <a:picLocks noChangeAspect="1" noChangeArrowheads="1"/>
          </p:cNvPicPr>
          <p:nvPr/>
        </p:nvPicPr>
        <p:blipFill>
          <a:blip r:embed="rId2" cstate="print"/>
          <a:srcRect/>
          <a:stretch>
            <a:fillRect/>
          </a:stretch>
        </p:blipFill>
        <p:spPr bwMode="auto">
          <a:xfrm>
            <a:off x="4724400" y="1752600"/>
            <a:ext cx="3886199"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4876800" cy="4876800"/>
          </a:xfrm>
          <a:solidFill>
            <a:schemeClr val="bg2"/>
          </a:solidFill>
        </p:spPr>
        <p:txBody>
          <a:bodyPr>
            <a:normAutofit/>
          </a:bodyPr>
          <a:lstStyle/>
          <a:p>
            <a:pPr>
              <a:buNone/>
            </a:pPr>
            <a:r>
              <a:rPr lang="en-GB" sz="2000" dirty="0" smtClean="0"/>
              <a:t>Click the link to watch the video</a:t>
            </a:r>
          </a:p>
          <a:p>
            <a:pPr>
              <a:buNone/>
            </a:pPr>
            <a:endParaRPr lang="en-GB" sz="2000" dirty="0" smtClean="0">
              <a:solidFill>
                <a:schemeClr val="bg1"/>
              </a:solidFill>
            </a:endParaRPr>
          </a:p>
          <a:p>
            <a:pPr>
              <a:buNone/>
            </a:pPr>
            <a:endParaRPr lang="en-GB" sz="2000" dirty="0" smtClean="0">
              <a:solidFill>
                <a:schemeClr val="bg1"/>
              </a:solidFill>
            </a:endParaRPr>
          </a:p>
          <a:p>
            <a:pPr>
              <a:buNone/>
            </a:pPr>
            <a:r>
              <a:rPr lang="en-GB" sz="2000" dirty="0" smtClean="0">
                <a:solidFill>
                  <a:schemeClr val="bg1"/>
                </a:solidFill>
                <a:hlinkClick r:id="rId2"/>
              </a:rPr>
              <a:t>Sexting At School</a:t>
            </a:r>
            <a:r>
              <a:rPr lang="en-GB" sz="2000" dirty="0" smtClean="0">
                <a:solidFill>
                  <a:schemeClr val="bg1"/>
                </a:solidFill>
              </a:rPr>
              <a:t> </a:t>
            </a:r>
          </a:p>
          <a:p>
            <a:pPr lvl="0"/>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5257800" cy="4876800"/>
          </a:xfrm>
          <a:solidFill>
            <a:schemeClr val="accent4">
              <a:lumMod val="20000"/>
              <a:lumOff val="80000"/>
            </a:schemeClr>
          </a:solidFill>
        </p:spPr>
        <p:txBody>
          <a:bodyPr>
            <a:normAutofit/>
          </a:bodyPr>
          <a:lstStyle/>
          <a:p>
            <a:pPr lvl="0">
              <a:buNone/>
            </a:pPr>
            <a:r>
              <a:rPr lang="en-GB" sz="2400" b="1" dirty="0" smtClean="0"/>
              <a:t>Class Discussion:</a:t>
            </a:r>
          </a:p>
          <a:p>
            <a:pPr lvl="0">
              <a:buNone/>
            </a:pPr>
            <a:endParaRPr lang="en-GB" sz="2400" dirty="0" smtClean="0">
              <a:solidFill>
                <a:srgbClr val="FF00FF"/>
              </a:solidFill>
            </a:endParaRPr>
          </a:p>
          <a:p>
            <a:pPr marL="609600" indent="-609600"/>
            <a:r>
              <a:rPr lang="en-GB" sz="2000" dirty="0" smtClean="0">
                <a:solidFill>
                  <a:srgbClr val="FF00FF"/>
                </a:solidFill>
              </a:rPr>
              <a:t>Can you empathise with why she took the photos of herself?</a:t>
            </a:r>
          </a:p>
          <a:p>
            <a:pPr marL="609600" indent="-609600"/>
            <a:r>
              <a:rPr lang="en-GB" sz="2000" dirty="0" smtClean="0">
                <a:solidFill>
                  <a:srgbClr val="FF00FF"/>
                </a:solidFill>
              </a:rPr>
              <a:t>What did everyone (boys and girls) think of her for having taken those pictures?</a:t>
            </a:r>
          </a:p>
          <a:p>
            <a:pPr marL="609600" indent="-609600"/>
            <a:r>
              <a:rPr lang="en-GB" sz="2000" dirty="0" smtClean="0">
                <a:solidFill>
                  <a:srgbClr val="FF00FF"/>
                </a:solidFill>
              </a:rPr>
              <a:t>What pressure could she have been put under to take the pictures?</a:t>
            </a:r>
          </a:p>
          <a:p>
            <a:pPr marL="609600" indent="-609600"/>
            <a:r>
              <a:rPr lang="en-GB" sz="2000" dirty="0" smtClean="0">
                <a:solidFill>
                  <a:srgbClr val="FF00FF"/>
                </a:solidFill>
              </a:rPr>
              <a:t>How do you think she is feeling?</a:t>
            </a:r>
          </a:p>
          <a:p>
            <a:pPr marL="609600" indent="-609600"/>
            <a:r>
              <a:rPr lang="en-GB" sz="2000" dirty="0" smtClean="0">
                <a:solidFill>
                  <a:srgbClr val="FF00FF"/>
                </a:solidFill>
              </a:rPr>
              <a:t>What could be the consequences?</a:t>
            </a:r>
          </a:p>
          <a:p>
            <a:pPr marL="609600" indent="-609600"/>
            <a:r>
              <a:rPr lang="en-GB" sz="2000" dirty="0" smtClean="0">
                <a:solidFill>
                  <a:srgbClr val="FF00FF"/>
                </a:solidFill>
              </a:rPr>
              <a:t>Who was most to blame for everything that happened?</a:t>
            </a:r>
          </a:p>
          <a:p>
            <a:pPr marL="609600" indent="-609600">
              <a:buNone/>
            </a:pPr>
            <a:endParaRPr lang="en-GB" sz="2000" dirty="0" smtClean="0"/>
          </a:p>
          <a:p>
            <a:pPr lvl="0">
              <a:buNone/>
            </a:pPr>
            <a:endParaRPr lang="en-GB" sz="2000" dirty="0" smtClean="0">
              <a:solidFill>
                <a:srgbClr val="FF00FF"/>
              </a:solidFill>
            </a:endParaRPr>
          </a:p>
          <a:p>
            <a:endParaRPr lang="en-GB" sz="2000" dirty="0" smtClean="0">
              <a:solidFill>
                <a:srgbClr val="FF00FF"/>
              </a:solidFill>
            </a:endParaRPr>
          </a:p>
          <a:p>
            <a:pPr>
              <a:buNone/>
            </a:pPr>
            <a:endParaRPr lang="en-GB" sz="2000" dirty="0"/>
          </a:p>
        </p:txBody>
      </p:sp>
      <p:pic>
        <p:nvPicPr>
          <p:cNvPr id="9218" name="Picture 2" descr="Image result for sexting"/>
          <p:cNvPicPr>
            <a:picLocks noChangeAspect="1" noChangeArrowheads="1"/>
          </p:cNvPicPr>
          <p:nvPr/>
        </p:nvPicPr>
        <p:blipFill>
          <a:blip r:embed="rId2" cstate="print"/>
          <a:srcRect/>
          <a:stretch>
            <a:fillRect/>
          </a:stretch>
        </p:blipFill>
        <p:spPr bwMode="auto">
          <a:xfrm>
            <a:off x="5790368" y="3124200"/>
            <a:ext cx="3077408" cy="2047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lnSpc>
                <a:spcPct val="90000"/>
              </a:lnSpc>
              <a:buFontTx/>
              <a:buNone/>
            </a:pPr>
            <a:r>
              <a:rPr lang="en-GB" sz="2000" b="1" dirty="0" smtClean="0"/>
              <a:t>Beatbullying’s research of 11-18 year-olds found that:</a:t>
            </a:r>
            <a:r>
              <a:rPr lang="en-GB" sz="2000" dirty="0" smtClean="0"/>
              <a:t> </a:t>
            </a:r>
          </a:p>
          <a:p>
            <a:pPr>
              <a:lnSpc>
                <a:spcPct val="90000"/>
              </a:lnSpc>
              <a:buFontTx/>
              <a:buNone/>
            </a:pPr>
            <a:endParaRPr lang="en-GB" sz="2000" dirty="0" smtClean="0"/>
          </a:p>
          <a:p>
            <a:pPr>
              <a:lnSpc>
                <a:spcPct val="90000"/>
              </a:lnSpc>
              <a:buFont typeface="Arial" charset="0"/>
              <a:buChar char="•"/>
            </a:pPr>
            <a:r>
              <a:rPr lang="en-GB" sz="2000" b="1" dirty="0" smtClean="0"/>
              <a:t>38%</a:t>
            </a:r>
            <a:r>
              <a:rPr lang="en-GB" sz="2000" dirty="0" smtClean="0"/>
              <a:t> said they had received a sexually explicit or distressing text or email (male: 36% | female: 39%) </a:t>
            </a:r>
          </a:p>
          <a:p>
            <a:pPr>
              <a:lnSpc>
                <a:spcPct val="90000"/>
              </a:lnSpc>
              <a:buNone/>
            </a:pPr>
            <a:endParaRPr lang="en-GB" sz="2000" dirty="0" smtClean="0"/>
          </a:p>
          <a:p>
            <a:pPr>
              <a:lnSpc>
                <a:spcPct val="90000"/>
              </a:lnSpc>
              <a:buFont typeface="Arial" charset="0"/>
              <a:buChar char="•"/>
            </a:pPr>
            <a:r>
              <a:rPr lang="en-GB" sz="2000" b="1" dirty="0" smtClean="0"/>
              <a:t>55%</a:t>
            </a:r>
            <a:r>
              <a:rPr lang="en-GB" sz="2000" dirty="0" smtClean="0"/>
              <a:t> of these were issued via mobile phone</a:t>
            </a:r>
          </a:p>
          <a:p>
            <a:pPr>
              <a:lnSpc>
                <a:spcPct val="90000"/>
              </a:lnSpc>
              <a:buNone/>
            </a:pPr>
            <a:endParaRPr lang="en-GB" sz="2000" b="1" dirty="0" smtClean="0"/>
          </a:p>
          <a:p>
            <a:pPr>
              <a:lnSpc>
                <a:spcPct val="90000"/>
              </a:lnSpc>
              <a:buFont typeface="Arial" charset="0"/>
              <a:buChar char="•"/>
            </a:pPr>
            <a:r>
              <a:rPr lang="en-GB" sz="2000" b="1" dirty="0" smtClean="0"/>
              <a:t>70% </a:t>
            </a:r>
            <a:r>
              <a:rPr lang="en-GB" sz="2000" dirty="0" smtClean="0"/>
              <a:t>knew the sender of the message. 45% of messages were from a peer, 23% from a current boyfriend/girlfriend and just 2% from adults </a:t>
            </a:r>
          </a:p>
          <a:p>
            <a:pPr>
              <a:lnSpc>
                <a:spcPct val="90000"/>
              </a:lnSpc>
              <a:buNone/>
            </a:pPr>
            <a:endParaRPr lang="en-GB" sz="2000" dirty="0" smtClean="0"/>
          </a:p>
          <a:p>
            <a:pPr>
              <a:lnSpc>
                <a:spcPct val="90000"/>
              </a:lnSpc>
              <a:buFont typeface="Arial" charset="0"/>
              <a:buChar char="•"/>
            </a:pPr>
            <a:r>
              <a:rPr lang="en-GB" sz="2000" b="1" dirty="0" smtClean="0"/>
              <a:t>29% </a:t>
            </a:r>
            <a:r>
              <a:rPr lang="en-GB" sz="2000" dirty="0" smtClean="0"/>
              <a:t>have been chatting </a:t>
            </a:r>
            <a:r>
              <a:rPr lang="en-GB" sz="2000" smtClean="0"/>
              <a:t>online when </a:t>
            </a:r>
            <a:r>
              <a:rPr lang="en-GB" sz="2000" dirty="0" smtClean="0"/>
              <a:t>someone started talking about offensive or up-setting sexual things (male: 24% | female: 31%) </a:t>
            </a:r>
          </a:p>
          <a:p>
            <a:pPr>
              <a:lnSpc>
                <a:spcPct val="90000"/>
              </a:lnSpc>
              <a:buNone/>
            </a:pPr>
            <a:endParaRPr lang="en-GB" sz="2000" dirty="0" smtClean="0"/>
          </a:p>
          <a:p>
            <a:pPr>
              <a:lnSpc>
                <a:spcPct val="90000"/>
              </a:lnSpc>
            </a:pPr>
            <a:r>
              <a:rPr lang="en-GB" sz="2000" dirty="0" smtClean="0"/>
              <a:t>In this instance, </a:t>
            </a:r>
            <a:r>
              <a:rPr lang="en-GB" sz="2000" b="1" dirty="0" smtClean="0"/>
              <a:t>45%</a:t>
            </a:r>
            <a:r>
              <a:rPr lang="en-GB" sz="2000" dirty="0" smtClean="0"/>
              <a:t> said the chat was instigated by a peer, 10% by an ex-partner and 2% by an adult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4800600" cy="4525963"/>
          </a:xfrm>
          <a:solidFill>
            <a:schemeClr val="accent6">
              <a:lumMod val="20000"/>
              <a:lumOff val="80000"/>
            </a:schemeClr>
          </a:solidFill>
        </p:spPr>
        <p:txBody>
          <a:bodyPr>
            <a:normAutofit/>
          </a:bodyPr>
          <a:lstStyle/>
          <a:p>
            <a:pPr>
              <a:buNone/>
            </a:pPr>
            <a:r>
              <a:rPr lang="en-GB" sz="2000" b="1" dirty="0" smtClean="0"/>
              <a:t>Class Discussion:</a:t>
            </a:r>
          </a:p>
          <a:p>
            <a:pPr>
              <a:buNone/>
            </a:pPr>
            <a:endParaRPr lang="en-GB" sz="2000" dirty="0" smtClean="0"/>
          </a:p>
          <a:p>
            <a:r>
              <a:rPr lang="en-GB" sz="2000" dirty="0" smtClean="0">
                <a:solidFill>
                  <a:srgbClr val="FF00FF"/>
                </a:solidFill>
              </a:rPr>
              <a:t>What are some of the potential dangers and outcomes of sexting?</a:t>
            </a:r>
          </a:p>
          <a:p>
            <a:pPr>
              <a:buNone/>
            </a:pPr>
            <a:endParaRPr lang="en-GB" sz="2000" dirty="0" smtClean="0">
              <a:solidFill>
                <a:srgbClr val="FF00FF"/>
              </a:solidFill>
            </a:endParaRPr>
          </a:p>
          <a:p>
            <a:r>
              <a:rPr lang="en-GB" sz="2000" dirty="0" smtClean="0">
                <a:solidFill>
                  <a:srgbClr val="FF00FF"/>
                </a:solidFill>
              </a:rPr>
              <a:t>How could the sext affect you now? </a:t>
            </a:r>
          </a:p>
          <a:p>
            <a:pPr>
              <a:buNone/>
            </a:pPr>
            <a:endParaRPr lang="en-GB" sz="2000" dirty="0" smtClean="0">
              <a:solidFill>
                <a:srgbClr val="FF00FF"/>
              </a:solidFill>
            </a:endParaRPr>
          </a:p>
          <a:p>
            <a:r>
              <a:rPr lang="en-GB" sz="2000" dirty="0" smtClean="0">
                <a:solidFill>
                  <a:srgbClr val="FF00FF"/>
                </a:solidFill>
              </a:rPr>
              <a:t>How could the sext affect you in the future?</a:t>
            </a:r>
          </a:p>
          <a:p>
            <a:endParaRPr lang="en-GB" sz="1600" dirty="0" smtClean="0">
              <a:solidFill>
                <a:srgbClr val="FF00FF"/>
              </a:solidFill>
            </a:endParaRPr>
          </a:p>
          <a:p>
            <a:pPr>
              <a:buNone/>
            </a:pPr>
            <a:endParaRPr lang="en-GB" sz="2000" dirty="0" smtClean="0"/>
          </a:p>
          <a:p>
            <a:pPr>
              <a:buNone/>
            </a:pPr>
            <a:endParaRPr lang="en-GB" sz="2000" dirty="0" smtClean="0"/>
          </a:p>
          <a:p>
            <a:pPr lvl="0"/>
            <a:endParaRPr lang="en-GB" sz="2000" b="1" dirty="0" smtClean="0">
              <a:solidFill>
                <a:srgbClr val="FF00FF"/>
              </a:solidFill>
            </a:endParaRPr>
          </a:p>
          <a:p>
            <a:pPr>
              <a:buNone/>
            </a:pPr>
            <a:endParaRPr lang="en-GB" sz="2400" dirty="0" smtClean="0"/>
          </a:p>
          <a:p>
            <a:pPr>
              <a:buNone/>
            </a:pPr>
            <a:endParaRPr lang="en-GB" dirty="0"/>
          </a:p>
        </p:txBody>
      </p:sp>
      <p:pic>
        <p:nvPicPr>
          <p:cNvPr id="18434" name="Picture 2" descr="Image result for sexting"/>
          <p:cNvPicPr>
            <a:picLocks noChangeAspect="1" noChangeArrowheads="1"/>
          </p:cNvPicPr>
          <p:nvPr/>
        </p:nvPicPr>
        <p:blipFill>
          <a:blip r:embed="rId2" cstate="print"/>
          <a:srcRect/>
          <a:stretch>
            <a:fillRect/>
          </a:stretch>
        </p:blipFill>
        <p:spPr bwMode="auto">
          <a:xfrm>
            <a:off x="5343526" y="1905000"/>
            <a:ext cx="3657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b="1" dirty="0">
              <a:solidFill>
                <a:schemeClr val="accent6"/>
              </a:solidFill>
            </a:endParaRPr>
          </a:p>
        </p:txBody>
      </p:sp>
      <p:sp>
        <p:nvSpPr>
          <p:cNvPr id="5" name="Content Placeholder 4"/>
          <p:cNvSpPr>
            <a:spLocks noGrp="1"/>
          </p:cNvSpPr>
          <p:nvPr>
            <p:ph idx="1"/>
          </p:nvPr>
        </p:nvSpPr>
        <p:spPr>
          <a:xfrm>
            <a:off x="457200" y="1600200"/>
            <a:ext cx="5029200" cy="52578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lvl="0">
              <a:buNone/>
            </a:pPr>
            <a:r>
              <a:rPr lang="en-GB" sz="2200" b="1" dirty="0" smtClean="0"/>
              <a:t>Sexting Going Wrong:</a:t>
            </a:r>
          </a:p>
          <a:p>
            <a:pPr lvl="0">
              <a:buNone/>
            </a:pPr>
            <a:endParaRPr lang="en-GB" sz="2200" dirty="0" smtClean="0"/>
          </a:p>
          <a:p>
            <a:r>
              <a:rPr lang="en-GB" sz="2200" dirty="0" smtClean="0"/>
              <a:t>Once you hit "send", it is out of your hands and could be seen by friends, family or total strangers</a:t>
            </a:r>
          </a:p>
          <a:p>
            <a:pPr>
              <a:buNone/>
            </a:pPr>
            <a:endParaRPr lang="en-GB" sz="2200" dirty="0" smtClean="0"/>
          </a:p>
          <a:p>
            <a:r>
              <a:rPr lang="en-GB" sz="2200" dirty="0" smtClean="0"/>
              <a:t>There's no guarantee you can get it removed and it could already have been copied</a:t>
            </a:r>
          </a:p>
          <a:p>
            <a:pPr>
              <a:buNone/>
            </a:pPr>
            <a:endParaRPr lang="en-GB" sz="2200" dirty="0" smtClean="0"/>
          </a:p>
          <a:p>
            <a:r>
              <a:rPr lang="en-GB" sz="2200" dirty="0" smtClean="0"/>
              <a:t>If you ask people to delete it, they might not want to, may not know how to, might already have shared it with other people or saved it elsewhere</a:t>
            </a:r>
          </a:p>
          <a:p>
            <a:pPr>
              <a:buNone/>
            </a:pPr>
            <a:endParaRPr lang="en-GB" sz="2200" dirty="0" smtClean="0"/>
          </a:p>
          <a:p>
            <a:r>
              <a:rPr lang="en-GB" sz="2200" dirty="0" smtClean="0"/>
              <a:t>Sexts shared with other people or uploaded on to websites without your permission is a form of cyber bullying</a:t>
            </a:r>
          </a:p>
          <a:p>
            <a:pPr>
              <a:buNone/>
            </a:pPr>
            <a:endParaRPr lang="en-GB" sz="2200" dirty="0" smtClean="0"/>
          </a:p>
          <a:p>
            <a:r>
              <a:rPr lang="en-GB" sz="2200" dirty="0" smtClean="0"/>
              <a:t>It can lead to threats being made </a:t>
            </a:r>
          </a:p>
          <a:p>
            <a:pPr>
              <a:buNone/>
            </a:pPr>
            <a:endParaRPr lang="en-GB" sz="2200" dirty="0" smtClean="0"/>
          </a:p>
          <a:p>
            <a:r>
              <a:rPr lang="en-GB" sz="2200" dirty="0" smtClean="0"/>
              <a:t>It could lead to grooming</a:t>
            </a:r>
          </a:p>
          <a:p>
            <a:pPr>
              <a:buNone/>
            </a:pPr>
            <a:endParaRPr lang="en-GB" sz="2200" dirty="0" smtClean="0"/>
          </a:p>
          <a:p>
            <a:r>
              <a:rPr lang="en-GB" sz="2200" dirty="0" smtClean="0"/>
              <a:t>At its most extreme this is sometimes known as "sextortion".</a:t>
            </a:r>
          </a:p>
          <a:p>
            <a:endParaRPr lang="en-GB" dirty="0"/>
          </a:p>
        </p:txBody>
      </p:sp>
      <p:pic>
        <p:nvPicPr>
          <p:cNvPr id="8194" name="Picture 2" descr="Image result for sexting"/>
          <p:cNvPicPr>
            <a:picLocks noChangeAspect="1" noChangeArrowheads="1"/>
          </p:cNvPicPr>
          <p:nvPr/>
        </p:nvPicPr>
        <p:blipFill>
          <a:blip r:embed="rId2" cstate="print"/>
          <a:srcRect/>
          <a:stretch>
            <a:fillRect/>
          </a:stretch>
        </p:blipFill>
        <p:spPr bwMode="auto">
          <a:xfrm>
            <a:off x="5601159" y="2895600"/>
            <a:ext cx="3314241" cy="1809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dissolve">
                                      <p:cBhvr>
                                        <p:cTn id="15" dur="500"/>
                                        <p:tgtEl>
                                          <p:spTgt spid="5">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ssolve">
                                      <p:cBhvr>
                                        <p:cTn id="19" dur="500"/>
                                        <p:tgtEl>
                                          <p:spTgt spid="5">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dissolve">
                                      <p:cBhvr>
                                        <p:cTn id="23" dur="500"/>
                                        <p:tgtEl>
                                          <p:spTgt spid="5">
                                            <p:txEl>
                                              <p:pRg st="8" end="8"/>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dissolve">
                                      <p:cBhvr>
                                        <p:cTn id="27" dur="500"/>
                                        <p:tgtEl>
                                          <p:spTgt spid="5">
                                            <p:txEl>
                                              <p:pRg st="10" end="10"/>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dissolve">
                                      <p:cBhvr>
                                        <p:cTn id="31" dur="500"/>
                                        <p:tgtEl>
                                          <p:spTgt spid="5">
                                            <p:txEl>
                                              <p:pRg st="12" end="12"/>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dissolve">
                                      <p:cBhvr>
                                        <p:cTn id="35"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5029200" cy="4525963"/>
          </a:xfrm>
        </p:spPr>
        <p:style>
          <a:lnRef idx="1">
            <a:schemeClr val="accent2"/>
          </a:lnRef>
          <a:fillRef idx="3">
            <a:schemeClr val="accent2"/>
          </a:fillRef>
          <a:effectRef idx="2">
            <a:schemeClr val="accent2"/>
          </a:effectRef>
          <a:fontRef idx="minor">
            <a:schemeClr val="lt1"/>
          </a:fontRef>
        </p:style>
        <p:txBody>
          <a:bodyPr>
            <a:normAutofit/>
          </a:bodyPr>
          <a:lstStyle/>
          <a:p>
            <a:pPr>
              <a:buNone/>
            </a:pPr>
            <a:r>
              <a:rPr lang="en-GB" sz="2000" b="1" dirty="0" smtClean="0">
                <a:solidFill>
                  <a:schemeClr val="bg1"/>
                </a:solidFill>
              </a:rPr>
              <a:t>Sexting Can Affect Your Career Opportunities:</a:t>
            </a:r>
          </a:p>
          <a:p>
            <a:pPr>
              <a:buNone/>
            </a:pPr>
            <a:endParaRPr lang="en-GB" sz="2000" dirty="0" smtClean="0">
              <a:solidFill>
                <a:schemeClr val="bg1"/>
              </a:solidFill>
            </a:endParaRPr>
          </a:p>
          <a:p>
            <a:r>
              <a:rPr lang="en-GB" sz="2000" dirty="0" smtClean="0">
                <a:solidFill>
                  <a:schemeClr val="bg1"/>
                </a:solidFill>
              </a:rPr>
              <a:t>The percentage of employers using social media to screen employees is 38% and this is likely to increase</a:t>
            </a:r>
          </a:p>
          <a:p>
            <a:pPr>
              <a:buNone/>
            </a:pPr>
            <a:endParaRPr lang="en-GB" sz="2000" dirty="0" smtClean="0">
              <a:solidFill>
                <a:schemeClr val="bg1"/>
              </a:solidFill>
            </a:endParaRPr>
          </a:p>
          <a:p>
            <a:r>
              <a:rPr lang="en-GB" sz="2000" dirty="0" smtClean="0">
                <a:solidFill>
                  <a:schemeClr val="bg1"/>
                </a:solidFill>
              </a:rPr>
              <a:t>The percentage of employers that have said no to a candidate based on what they have found is 69%</a:t>
            </a:r>
          </a:p>
          <a:p>
            <a:pPr>
              <a:buNone/>
            </a:pPr>
            <a:endParaRPr lang="en-GB" sz="2000" dirty="0" smtClean="0">
              <a:solidFill>
                <a:schemeClr val="bg1"/>
              </a:solidFill>
            </a:endParaRPr>
          </a:p>
          <a:p>
            <a:r>
              <a:rPr lang="en-GB" sz="2000" dirty="0" smtClean="0">
                <a:solidFill>
                  <a:schemeClr val="bg1"/>
                </a:solidFill>
              </a:rPr>
              <a:t>What you post online can influence what happens to your future</a:t>
            </a:r>
          </a:p>
          <a:p>
            <a:endParaRPr lang="en-GB" sz="2000" dirty="0"/>
          </a:p>
        </p:txBody>
      </p:sp>
      <p:pic>
        <p:nvPicPr>
          <p:cNvPr id="31746" name="Picture 2" descr="C:\Users\Keith\Dropbox\Images\no entry.jpg"/>
          <p:cNvPicPr>
            <a:picLocks noChangeAspect="1" noChangeArrowheads="1"/>
          </p:cNvPicPr>
          <p:nvPr/>
        </p:nvPicPr>
        <p:blipFill>
          <a:blip r:embed="rId2" cstate="print"/>
          <a:srcRect/>
          <a:stretch>
            <a:fillRect/>
          </a:stretch>
        </p:blipFill>
        <p:spPr bwMode="auto">
          <a:xfrm>
            <a:off x="5562600" y="2362200"/>
            <a:ext cx="33528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GB" sz="2800" b="1" dirty="0" smtClean="0">
                <a:solidFill>
                  <a:schemeClr val="accent6"/>
                </a:solidFill>
              </a:rPr>
              <a:t>Sexting and Staying Safe</a:t>
            </a:r>
            <a:endParaRPr lang="en-GB" sz="2800" dirty="0"/>
          </a:p>
        </p:txBody>
      </p:sp>
      <p:sp>
        <p:nvSpPr>
          <p:cNvPr id="5" name="Content Placeholder 4"/>
          <p:cNvSpPr txBox="1">
            <a:spLocks/>
          </p:cNvSpPr>
          <p:nvPr/>
        </p:nvSpPr>
        <p:spPr>
          <a:xfrm>
            <a:off x="457200" y="1600200"/>
            <a:ext cx="4419600" cy="4525963"/>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fontScale="92500" lnSpcReduction="20000"/>
          </a:bodyPr>
          <a:lstStyle/>
          <a:p>
            <a:r>
              <a:rPr lang="en-GB" sz="2000" b="1" dirty="0" smtClean="0">
                <a:solidFill>
                  <a:schemeClr val="bg1"/>
                </a:solidFill>
              </a:rPr>
              <a:t>What the Law Says:</a:t>
            </a:r>
          </a:p>
          <a:p>
            <a:endParaRPr lang="en-GB" sz="2000" dirty="0" smtClean="0">
              <a:solidFill>
                <a:schemeClr val="bg1"/>
              </a:solidFill>
            </a:endParaRPr>
          </a:p>
          <a:p>
            <a:r>
              <a:rPr lang="en-GB" sz="2000" dirty="0" smtClean="0">
                <a:solidFill>
                  <a:schemeClr val="bg1"/>
                </a:solidFill>
              </a:rPr>
              <a:t>Sexting can be seen as harmless, but creating or sharing explicit images of a child is illegal, even if the person doing it is a child. A young person is breaking the law if they: </a:t>
            </a:r>
          </a:p>
          <a:p>
            <a:endParaRPr lang="en-GB" sz="2000" dirty="0" smtClean="0">
              <a:solidFill>
                <a:schemeClr val="bg1"/>
              </a:solidFill>
            </a:endParaRPr>
          </a:p>
          <a:p>
            <a:pPr marL="457200" indent="-457200">
              <a:buFont typeface="Arial" pitchFamily="34" charset="0"/>
              <a:buChar char="•"/>
            </a:pPr>
            <a:r>
              <a:rPr lang="en-GB" sz="2000" dirty="0" smtClean="0">
                <a:solidFill>
                  <a:schemeClr val="bg1"/>
                </a:solidFill>
              </a:rPr>
              <a:t>Take an explicit photo or video of themselves or a friend</a:t>
            </a:r>
          </a:p>
          <a:p>
            <a:pPr marL="457200" indent="-457200">
              <a:buFont typeface="Arial" pitchFamily="34" charset="0"/>
              <a:buChar char="•"/>
            </a:pPr>
            <a:endParaRPr lang="en-GB" sz="2000" dirty="0" smtClean="0">
              <a:solidFill>
                <a:schemeClr val="bg1"/>
              </a:solidFill>
            </a:endParaRPr>
          </a:p>
          <a:p>
            <a:pPr marL="457200" indent="-457200">
              <a:buFont typeface="Arial" pitchFamily="34" charset="0"/>
              <a:buChar char="•"/>
            </a:pPr>
            <a:r>
              <a:rPr lang="en-GB" sz="2000" dirty="0" smtClean="0">
                <a:solidFill>
                  <a:schemeClr val="bg1"/>
                </a:solidFill>
              </a:rPr>
              <a:t>Share an explicit image or video of a child, even if it’s shared between children of the same age</a:t>
            </a:r>
          </a:p>
          <a:p>
            <a:pPr marL="457200" indent="-457200"/>
            <a:endParaRPr lang="en-GB" sz="2000" dirty="0" smtClean="0">
              <a:solidFill>
                <a:schemeClr val="bg1"/>
              </a:solidFill>
            </a:endParaRPr>
          </a:p>
          <a:p>
            <a:pPr marL="457200" indent="-457200">
              <a:buFont typeface="Arial" pitchFamily="34" charset="0"/>
              <a:buChar char="•"/>
            </a:pPr>
            <a:r>
              <a:rPr lang="en-GB" sz="2000" dirty="0" smtClean="0">
                <a:solidFill>
                  <a:schemeClr val="bg1"/>
                </a:solidFill>
              </a:rPr>
              <a:t>Possess, download or store an explicit image or video of a child, even if the child gave their permission for it to be created</a:t>
            </a:r>
          </a:p>
          <a:p>
            <a:endParaRPr lang="en-GB" sz="2000" dirty="0" smtClean="0"/>
          </a:p>
          <a:p>
            <a:endParaRPr lang="en-GB" sz="2000" dirty="0" smtClean="0"/>
          </a:p>
          <a:p>
            <a:endParaRPr lang="en-GB" sz="2000" dirty="0" smtClean="0"/>
          </a:p>
          <a:p>
            <a:endParaRPr lang="en-GB" sz="2000" dirty="0" smtClean="0"/>
          </a:p>
          <a:p>
            <a:endParaRPr lang="en-GB" sz="2000" dirty="0" smtClean="0"/>
          </a:p>
        </p:txBody>
      </p:sp>
      <p:pic>
        <p:nvPicPr>
          <p:cNvPr id="10241" name="Picture 1" descr="C:\Users\Keith\Dropbox\Images\judge.jpg"/>
          <p:cNvPicPr>
            <a:picLocks noChangeAspect="1" noChangeArrowheads="1"/>
          </p:cNvPicPr>
          <p:nvPr/>
        </p:nvPicPr>
        <p:blipFill>
          <a:blip r:embed="rId2" cstate="print"/>
          <a:srcRect/>
          <a:stretch>
            <a:fillRect/>
          </a:stretch>
        </p:blipFill>
        <p:spPr bwMode="auto">
          <a:xfrm>
            <a:off x="4953000" y="2438400"/>
            <a:ext cx="4003002"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b="1" dirty="0">
              <a:solidFill>
                <a:schemeClr val="accent6"/>
              </a:solidFill>
            </a:endParaRPr>
          </a:p>
        </p:txBody>
      </p:sp>
      <p:sp>
        <p:nvSpPr>
          <p:cNvPr id="3" name="Content Placeholder 2"/>
          <p:cNvSpPr>
            <a:spLocks noGrp="1"/>
          </p:cNvSpPr>
          <p:nvPr>
            <p:ph idx="1"/>
          </p:nvPr>
        </p:nvSpPr>
        <p:spPr>
          <a:xfrm>
            <a:off x="457200" y="1600200"/>
            <a:ext cx="4648200" cy="4525963"/>
          </a:xfrm>
          <a:solidFill>
            <a:schemeClr val="bg2"/>
          </a:solidFill>
        </p:spPr>
        <p:txBody>
          <a:bodyPr>
            <a:normAutofit lnSpcReduction="10000"/>
          </a:bodyPr>
          <a:lstStyle/>
          <a:p>
            <a:pPr>
              <a:buNone/>
            </a:pPr>
            <a:r>
              <a:rPr lang="en-GB" sz="2000" b="1" dirty="0" smtClean="0"/>
              <a:t>In Groups of 4:</a:t>
            </a:r>
          </a:p>
          <a:p>
            <a:pPr>
              <a:buNone/>
            </a:pPr>
            <a:endParaRPr lang="en-GB" sz="2000" dirty="0" smtClean="0">
              <a:solidFill>
                <a:srgbClr val="FF00FF"/>
              </a:solidFill>
            </a:endParaRPr>
          </a:p>
          <a:p>
            <a:r>
              <a:rPr lang="en-GB" sz="2000" dirty="0" smtClean="0">
                <a:solidFill>
                  <a:srgbClr val="FF00FF"/>
                </a:solidFill>
              </a:rPr>
              <a:t>Someone you really like has asked you to send a revealing image of yourself to them</a:t>
            </a:r>
          </a:p>
          <a:p>
            <a:pPr>
              <a:buNone/>
            </a:pPr>
            <a:endParaRPr lang="en-GB" sz="2000" dirty="0" smtClean="0">
              <a:solidFill>
                <a:srgbClr val="FF00FF"/>
              </a:solidFill>
            </a:endParaRPr>
          </a:p>
          <a:p>
            <a:r>
              <a:rPr lang="en-GB" sz="2000" dirty="0" smtClean="0">
                <a:solidFill>
                  <a:srgbClr val="FF00FF"/>
                </a:solidFill>
              </a:rPr>
              <a:t>Compose a Tweet responding to this request</a:t>
            </a:r>
          </a:p>
          <a:p>
            <a:endParaRPr lang="en-GB" sz="2000" dirty="0" smtClean="0">
              <a:solidFill>
                <a:srgbClr val="FF00FF"/>
              </a:solidFill>
            </a:endParaRPr>
          </a:p>
          <a:p>
            <a:r>
              <a:rPr lang="en-GB" sz="2000" dirty="0" smtClean="0">
                <a:solidFill>
                  <a:srgbClr val="FF00FF"/>
                </a:solidFill>
              </a:rPr>
              <a:t>Why is resisting sexting good for positive mental health?</a:t>
            </a:r>
          </a:p>
          <a:p>
            <a:endParaRPr lang="en-GB" sz="2000" dirty="0" smtClean="0">
              <a:solidFill>
                <a:srgbClr val="FF00FF"/>
              </a:solidFill>
            </a:endParaRPr>
          </a:p>
          <a:p>
            <a:r>
              <a:rPr lang="en-GB" sz="2000" dirty="0" smtClean="0">
                <a:solidFill>
                  <a:srgbClr val="FF00FF"/>
                </a:solidFill>
              </a:rPr>
              <a:t>Share this with the class</a:t>
            </a:r>
            <a:endParaRPr lang="en-GB" sz="2000" dirty="0">
              <a:solidFill>
                <a:srgbClr val="FF00FF"/>
              </a:solidFill>
            </a:endParaRPr>
          </a:p>
        </p:txBody>
      </p:sp>
      <p:sp>
        <p:nvSpPr>
          <p:cNvPr id="4098" name="AutoShape 2" descr="Image result for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00" name="Picture 4" descr="Related image"/>
          <p:cNvPicPr>
            <a:picLocks noChangeAspect="1" noChangeArrowheads="1"/>
          </p:cNvPicPr>
          <p:nvPr/>
        </p:nvPicPr>
        <p:blipFill>
          <a:blip r:embed="rId2" cstate="print"/>
          <a:srcRect/>
          <a:stretch>
            <a:fillRect/>
          </a:stretch>
        </p:blipFill>
        <p:spPr bwMode="auto">
          <a:xfrm>
            <a:off x="5715000" y="1981200"/>
            <a:ext cx="2971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Help and Support</a:t>
            </a:r>
            <a:endParaRPr lang="en-GB" sz="2800" b="1" dirty="0">
              <a:solidFill>
                <a:schemeClr val="accent6"/>
              </a:solidFill>
            </a:endParaRPr>
          </a:p>
        </p:txBody>
      </p:sp>
      <p:sp>
        <p:nvSpPr>
          <p:cNvPr id="3" name="Content Placeholder 2"/>
          <p:cNvSpPr>
            <a:spLocks noGrp="1"/>
          </p:cNvSpPr>
          <p:nvPr>
            <p:ph idx="1"/>
          </p:nvPr>
        </p:nvSpPr>
        <p:spPr>
          <a:xfrm>
            <a:off x="381000" y="1447800"/>
            <a:ext cx="8534400" cy="5257800"/>
          </a:xfrm>
          <a:solidFill>
            <a:schemeClr val="accent2">
              <a:lumMod val="40000"/>
              <a:lumOff val="60000"/>
            </a:schemeClr>
          </a:solidFill>
        </p:spPr>
        <p:txBody>
          <a:bodyPr>
            <a:normAutofit fontScale="55000" lnSpcReduction="20000"/>
          </a:bodyPr>
          <a:lstStyle/>
          <a:p>
            <a:pPr>
              <a:buNone/>
            </a:pPr>
            <a:r>
              <a:rPr lang="en-GB" sz="2400" b="1" dirty="0" smtClean="0"/>
              <a:t>If I’m worried about anything, where do I go for help?</a:t>
            </a:r>
          </a:p>
          <a:p>
            <a:endParaRPr lang="en-GB" sz="2400" dirty="0" smtClean="0"/>
          </a:p>
          <a:p>
            <a:r>
              <a:rPr lang="en-GB" sz="2400" b="1" dirty="0" smtClean="0"/>
              <a:t>Parents, Family, Family Friend or Best Friend - </a:t>
            </a:r>
            <a:r>
              <a:rPr lang="en-GB" sz="2400" dirty="0" smtClean="0"/>
              <a:t>sometimes these people may appear very busy. If you want to talk something over it is a good idea to tell them you need to talk with them and ask when would be a good time. This will then hopefully mean you get some quality time to talk over anything you are concerned about</a:t>
            </a:r>
          </a:p>
          <a:p>
            <a:endParaRPr lang="en-GB" sz="2400" dirty="0" smtClean="0"/>
          </a:p>
          <a:p>
            <a:r>
              <a:rPr lang="en-GB" sz="2400" b="1" dirty="0" smtClean="0"/>
              <a:t>Teacher/Other School Staff </a:t>
            </a:r>
            <a:r>
              <a:rPr lang="en-GB" sz="2400" dirty="0" smtClean="0"/>
              <a:t>– can also be very busy people. Again, ask if you could see them and then they can suggest a good time to talk with you</a:t>
            </a:r>
          </a:p>
          <a:p>
            <a:pPr>
              <a:buNone/>
            </a:pPr>
            <a:endParaRPr lang="en-GB" sz="2400" dirty="0" smtClean="0"/>
          </a:p>
          <a:p>
            <a:r>
              <a:rPr lang="en-GB" sz="2400" b="1" dirty="0" smtClean="0"/>
              <a:t>GP</a:t>
            </a:r>
            <a:r>
              <a:rPr lang="en-GB" sz="2400" dirty="0" smtClean="0"/>
              <a:t> - you may be used to going to your doctor with your parents/carers but you are able to see the doctor without them. To book a doctor’s appointment you will need to ring or visit the surgery and make the booking or attend an open surgery which is usually organised as first come first served. Each doctor’s surgery tends to operate a different system so you may need to ask the receptionist at the surgery how to go about booking an appointment. You are able to take a friend with you if you prefer</a:t>
            </a:r>
          </a:p>
          <a:p>
            <a:endParaRPr lang="en-GB" sz="2400" dirty="0" smtClean="0"/>
          </a:p>
          <a:p>
            <a:r>
              <a:rPr lang="en-GB" sz="2400" b="1" dirty="0" smtClean="0"/>
              <a:t>School Nurse </a:t>
            </a:r>
            <a:r>
              <a:rPr lang="en-GB" sz="2400" dirty="0" smtClean="0"/>
              <a:t>- every school has a school nurse team who work in the school for a certain number of hours per week. Our nurse is in  school on X dates so to arrange to see them, please do Y</a:t>
            </a:r>
          </a:p>
          <a:p>
            <a:pPr>
              <a:buNone/>
            </a:pPr>
            <a:endParaRPr lang="en-GB" sz="2400" dirty="0" smtClean="0"/>
          </a:p>
          <a:p>
            <a:r>
              <a:rPr lang="en-GB" sz="2400" b="1" dirty="0" smtClean="0"/>
              <a:t>CEOP</a:t>
            </a:r>
            <a:r>
              <a:rPr lang="en-GB" sz="2400" dirty="0" smtClean="0"/>
              <a:t> -  is here to keep children safe from sexual abuse and grooming online. They are here to help and give you advice, and you can make a report directly to them if something has happened online which has made you feel unsafe, scared or worried. This might be from someone you know in real life, or someone you have only ever met online. They take all reports seriously and  will do everything they can to keep you safe. As well as providing a facility to enable you to make a report to CEOP, the CEOP </a:t>
            </a:r>
            <a:r>
              <a:rPr lang="en-GB" sz="2400" dirty="0" err="1" smtClean="0"/>
              <a:t>Thinkuknow</a:t>
            </a:r>
            <a:r>
              <a:rPr lang="en-GB" sz="2400" dirty="0" smtClean="0"/>
              <a:t> website has information and advice to help you if something has happened to you online.</a:t>
            </a:r>
          </a:p>
          <a:p>
            <a:endParaRPr lang="en-GB" sz="2400" dirty="0" smtClean="0"/>
          </a:p>
          <a:p>
            <a:r>
              <a:rPr lang="en-GB" sz="2400" b="1" dirty="0" smtClean="0"/>
              <a:t>Confidentiality </a:t>
            </a:r>
            <a:r>
              <a:rPr lang="en-GB" sz="2400" dirty="0" smtClean="0"/>
              <a:t>- teachers and other adults in school are not able to keep things you tell them secret, if it in any way means that you are at risk of any kind of harm.  All school staff has to report any disclosures you may make which indicate there may be a danger to your safety. This is called a ‘duty of care’ and all adults in schools have a duty of care over all the pupils in the school</a:t>
            </a:r>
          </a:p>
          <a:p>
            <a:pPr>
              <a:buNone/>
            </a:pPr>
            <a:endParaRPr lang="en-GB" sz="2200" dirty="0" smtClean="0"/>
          </a:p>
          <a:p>
            <a:endParaRPr lang="en-GB" sz="2000" dirty="0" smtClean="0"/>
          </a:p>
          <a:p>
            <a:endParaRPr lang="en-GB" sz="2000" dirty="0" smtClean="0">
              <a:solidFill>
                <a:schemeClr val="accent2">
                  <a:lumMod val="60000"/>
                  <a:lumOff val="40000"/>
                </a:schemeClr>
              </a:solidFill>
            </a:endParaRPr>
          </a:p>
          <a:p>
            <a:pPr>
              <a:buNone/>
            </a:pPr>
            <a:endParaRPr lang="en-GB" sz="2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Our School Values and Ground Rules</a:t>
            </a:r>
            <a:endParaRPr lang="en-GB" sz="2800" b="1" dirty="0">
              <a:solidFill>
                <a:schemeClr val="accent6"/>
              </a:solidFill>
            </a:endParaRPr>
          </a:p>
        </p:txBody>
      </p:sp>
      <p:sp>
        <p:nvSpPr>
          <p:cNvPr id="3" name="Content Placeholder 2"/>
          <p:cNvSpPr>
            <a:spLocks noGrp="1"/>
          </p:cNvSpPr>
          <p:nvPr>
            <p:ph idx="1"/>
          </p:nvPr>
        </p:nvSpPr>
        <p:spPr>
          <a:xfrm>
            <a:off x="381000" y="1295400"/>
            <a:ext cx="5334000" cy="4495800"/>
          </a:xfrm>
          <a:solidFill>
            <a:srgbClr val="FFFF00"/>
          </a:solidFill>
        </p:spPr>
        <p:txBody>
          <a:bodyPr>
            <a:normAutofit fontScale="25000" lnSpcReduction="20000"/>
          </a:bodyPr>
          <a:lstStyle/>
          <a:p>
            <a:pPr lvl="0">
              <a:lnSpc>
                <a:spcPct val="120000"/>
              </a:lnSpc>
            </a:pPr>
            <a:r>
              <a:rPr lang="en-GB" sz="8000" dirty="0" smtClean="0"/>
              <a:t>Respect difference and diversity</a:t>
            </a:r>
          </a:p>
          <a:p>
            <a:pPr lvl="0">
              <a:lnSpc>
                <a:spcPct val="120000"/>
              </a:lnSpc>
            </a:pPr>
            <a:r>
              <a:rPr lang="en-GB" sz="8000" dirty="0" smtClean="0"/>
              <a:t>Listen respectfully </a:t>
            </a:r>
          </a:p>
          <a:p>
            <a:pPr lvl="0">
              <a:lnSpc>
                <a:spcPct val="120000"/>
              </a:lnSpc>
            </a:pPr>
            <a:r>
              <a:rPr lang="en-GB" sz="8000" dirty="0" smtClean="0"/>
              <a:t>Take turns and do not interrupt</a:t>
            </a:r>
          </a:p>
          <a:p>
            <a:pPr lvl="0">
              <a:lnSpc>
                <a:spcPct val="120000"/>
              </a:lnSpc>
            </a:pPr>
            <a:r>
              <a:rPr lang="en-GB" sz="8000" dirty="0" smtClean="0"/>
              <a:t>Respect all ideas and value other’s opinions</a:t>
            </a:r>
          </a:p>
          <a:p>
            <a:pPr lvl="0">
              <a:lnSpc>
                <a:spcPct val="120000"/>
              </a:lnSpc>
            </a:pPr>
            <a:r>
              <a:rPr lang="en-GB" sz="8000" dirty="0" smtClean="0"/>
              <a:t>Positive and polite</a:t>
            </a:r>
          </a:p>
          <a:p>
            <a:pPr lvl="0">
              <a:lnSpc>
                <a:spcPct val="120000"/>
              </a:lnSpc>
            </a:pPr>
            <a:r>
              <a:rPr lang="en-GB" sz="8000" dirty="0" smtClean="0"/>
              <a:t>Trust and confidentiality </a:t>
            </a:r>
          </a:p>
          <a:p>
            <a:pPr lvl="0">
              <a:lnSpc>
                <a:spcPct val="120000"/>
              </a:lnSpc>
            </a:pPr>
            <a:r>
              <a:rPr lang="en-GB" sz="8000" dirty="0" smtClean="0"/>
              <a:t>No negative naming or put-downs</a:t>
            </a:r>
          </a:p>
          <a:p>
            <a:pPr lvl="0">
              <a:lnSpc>
                <a:spcPct val="120000"/>
              </a:lnSpc>
            </a:pPr>
            <a:r>
              <a:rPr lang="en-GB" sz="8000" dirty="0" smtClean="0"/>
              <a:t>The right to say “pass”</a:t>
            </a:r>
          </a:p>
          <a:p>
            <a:pPr lvl="0" algn="ctr">
              <a:lnSpc>
                <a:spcPct val="120000"/>
              </a:lnSpc>
              <a:buNone/>
            </a:pPr>
            <a:r>
              <a:rPr lang="en-GB" sz="11200" b="1" dirty="0" smtClean="0">
                <a:solidFill>
                  <a:srgbClr val="FF00FF"/>
                </a:solidFill>
              </a:rPr>
              <a:t>Is everyone happy with these rules?</a:t>
            </a:r>
          </a:p>
          <a:p>
            <a:pPr>
              <a:lnSpc>
                <a:spcPct val="120000"/>
              </a:lnSpc>
            </a:pPr>
            <a:endParaRPr lang="en-GB" dirty="0" smtClean="0"/>
          </a:p>
          <a:p>
            <a:pPr>
              <a:lnSpc>
                <a:spcPct val="120000"/>
              </a:lnSpc>
            </a:pPr>
            <a:endParaRPr lang="en-GB" dirty="0"/>
          </a:p>
        </p:txBody>
      </p:sp>
      <p:pic>
        <p:nvPicPr>
          <p:cNvPr id="4" name="Picture 2" descr="C:\Users\Keith\Dropbox\Images\school children.jpg"/>
          <p:cNvPicPr>
            <a:picLocks noChangeAspect="1" noChangeArrowheads="1"/>
          </p:cNvPicPr>
          <p:nvPr/>
        </p:nvPicPr>
        <p:blipFill>
          <a:blip r:embed="rId2" cstate="print"/>
          <a:srcRect/>
          <a:stretch>
            <a:fillRect/>
          </a:stretch>
        </p:blipFill>
        <p:spPr bwMode="auto">
          <a:xfrm>
            <a:off x="5870575" y="1371600"/>
            <a:ext cx="2816225" cy="20304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Help and Support</a:t>
            </a:r>
            <a:endParaRPr lang="en-GB" sz="2800" b="1" dirty="0">
              <a:solidFill>
                <a:schemeClr val="accent6"/>
              </a:solidFill>
            </a:endParaRPr>
          </a:p>
        </p:txBody>
      </p:sp>
      <p:pic>
        <p:nvPicPr>
          <p:cNvPr id="1028" name="Picture 4"/>
          <p:cNvPicPr>
            <a:picLocks noChangeAspect="1" noChangeArrowheads="1"/>
          </p:cNvPicPr>
          <p:nvPr/>
        </p:nvPicPr>
        <p:blipFill>
          <a:blip r:embed="rId2" cstate="print"/>
          <a:srcRect/>
          <a:stretch>
            <a:fillRect/>
          </a:stretch>
        </p:blipFill>
        <p:spPr bwMode="auto">
          <a:xfrm>
            <a:off x="373664" y="1004888"/>
            <a:ext cx="8389335" cy="5786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Help and Support</a:t>
            </a:r>
            <a:endParaRPr lang="en-GB" sz="2800" b="1" dirty="0">
              <a:solidFill>
                <a:schemeClr val="accent6"/>
              </a:solidFill>
            </a:endParaRPr>
          </a:p>
        </p:txBody>
      </p:sp>
      <p:pic>
        <p:nvPicPr>
          <p:cNvPr id="2050" name="Picture 2"/>
          <p:cNvPicPr>
            <a:picLocks noChangeAspect="1" noChangeArrowheads="1"/>
          </p:cNvPicPr>
          <p:nvPr/>
        </p:nvPicPr>
        <p:blipFill>
          <a:blip r:embed="rId2" cstate="print"/>
          <a:srcRect/>
          <a:stretch>
            <a:fillRect/>
          </a:stretch>
        </p:blipFill>
        <p:spPr bwMode="auto">
          <a:xfrm>
            <a:off x="685800" y="1295400"/>
            <a:ext cx="7172325" cy="2676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38200" y="4038600"/>
            <a:ext cx="71247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Help and Support</a:t>
            </a:r>
            <a:endParaRPr lang="en-GB" sz="2800" b="1" dirty="0">
              <a:solidFill>
                <a:schemeClr val="accent6"/>
              </a:solidFill>
            </a:endParaRPr>
          </a:p>
        </p:txBody>
      </p:sp>
      <p:pic>
        <p:nvPicPr>
          <p:cNvPr id="3074" name="Picture 2"/>
          <p:cNvPicPr>
            <a:picLocks noChangeAspect="1" noChangeArrowheads="1"/>
          </p:cNvPicPr>
          <p:nvPr/>
        </p:nvPicPr>
        <p:blipFill>
          <a:blip r:embed="rId2" cstate="print"/>
          <a:srcRect/>
          <a:stretch>
            <a:fillRect/>
          </a:stretch>
        </p:blipFill>
        <p:spPr bwMode="auto">
          <a:xfrm>
            <a:off x="668157" y="1295400"/>
            <a:ext cx="7485243" cy="5431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Help and Support</a:t>
            </a:r>
            <a:endParaRPr lang="en-GB" sz="2800" b="1" dirty="0">
              <a:solidFill>
                <a:schemeClr val="accent6"/>
              </a:solidFill>
            </a:endParaRPr>
          </a:p>
        </p:txBody>
      </p:sp>
      <p:pic>
        <p:nvPicPr>
          <p:cNvPr id="4098" name="Picture 2"/>
          <p:cNvPicPr>
            <a:picLocks noChangeAspect="1" noChangeArrowheads="1"/>
          </p:cNvPicPr>
          <p:nvPr/>
        </p:nvPicPr>
        <p:blipFill>
          <a:blip r:embed="rId2" cstate="print"/>
          <a:srcRect/>
          <a:stretch>
            <a:fillRect/>
          </a:stretch>
        </p:blipFill>
        <p:spPr bwMode="auto">
          <a:xfrm>
            <a:off x="457200" y="1981200"/>
            <a:ext cx="8498044"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Reflection</a:t>
            </a:r>
            <a:endParaRPr lang="en-GB" sz="2800" b="1" dirty="0">
              <a:solidFill>
                <a:schemeClr val="accent6"/>
              </a:solidFill>
            </a:endParaRPr>
          </a:p>
        </p:txBody>
      </p:sp>
      <p:sp>
        <p:nvSpPr>
          <p:cNvPr id="3" name="Content Placeholder 2"/>
          <p:cNvSpPr>
            <a:spLocks noGrp="1"/>
          </p:cNvSpPr>
          <p:nvPr>
            <p:ph idx="1"/>
          </p:nvPr>
        </p:nvSpPr>
        <p:spPr>
          <a:xfrm>
            <a:off x="457200" y="1600200"/>
            <a:ext cx="4648200" cy="4525963"/>
          </a:xfrm>
          <a:solidFill>
            <a:schemeClr val="accent3">
              <a:lumMod val="60000"/>
              <a:lumOff val="40000"/>
            </a:schemeClr>
          </a:solidFill>
        </p:spPr>
        <p:txBody>
          <a:bodyPr>
            <a:normAutofit/>
          </a:bodyPr>
          <a:lstStyle/>
          <a:p>
            <a:pPr>
              <a:buNone/>
            </a:pPr>
            <a:r>
              <a:rPr lang="en-GB" sz="2000" dirty="0" smtClean="0"/>
              <a:t>Your reflection and feedback is important!</a:t>
            </a:r>
          </a:p>
          <a:p>
            <a:pPr>
              <a:buNone/>
            </a:pPr>
            <a:endParaRPr lang="en-GB" sz="2000" dirty="0" smtClean="0"/>
          </a:p>
          <a:p>
            <a:r>
              <a:rPr lang="en-GB" sz="2000" dirty="0" smtClean="0"/>
              <a:t>Complete the Feedback Form anonymously and hand it in</a:t>
            </a:r>
            <a:endParaRPr lang="en-GB" sz="2000" dirty="0"/>
          </a:p>
        </p:txBody>
      </p:sp>
      <p:pic>
        <p:nvPicPr>
          <p:cNvPr id="1026" name="Picture 2"/>
          <p:cNvPicPr>
            <a:picLocks noChangeAspect="1" noChangeArrowheads="1"/>
          </p:cNvPicPr>
          <p:nvPr/>
        </p:nvPicPr>
        <p:blipFill>
          <a:blip r:embed="rId2" cstate="print"/>
          <a:srcRect/>
          <a:stretch>
            <a:fillRect/>
          </a:stretch>
        </p:blipFill>
        <p:spPr bwMode="auto">
          <a:xfrm>
            <a:off x="5207760" y="1905000"/>
            <a:ext cx="3756853"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b="1" dirty="0">
              <a:solidFill>
                <a:schemeClr val="accent6"/>
              </a:solidFill>
            </a:endParaRPr>
          </a:p>
        </p:txBody>
      </p:sp>
      <p:sp>
        <p:nvSpPr>
          <p:cNvPr id="3" name="Content Placeholder 2"/>
          <p:cNvSpPr>
            <a:spLocks noGrp="1"/>
          </p:cNvSpPr>
          <p:nvPr>
            <p:ph idx="1"/>
          </p:nvPr>
        </p:nvSpPr>
        <p:spPr>
          <a:xfrm>
            <a:off x="457200" y="1600200"/>
            <a:ext cx="5486400" cy="4525963"/>
          </a:xfrm>
        </p:spPr>
        <p:style>
          <a:lnRef idx="1">
            <a:schemeClr val="accent6"/>
          </a:lnRef>
          <a:fillRef idx="3">
            <a:schemeClr val="accent6"/>
          </a:fillRef>
          <a:effectRef idx="2">
            <a:schemeClr val="accent6"/>
          </a:effectRef>
          <a:fontRef idx="minor">
            <a:schemeClr val="lt1"/>
          </a:fontRef>
        </p:style>
        <p:txBody>
          <a:bodyPr>
            <a:normAutofit/>
          </a:bodyPr>
          <a:lstStyle/>
          <a:p>
            <a:r>
              <a:rPr lang="en-GB" sz="2000" dirty="0" smtClean="0"/>
              <a:t>Sending sexual messages or sexually explicit pictures of yourself to someone you know might seem harmless, but what happens if these are seen by other people? </a:t>
            </a:r>
          </a:p>
          <a:p>
            <a:pPr>
              <a:buNone/>
            </a:pPr>
            <a:endParaRPr lang="en-GB" sz="2000" dirty="0" smtClean="0"/>
          </a:p>
          <a:p>
            <a:r>
              <a:rPr lang="en-GB" sz="2000" dirty="0" smtClean="0"/>
              <a:t>"Sexting" is when people send sexual messages – sometimes together with photos or videos (also known as nude or semi-nude selfies) – by text, an app or online</a:t>
            </a:r>
          </a:p>
          <a:p>
            <a:pPr>
              <a:buNone/>
            </a:pPr>
            <a:endParaRPr lang="en-GB" sz="2000" dirty="0" smtClean="0"/>
          </a:p>
          <a:p>
            <a:r>
              <a:rPr lang="en-GB" sz="2000" dirty="0" smtClean="0"/>
              <a:t>People might send sext messages to boyfriends, girlfriends, someone they fancy, someone they've met online, or a friend for a laugh</a:t>
            </a:r>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dirty="0"/>
          </a:p>
        </p:txBody>
      </p:sp>
      <p:pic>
        <p:nvPicPr>
          <p:cNvPr id="1028" name="Picture 4" descr="Image result for sexting"/>
          <p:cNvPicPr>
            <a:picLocks noChangeAspect="1" noChangeArrowheads="1"/>
          </p:cNvPicPr>
          <p:nvPr/>
        </p:nvPicPr>
        <p:blipFill>
          <a:blip r:embed="rId2" cstate="print"/>
          <a:srcRect/>
          <a:stretch>
            <a:fillRect/>
          </a:stretch>
        </p:blipFill>
        <p:spPr bwMode="auto">
          <a:xfrm>
            <a:off x="6096000" y="1619249"/>
            <a:ext cx="2895600" cy="4457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4800600" cy="4525963"/>
          </a:xfrm>
          <a:solidFill>
            <a:schemeClr val="accent6">
              <a:lumMod val="20000"/>
              <a:lumOff val="80000"/>
            </a:schemeClr>
          </a:solidFill>
        </p:spPr>
        <p:txBody>
          <a:bodyPr>
            <a:normAutofit/>
          </a:bodyPr>
          <a:lstStyle/>
          <a:p>
            <a:pPr>
              <a:buNone/>
            </a:pPr>
            <a:r>
              <a:rPr lang="en-GB" sz="2000" b="1" dirty="0" smtClean="0"/>
              <a:t>Class Discussion:</a:t>
            </a:r>
          </a:p>
          <a:p>
            <a:pPr>
              <a:buNone/>
            </a:pPr>
            <a:endParaRPr lang="en-GB" sz="2000" dirty="0" smtClean="0"/>
          </a:p>
          <a:p>
            <a:r>
              <a:rPr lang="en-GB" sz="2000" dirty="0" smtClean="0">
                <a:solidFill>
                  <a:srgbClr val="FF00FF"/>
                </a:solidFill>
              </a:rPr>
              <a:t> How do you think your family or friends would react if they found out that you had sent or had been sent sexts?</a:t>
            </a:r>
          </a:p>
          <a:p>
            <a:endParaRPr lang="en-GB" sz="2000" dirty="0" smtClean="0">
              <a:solidFill>
                <a:srgbClr val="FF00FF"/>
              </a:solidFill>
            </a:endParaRPr>
          </a:p>
          <a:p>
            <a:pPr>
              <a:buNone/>
            </a:pPr>
            <a:endParaRPr lang="en-GB" sz="2000" dirty="0" smtClean="0"/>
          </a:p>
          <a:p>
            <a:pPr>
              <a:buNone/>
            </a:pPr>
            <a:endParaRPr lang="en-GB" sz="2000" dirty="0" smtClean="0"/>
          </a:p>
          <a:p>
            <a:pPr lvl="0"/>
            <a:endParaRPr lang="en-GB" sz="2000" b="1" dirty="0" smtClean="0">
              <a:solidFill>
                <a:srgbClr val="FF00FF"/>
              </a:solidFill>
            </a:endParaRPr>
          </a:p>
          <a:p>
            <a:pPr>
              <a:buNone/>
            </a:pPr>
            <a:endParaRPr lang="en-GB" sz="2400" dirty="0" smtClean="0"/>
          </a:p>
          <a:p>
            <a:pPr>
              <a:buNone/>
            </a:pPr>
            <a:endParaRPr lang="en-GB" dirty="0"/>
          </a:p>
        </p:txBody>
      </p:sp>
      <p:pic>
        <p:nvPicPr>
          <p:cNvPr id="18434" name="Picture 2" descr="Image result for sexting"/>
          <p:cNvPicPr>
            <a:picLocks noChangeAspect="1" noChangeArrowheads="1"/>
          </p:cNvPicPr>
          <p:nvPr/>
        </p:nvPicPr>
        <p:blipFill>
          <a:blip r:embed="rId2" cstate="print"/>
          <a:srcRect/>
          <a:stretch>
            <a:fillRect/>
          </a:stretch>
        </p:blipFill>
        <p:spPr bwMode="auto">
          <a:xfrm>
            <a:off x="5343526" y="1905000"/>
            <a:ext cx="3657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b="1" dirty="0">
              <a:solidFill>
                <a:schemeClr val="accent6"/>
              </a:solidFill>
            </a:endParaRPr>
          </a:p>
        </p:txBody>
      </p:sp>
      <p:sp>
        <p:nvSpPr>
          <p:cNvPr id="3" name="Content Placeholder 2"/>
          <p:cNvSpPr>
            <a:spLocks noGrp="1"/>
          </p:cNvSpPr>
          <p:nvPr>
            <p:ph idx="1"/>
          </p:nvPr>
        </p:nvSpPr>
        <p:spPr>
          <a:xfrm>
            <a:off x="457200" y="1600200"/>
            <a:ext cx="5029200" cy="4525963"/>
          </a:xfrm>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GB" sz="2000" dirty="0" smtClean="0"/>
              <a:t>Today we are going to:</a:t>
            </a:r>
          </a:p>
          <a:p>
            <a:pPr>
              <a:buNone/>
            </a:pPr>
            <a:endParaRPr lang="en-GB" sz="2000" dirty="0" smtClean="0"/>
          </a:p>
          <a:p>
            <a:r>
              <a:rPr lang="en-GB" sz="2000" dirty="0" smtClean="0"/>
              <a:t>Learn how to manage any request or pressure to share an image of ourselves or of others and who to talk to if you have concerns</a:t>
            </a:r>
          </a:p>
          <a:p>
            <a:pPr>
              <a:buNone/>
            </a:pPr>
            <a:endParaRPr lang="en-GB" sz="2000" dirty="0" smtClean="0"/>
          </a:p>
          <a:p>
            <a:r>
              <a:rPr lang="en-GB" sz="2000" dirty="0" smtClean="0"/>
              <a:t>Learn when the sharing of explicit images may constitute a serious criminal offence</a:t>
            </a:r>
          </a:p>
          <a:p>
            <a:pPr>
              <a:buNone/>
            </a:pPr>
            <a:endParaRPr lang="en-GB" sz="2000" dirty="0" smtClean="0"/>
          </a:p>
          <a:p>
            <a:endParaRPr lang="en-GB" sz="2000" dirty="0" smtClean="0"/>
          </a:p>
          <a:p>
            <a:endParaRPr lang="en-GB" dirty="0"/>
          </a:p>
        </p:txBody>
      </p:sp>
      <p:pic>
        <p:nvPicPr>
          <p:cNvPr id="19458" name="Picture 2" descr="Image result for sexting"/>
          <p:cNvPicPr>
            <a:picLocks noChangeAspect="1" noChangeArrowheads="1"/>
          </p:cNvPicPr>
          <p:nvPr/>
        </p:nvPicPr>
        <p:blipFill>
          <a:blip r:embed="rId3" cstate="print"/>
          <a:srcRect/>
          <a:stretch>
            <a:fillRect/>
          </a:stretch>
        </p:blipFill>
        <p:spPr bwMode="auto">
          <a:xfrm>
            <a:off x="5550365" y="1600200"/>
            <a:ext cx="3476285"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vertical)">
                                      <p:cBhvr>
                                        <p:cTn id="11" dur="500"/>
                                        <p:tgtEl>
                                          <p:spTgt spid="3">
                                            <p:txEl>
                                              <p:pRg st="2" end="2"/>
                                            </p:txEl>
                                          </p:spTgt>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4800600" cy="4525963"/>
          </a:xfrm>
          <a:solidFill>
            <a:schemeClr val="accent6">
              <a:lumMod val="20000"/>
              <a:lumOff val="80000"/>
            </a:schemeClr>
          </a:solidFill>
        </p:spPr>
        <p:txBody>
          <a:bodyPr>
            <a:normAutofit/>
          </a:bodyPr>
          <a:lstStyle/>
          <a:p>
            <a:pPr>
              <a:buNone/>
            </a:pPr>
            <a:r>
              <a:rPr lang="en-GB" sz="2000" b="1" dirty="0" smtClean="0"/>
              <a:t>In Groups of 4:</a:t>
            </a:r>
          </a:p>
          <a:p>
            <a:pPr>
              <a:buNone/>
            </a:pPr>
            <a:endParaRPr lang="en-GB" sz="2000" dirty="0" smtClean="0"/>
          </a:p>
          <a:p>
            <a:pPr>
              <a:buNone/>
            </a:pPr>
            <a:r>
              <a:rPr lang="en-GB" sz="2000" dirty="0" smtClean="0">
                <a:solidFill>
                  <a:srgbClr val="FF00FF"/>
                </a:solidFill>
              </a:rPr>
              <a:t>Why do you think people sext?</a:t>
            </a:r>
          </a:p>
          <a:p>
            <a:pPr>
              <a:buNone/>
            </a:pPr>
            <a:endParaRPr lang="en-GB" sz="2000" dirty="0" smtClean="0">
              <a:solidFill>
                <a:srgbClr val="FF00FF"/>
              </a:solidFill>
            </a:endParaRPr>
          </a:p>
          <a:p>
            <a:r>
              <a:rPr lang="en-GB" sz="2000" dirty="0" smtClean="0">
                <a:solidFill>
                  <a:srgbClr val="FF00FF"/>
                </a:solidFill>
              </a:rPr>
              <a:t>Themselves?</a:t>
            </a:r>
          </a:p>
          <a:p>
            <a:r>
              <a:rPr lang="en-GB" sz="2000" dirty="0" smtClean="0">
                <a:solidFill>
                  <a:srgbClr val="FF00FF"/>
                </a:solidFill>
              </a:rPr>
              <a:t>Other people? </a:t>
            </a:r>
          </a:p>
          <a:p>
            <a:pPr lvl="1"/>
            <a:endParaRPr lang="en-GB" sz="2000" dirty="0" smtClean="0">
              <a:solidFill>
                <a:srgbClr val="FF00FF"/>
              </a:solidFill>
            </a:endParaRPr>
          </a:p>
          <a:p>
            <a:pPr>
              <a:buNone/>
            </a:pPr>
            <a:endParaRPr lang="en-GB" sz="2000" dirty="0" smtClean="0"/>
          </a:p>
          <a:p>
            <a:r>
              <a:rPr lang="en-GB" sz="2000" dirty="0" smtClean="0"/>
              <a:t>Share your group results with the class</a:t>
            </a:r>
          </a:p>
          <a:p>
            <a:pPr>
              <a:buNone/>
            </a:pPr>
            <a:endParaRPr lang="en-GB" sz="2000" dirty="0" smtClean="0"/>
          </a:p>
          <a:p>
            <a:pPr lvl="0"/>
            <a:endParaRPr lang="en-GB" sz="2000" b="1" dirty="0" smtClean="0">
              <a:solidFill>
                <a:srgbClr val="FF00FF"/>
              </a:solidFill>
            </a:endParaRPr>
          </a:p>
          <a:p>
            <a:pPr>
              <a:buNone/>
            </a:pPr>
            <a:endParaRPr lang="en-GB" sz="2400" dirty="0" smtClean="0"/>
          </a:p>
          <a:p>
            <a:pPr>
              <a:buNone/>
            </a:pPr>
            <a:endParaRPr lang="en-GB" dirty="0"/>
          </a:p>
        </p:txBody>
      </p:sp>
      <p:pic>
        <p:nvPicPr>
          <p:cNvPr id="18434" name="Picture 2" descr="Image result for sexting"/>
          <p:cNvPicPr>
            <a:picLocks noChangeAspect="1" noChangeArrowheads="1"/>
          </p:cNvPicPr>
          <p:nvPr/>
        </p:nvPicPr>
        <p:blipFill>
          <a:blip r:embed="rId2" cstate="print"/>
          <a:srcRect/>
          <a:stretch>
            <a:fillRect/>
          </a:stretch>
        </p:blipFill>
        <p:spPr bwMode="auto">
          <a:xfrm>
            <a:off x="5343526" y="1905000"/>
            <a:ext cx="3657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additive="base">
                                        <p:cTn id="2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868362"/>
          </a:xfrm>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a:xfrm>
            <a:off x="381000" y="1447800"/>
            <a:ext cx="5181600" cy="51816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buNone/>
            </a:pPr>
            <a:r>
              <a:rPr lang="en-GB" sz="2900" b="1" dirty="0" smtClean="0"/>
              <a:t>Why Sext?</a:t>
            </a:r>
          </a:p>
          <a:p>
            <a:pPr>
              <a:buNone/>
            </a:pPr>
            <a:endParaRPr lang="en-GB" sz="2900" b="1" dirty="0" smtClean="0"/>
          </a:p>
          <a:p>
            <a:pPr>
              <a:buNone/>
            </a:pPr>
            <a:r>
              <a:rPr lang="en-GB" sz="2900" b="1" dirty="0" smtClean="0"/>
              <a:t>There can be many reasons:</a:t>
            </a:r>
          </a:p>
          <a:p>
            <a:pPr>
              <a:buNone/>
            </a:pPr>
            <a:endParaRPr lang="en-GB" sz="2900" dirty="0" smtClean="0">
              <a:solidFill>
                <a:schemeClr val="bg1"/>
              </a:solidFill>
            </a:endParaRPr>
          </a:p>
          <a:p>
            <a:pPr fontAlgn="base">
              <a:buNone/>
            </a:pPr>
            <a:r>
              <a:rPr lang="en-GB" sz="2900" b="1" dirty="0" smtClean="0"/>
              <a:t>Sexual expression:</a:t>
            </a:r>
          </a:p>
          <a:p>
            <a:pPr fontAlgn="base">
              <a:buNone/>
            </a:pPr>
            <a:endParaRPr lang="en-GB" sz="2900" b="1" dirty="0" smtClean="0"/>
          </a:p>
          <a:p>
            <a:pPr fontAlgn="base"/>
            <a:r>
              <a:rPr lang="en-GB" sz="2900" dirty="0" smtClean="0"/>
              <a:t>Further relationships and showing trust</a:t>
            </a:r>
          </a:p>
          <a:p>
            <a:pPr fontAlgn="base"/>
            <a:r>
              <a:rPr lang="en-GB" sz="2900" dirty="0" smtClean="0"/>
              <a:t>Flirting and trying to start a relationship</a:t>
            </a:r>
          </a:p>
          <a:p>
            <a:pPr fontAlgn="base"/>
            <a:r>
              <a:rPr lang="en-GB" sz="2900" dirty="0" smtClean="0"/>
              <a:t>Express one’s sexuality – some use fashion to highlight their femininity or masculinity, others might sext</a:t>
            </a:r>
          </a:p>
          <a:p>
            <a:pPr fontAlgn="base">
              <a:buNone/>
            </a:pPr>
            <a:endParaRPr lang="en-GB" sz="2900" b="1" dirty="0" smtClean="0"/>
          </a:p>
          <a:p>
            <a:pPr fontAlgn="base">
              <a:buNone/>
            </a:pPr>
            <a:r>
              <a:rPr lang="en-GB" sz="2900" b="1" dirty="0" smtClean="0"/>
              <a:t>Communication</a:t>
            </a:r>
          </a:p>
          <a:p>
            <a:pPr fontAlgn="base">
              <a:buNone/>
            </a:pPr>
            <a:endParaRPr lang="en-GB" sz="2900" b="1" dirty="0" smtClean="0"/>
          </a:p>
          <a:p>
            <a:pPr fontAlgn="base"/>
            <a:r>
              <a:rPr lang="en-GB" sz="2900" dirty="0" smtClean="0"/>
              <a:t>Sent to friends as a laugh</a:t>
            </a:r>
          </a:p>
          <a:p>
            <a:pPr fontAlgn="base"/>
            <a:r>
              <a:rPr lang="en-GB" sz="2900" dirty="0" smtClean="0"/>
              <a:t>Sent to get one back</a:t>
            </a:r>
          </a:p>
          <a:p>
            <a:pPr fontAlgn="base"/>
            <a:r>
              <a:rPr lang="en-GB" sz="2900" dirty="0" smtClean="0"/>
              <a:t>Private from adults</a:t>
            </a:r>
          </a:p>
          <a:p>
            <a:pPr>
              <a:buNone/>
            </a:pPr>
            <a:endParaRPr lang="en-GB" sz="2000" dirty="0" smtClean="0">
              <a:solidFill>
                <a:schemeClr val="bg1"/>
              </a:solidFill>
            </a:endParaRPr>
          </a:p>
          <a:p>
            <a:pPr>
              <a:buNone/>
            </a:pPr>
            <a:r>
              <a:rPr lang="en-GB" sz="2000" dirty="0" smtClean="0"/>
              <a:t>		</a:t>
            </a:r>
            <a:endParaRPr lang="en-GB" sz="2000" dirty="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lgn="ctr">
              <a:spcBef>
                <a:spcPct val="0"/>
              </a:spcBef>
              <a:defRPr/>
            </a:pPr>
            <a:r>
              <a:rPr lang="en-GB" sz="2800" b="1" dirty="0" smtClean="0">
                <a:solidFill>
                  <a:schemeClr val="accent6"/>
                </a:solidFill>
              </a:rPr>
              <a:t>Sexting and Staying Safe</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Keith\Dropbox\Images\security eye.jpg"/>
          <p:cNvPicPr>
            <a:picLocks noChangeAspect="1" noChangeArrowheads="1"/>
          </p:cNvPicPr>
          <p:nvPr/>
        </p:nvPicPr>
        <p:blipFill>
          <a:blip r:embed="rId2" cstate="print"/>
          <a:srcRect/>
          <a:stretch>
            <a:fillRect/>
          </a:stretch>
        </p:blipFill>
        <p:spPr bwMode="auto">
          <a:xfrm>
            <a:off x="5715000" y="2438401"/>
            <a:ext cx="3276600" cy="218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500"/>
                                        <p:tgtEl>
                                          <p:spTgt spid="3">
                                            <p:txEl>
                                              <p:pRg st="10" end="1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dissolve">
                                      <p:cBhvr>
                                        <p:cTn id="28" dur="500"/>
                                        <p:tgtEl>
                                          <p:spTgt spid="3">
                                            <p:txEl>
                                              <p:pRg st="12" end="1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dissolve">
                                      <p:cBhvr>
                                        <p:cTn id="31" dur="500"/>
                                        <p:tgtEl>
                                          <p:spTgt spid="3">
                                            <p:txEl>
                                              <p:pRg st="13" end="1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dissolve">
                                      <p:cBhvr>
                                        <p:cTn id="3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4648200" cy="4525963"/>
          </a:xfrm>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GB" sz="2000" b="1" dirty="0" smtClean="0">
                <a:solidFill>
                  <a:schemeClr val="bg1"/>
                </a:solidFill>
              </a:rPr>
              <a:t>Why Sext?</a:t>
            </a:r>
          </a:p>
          <a:p>
            <a:pPr>
              <a:buNone/>
            </a:pPr>
            <a:endParaRPr lang="en-GB" sz="2000" dirty="0" smtClean="0">
              <a:solidFill>
                <a:schemeClr val="bg1"/>
              </a:solidFill>
            </a:endParaRPr>
          </a:p>
          <a:p>
            <a:pPr>
              <a:buNone/>
            </a:pPr>
            <a:r>
              <a:rPr lang="en-GB" sz="2000" dirty="0" smtClean="0">
                <a:solidFill>
                  <a:schemeClr val="bg1"/>
                </a:solidFill>
              </a:rPr>
              <a:t> </a:t>
            </a:r>
            <a:r>
              <a:rPr lang="en-GB" sz="2000" b="1" dirty="0" smtClean="0">
                <a:solidFill>
                  <a:schemeClr val="bg1"/>
                </a:solidFill>
              </a:rPr>
              <a:t>Attention:</a:t>
            </a:r>
          </a:p>
          <a:p>
            <a:pPr>
              <a:buNone/>
            </a:pPr>
            <a:endParaRPr lang="en-GB" sz="2000" b="1" dirty="0" smtClean="0">
              <a:solidFill>
                <a:schemeClr val="bg1"/>
              </a:solidFill>
            </a:endParaRPr>
          </a:p>
          <a:p>
            <a:r>
              <a:rPr lang="en-GB" sz="2000" dirty="0" smtClean="0">
                <a:solidFill>
                  <a:schemeClr val="bg1"/>
                </a:solidFill>
              </a:rPr>
              <a:t>Celebrity status – career launch</a:t>
            </a:r>
          </a:p>
          <a:p>
            <a:r>
              <a:rPr lang="en-GB" sz="2000" dirty="0" smtClean="0">
                <a:solidFill>
                  <a:schemeClr val="bg1"/>
                </a:solidFill>
              </a:rPr>
              <a:t>Attract other people</a:t>
            </a:r>
          </a:p>
          <a:p>
            <a:pPr>
              <a:buNone/>
            </a:pPr>
            <a:endParaRPr lang="en-GB" sz="2000" dirty="0" smtClean="0">
              <a:solidFill>
                <a:schemeClr val="bg1"/>
              </a:solidFill>
            </a:endParaRPr>
          </a:p>
          <a:p>
            <a:pPr>
              <a:buNone/>
            </a:pPr>
            <a:r>
              <a:rPr lang="en-GB" sz="2000" b="1" dirty="0" smtClean="0">
                <a:solidFill>
                  <a:schemeClr val="bg1"/>
                </a:solidFill>
              </a:rPr>
              <a:t>Pressure:</a:t>
            </a:r>
          </a:p>
          <a:p>
            <a:pPr>
              <a:buNone/>
            </a:pPr>
            <a:endParaRPr lang="en-GB" sz="2000" dirty="0" smtClean="0">
              <a:solidFill>
                <a:schemeClr val="bg1"/>
              </a:solidFill>
            </a:endParaRPr>
          </a:p>
          <a:p>
            <a:r>
              <a:rPr lang="en-GB" sz="2000" dirty="0" smtClean="0">
                <a:solidFill>
                  <a:schemeClr val="bg1"/>
                </a:solidFill>
              </a:rPr>
              <a:t>Expectation to look a certain way and be sexually active</a:t>
            </a:r>
          </a:p>
          <a:p>
            <a:r>
              <a:rPr lang="en-GB" sz="2000" dirty="0" smtClean="0">
                <a:solidFill>
                  <a:schemeClr val="bg1"/>
                </a:solidFill>
              </a:rPr>
              <a:t>Peer pressure</a:t>
            </a:r>
          </a:p>
          <a:p>
            <a:pPr>
              <a:buNone/>
            </a:pPr>
            <a:endParaRPr lang="en-GB" sz="2400" dirty="0" smtClean="0">
              <a:solidFill>
                <a:srgbClr val="FF00FF"/>
              </a:solidFill>
            </a:endParaRPr>
          </a:p>
          <a:p>
            <a:pPr lvl="1"/>
            <a:endParaRPr lang="en-GB" sz="2000" dirty="0" smtClean="0">
              <a:solidFill>
                <a:srgbClr val="FF00FF"/>
              </a:solidFill>
            </a:endParaRPr>
          </a:p>
          <a:p>
            <a:pPr lvl="1"/>
            <a:endParaRPr lang="en-GB" sz="1600" dirty="0" smtClean="0">
              <a:solidFill>
                <a:srgbClr val="FF00FF"/>
              </a:solidFill>
            </a:endParaRPr>
          </a:p>
          <a:p>
            <a:pPr lvl="1"/>
            <a:endParaRPr lang="en-GB" sz="2000" dirty="0" smtClean="0"/>
          </a:p>
          <a:p>
            <a:endParaRPr lang="en-GB" sz="2400" dirty="0" smtClean="0"/>
          </a:p>
        </p:txBody>
      </p:sp>
      <p:pic>
        <p:nvPicPr>
          <p:cNvPr id="2052" name="Picture 4" descr="Related image"/>
          <p:cNvPicPr>
            <a:picLocks noChangeAspect="1" noChangeArrowheads="1"/>
          </p:cNvPicPr>
          <p:nvPr/>
        </p:nvPicPr>
        <p:blipFill>
          <a:blip r:embed="rId2" cstate="print"/>
          <a:srcRect/>
          <a:stretch>
            <a:fillRect/>
          </a:stretch>
        </p:blipFill>
        <p:spPr bwMode="auto">
          <a:xfrm>
            <a:off x="5410200" y="2350772"/>
            <a:ext cx="3581400" cy="2677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GB" sz="2800" b="1" dirty="0" smtClean="0">
                <a:solidFill>
                  <a:schemeClr val="accent6"/>
                </a:solidFill>
              </a:rPr>
              <a:t>Sexting and Staying Safe</a:t>
            </a:r>
            <a:endParaRPr lang="en-GB" sz="2800" dirty="0"/>
          </a:p>
        </p:txBody>
      </p:sp>
      <p:sp>
        <p:nvSpPr>
          <p:cNvPr id="3" name="Content Placeholder 2"/>
          <p:cNvSpPr>
            <a:spLocks noGrp="1"/>
          </p:cNvSpPr>
          <p:nvPr>
            <p:ph idx="1"/>
          </p:nvPr>
        </p:nvSpPr>
        <p:spPr>
          <a:xfrm>
            <a:off x="457200" y="1600200"/>
            <a:ext cx="4876800" cy="4876800"/>
          </a:xfrm>
        </p:spPr>
        <p:style>
          <a:lnRef idx="1">
            <a:schemeClr val="accent2"/>
          </a:lnRef>
          <a:fillRef idx="2">
            <a:schemeClr val="accent2"/>
          </a:fillRef>
          <a:effectRef idx="1">
            <a:schemeClr val="accent2"/>
          </a:effectRef>
          <a:fontRef idx="minor">
            <a:schemeClr val="dk1"/>
          </a:fontRef>
        </p:style>
        <p:txBody>
          <a:bodyPr>
            <a:normAutofit/>
          </a:bodyPr>
          <a:lstStyle/>
          <a:p>
            <a:pPr lvl="0">
              <a:buNone/>
            </a:pPr>
            <a:r>
              <a:rPr lang="en-GB" sz="2000" b="1" dirty="0" smtClean="0"/>
              <a:t>Why Sext?:</a:t>
            </a:r>
          </a:p>
          <a:p>
            <a:pPr lvl="0">
              <a:buNone/>
            </a:pPr>
            <a:endParaRPr lang="en-GB" sz="2000" dirty="0" smtClean="0"/>
          </a:p>
          <a:p>
            <a:pPr lvl="0">
              <a:buNone/>
            </a:pPr>
            <a:r>
              <a:rPr lang="en-GB" sz="2000" b="1" dirty="0" smtClean="0"/>
              <a:t>Impression</a:t>
            </a:r>
          </a:p>
          <a:p>
            <a:pPr lvl="0">
              <a:buNone/>
            </a:pPr>
            <a:endParaRPr lang="en-GB" sz="2000" dirty="0" smtClean="0"/>
          </a:p>
          <a:p>
            <a:r>
              <a:rPr lang="en-GB" sz="2000" dirty="0" smtClean="0"/>
              <a:t>Control how </a:t>
            </a:r>
            <a:r>
              <a:rPr lang="en-GB" sz="2000" smtClean="0"/>
              <a:t>people </a:t>
            </a:r>
            <a:r>
              <a:rPr lang="en-GB" sz="2000" smtClean="0"/>
              <a:t>see </a:t>
            </a:r>
            <a:r>
              <a:rPr lang="en-GB" sz="2000" dirty="0" smtClean="0"/>
              <a:t>them – image</a:t>
            </a:r>
          </a:p>
          <a:p>
            <a:r>
              <a:rPr lang="en-GB" sz="2000" dirty="0" smtClean="0"/>
              <a:t>Protective front</a:t>
            </a:r>
          </a:p>
          <a:p>
            <a:pPr>
              <a:buNone/>
            </a:pPr>
            <a:endParaRPr lang="en-GB" sz="2000" b="1" dirty="0" smtClean="0"/>
          </a:p>
          <a:p>
            <a:pPr>
              <a:buNone/>
            </a:pPr>
            <a:r>
              <a:rPr lang="en-GB" sz="2000" b="1" dirty="0" smtClean="0"/>
              <a:t>Accident/Reckless</a:t>
            </a:r>
          </a:p>
          <a:p>
            <a:pPr>
              <a:buNone/>
            </a:pPr>
            <a:endParaRPr lang="en-GB" sz="2000" dirty="0" smtClean="0"/>
          </a:p>
          <a:p>
            <a:r>
              <a:rPr lang="en-GB" sz="2000" dirty="0" smtClean="0"/>
              <a:t>Leaving devices running while changing</a:t>
            </a:r>
          </a:p>
          <a:p>
            <a:r>
              <a:rPr lang="en-GB" sz="2000" dirty="0" smtClean="0"/>
              <a:t>Uploading without thinking</a:t>
            </a:r>
          </a:p>
          <a:p>
            <a:r>
              <a:rPr lang="en-GB" sz="2000" dirty="0" smtClean="0"/>
              <a:t>Leaving device unattended</a:t>
            </a:r>
          </a:p>
          <a:p>
            <a:endParaRPr lang="en-GB" dirty="0"/>
          </a:p>
        </p:txBody>
      </p:sp>
      <p:sp>
        <p:nvSpPr>
          <p:cNvPr id="4"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FF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6" name="Picture 4" descr="Related image"/>
          <p:cNvPicPr>
            <a:picLocks noChangeAspect="1" noChangeArrowheads="1"/>
          </p:cNvPicPr>
          <p:nvPr/>
        </p:nvPicPr>
        <p:blipFill>
          <a:blip r:embed="rId2" cstate="print"/>
          <a:srcRect/>
          <a:stretch>
            <a:fillRect/>
          </a:stretch>
        </p:blipFill>
        <p:spPr bwMode="auto">
          <a:xfrm>
            <a:off x="5410200" y="2514600"/>
            <a:ext cx="3615612"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fill="hold" nodeType="after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fill="hold" nodeType="after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additive="base">
                                        <p:cTn id="42"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1" ma:contentTypeDescription="Create a new document." ma:contentTypeScope="" ma:versionID="4e9131dd61b247d156cfff2107c5b1c6">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92b3b0f6bd96a5ba253984e88274ba70"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9CE92D-14DC-45FA-B146-AFE0828FC4E5}"/>
</file>

<file path=customXml/itemProps2.xml><?xml version="1.0" encoding="utf-8"?>
<ds:datastoreItem xmlns:ds="http://schemas.openxmlformats.org/officeDocument/2006/customXml" ds:itemID="{B7EE4053-DC2E-4929-BEC0-7DDC0FAA6B43}"/>
</file>

<file path=customXml/itemProps3.xml><?xml version="1.0" encoding="utf-8"?>
<ds:datastoreItem xmlns:ds="http://schemas.openxmlformats.org/officeDocument/2006/customXml" ds:itemID="{5D5E4544-1A41-4989-9CBC-55DD999E3A7F}"/>
</file>

<file path=docProps/app.xml><?xml version="1.0" encoding="utf-8"?>
<Properties xmlns="http://schemas.openxmlformats.org/officeDocument/2006/extended-properties" xmlns:vt="http://schemas.openxmlformats.org/officeDocument/2006/docPropsVTypes">
  <TotalTime>1553</TotalTime>
  <Words>1215</Words>
  <Application>Microsoft Office PowerPoint</Application>
  <PresentationFormat>On-screen Show (4:3)</PresentationFormat>
  <Paragraphs>218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Bristol Healthy Schools  Stride  Emotional Health and Wellbeing Programme  Year 8 – Lesson 4 Sexting and Staying Safe</vt:lpstr>
      <vt:lpstr>Our School Values and Ground Rules</vt:lpstr>
      <vt:lpstr>Sexting and Staying Safe</vt:lpstr>
      <vt:lpstr>Sexting and Staying Safe</vt:lpstr>
      <vt:lpstr>Sexting and Staying Safe</vt:lpstr>
      <vt:lpstr>Sexting and Staying Safe</vt:lpstr>
      <vt:lpstr> </vt:lpstr>
      <vt:lpstr>Sexting and Staying Safe</vt:lpstr>
      <vt:lpstr>Sexting and Staying Safe</vt:lpstr>
      <vt:lpstr>Sexting and Staying Safe</vt:lpstr>
      <vt:lpstr>Sexting and Staying Safe</vt:lpstr>
      <vt:lpstr>Sexting and Staying Safe</vt:lpstr>
      <vt:lpstr>Sexting and Staying Safe</vt:lpstr>
      <vt:lpstr>Sexting and Staying Safe</vt:lpstr>
      <vt:lpstr>Sexting and Staying Safe</vt:lpstr>
      <vt:lpstr>Sexting and Staying Safe</vt:lpstr>
      <vt:lpstr>Sexting and Staying Safe</vt:lpstr>
      <vt:lpstr>Sexting and Staying Safe</vt:lpstr>
      <vt:lpstr>Help and Support</vt:lpstr>
      <vt:lpstr>Help and Support</vt:lpstr>
      <vt:lpstr>Help and Support</vt:lpstr>
      <vt:lpstr>Help and Support</vt:lpstr>
      <vt:lpstr>Help and Support</vt:lpstr>
      <vt:lpstr>Reflection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Bristol Healthy Schools  Stride  Emotional Health and Wellbeing Programme</dc:title>
  <dc:creator>Keith</dc:creator>
  <cp:lastModifiedBy>Keith</cp:lastModifiedBy>
  <cp:revision>202</cp:revision>
  <dcterms:created xsi:type="dcterms:W3CDTF">2006-08-16T00:00:00Z</dcterms:created>
  <dcterms:modified xsi:type="dcterms:W3CDTF">2018-01-07T14:30:31Z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0x01010013445928B83D724B859E8E15B78DF8A5</vt:lpwstr>
  </property>
</Properties>
</file>