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4"/>
  </p:sldMasterIdLst>
  <p:notesMasterIdLst>
    <p:notesMasterId r:id="rId24"/>
  </p:notesMasterIdLst>
  <p:sldIdLst>
    <p:sldId id="257" r:id="rId5"/>
    <p:sldId id="278" r:id="rId6"/>
    <p:sldId id="261" r:id="rId7"/>
    <p:sldId id="259" r:id="rId8"/>
    <p:sldId id="276" r:id="rId9"/>
    <p:sldId id="270" r:id="rId10"/>
    <p:sldId id="271" r:id="rId11"/>
    <p:sldId id="264" r:id="rId12"/>
    <p:sldId id="265" r:id="rId13"/>
    <p:sldId id="272" r:id="rId14"/>
    <p:sldId id="266" r:id="rId15"/>
    <p:sldId id="267" r:id="rId16"/>
    <p:sldId id="281" r:id="rId17"/>
    <p:sldId id="282" r:id="rId18"/>
    <p:sldId id="283" r:id="rId19"/>
    <p:sldId id="285" r:id="rId20"/>
    <p:sldId id="284" r:id="rId21"/>
    <p:sldId id="268" r:id="rId22"/>
    <p:sldId id="273" r:id="rId23"/>
  </p:sldIdLst>
  <p:sldSz cx="12192000" cy="6858000"/>
  <p:notesSz cx="6858000" cy="9144000"/>
  <p:embeddedFontLst>
    <p:embeddedFont>
      <p:font typeface="League Spartan" panose="00000800000000000000" pitchFamily="50" charset="0"/>
      <p:bold r:id="rId25"/>
    </p:embeddedFont>
    <p:embeddedFont>
      <p:font typeface="Lato" panose="020F0502020204030203" pitchFamily="34" charset="0"/>
      <p:regular r:id="rId26"/>
      <p:bold r:id="rId27"/>
      <p:italic r:id="rId28"/>
      <p:boldItalic r:id="rId29"/>
    </p:embeddedFont>
    <p:embeddedFont>
      <p:font typeface="Poet" pitchFamily="2" charset="0"/>
      <p:regular r:id="rId30"/>
    </p:embeddedFont>
    <p:embeddedFont>
      <p:font typeface="Calibri Light" panose="020F0302020204030204" pitchFamily="34" charset="0"/>
      <p:regular r:id="rId31"/>
      <p:italic r:id="rId32"/>
    </p:embeddedFont>
    <p:embeddedFont>
      <p:font typeface="Calibri" panose="020F0502020204030204" pitchFamily="34" charset="0"/>
      <p:regular r:id="rId33"/>
      <p:bold r:id="rId34"/>
      <p:italic r:id="rId35"/>
      <p:boldItalic r:id="rId36"/>
    </p:embeddedFont>
    <p:embeddedFont>
      <p:font typeface="Open Sans Light" panose="020B0306030504020204" pitchFamily="34" charset="0"/>
      <p:regular r:id="rId37"/>
      <p:italic r:id="rId38"/>
    </p:embeddedFont>
    <p:embeddedFont>
      <p:font typeface="Open Sans Extrabold" panose="020B0906030804020204" pitchFamily="34" charset="0"/>
      <p:bold r:id="rId39"/>
      <p:boldItalic r:id="rId40"/>
    </p:embeddedFont>
    <p:embeddedFont>
      <p:font typeface="Gill Sans MT" panose="020B0502020104020203"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acher Slides" id="{148E51E6-16BC-4460-8FEC-8A9E6CDB5E1A}">
          <p14:sldIdLst>
            <p14:sldId id="257"/>
            <p14:sldId id="278"/>
            <p14:sldId id="261"/>
            <p14:sldId id="259"/>
            <p14:sldId id="276"/>
            <p14:sldId id="270"/>
          </p14:sldIdLst>
        </p14:section>
        <p14:section name="Pupil facing slides" id="{6426DDC9-3476-4499-A402-C5047D3C9974}">
          <p14:sldIdLst>
            <p14:sldId id="271"/>
            <p14:sldId id="264"/>
            <p14:sldId id="265"/>
            <p14:sldId id="272"/>
            <p14:sldId id="266"/>
            <p14:sldId id="267"/>
            <p14:sldId id="281"/>
            <p14:sldId id="282"/>
            <p14:sldId id="283"/>
            <p14:sldId id="285"/>
            <p14:sldId id="284"/>
            <p14:sldId id="268"/>
            <p14:sldId id="27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artin" initials="SM" lastIdx="70" clrIdx="0"/>
  <p:cmAuthor id="2" name="Karen" initials="KS" lastIdx="7" clrIdx="1"/>
  <p:cmAuthor id="3" name="Jenny Barksfield" initials="JB" lastIdx="8" clrIdx="2">
    <p:extLst>
      <p:ext uri="{19B8F6BF-5375-455C-9EA6-DF929625EA0E}">
        <p15:presenceInfo xmlns:p15="http://schemas.microsoft.com/office/powerpoint/2012/main" userId="S-1-5-21-1285066173-1815393381-3561576999-2204" providerId="AD"/>
      </p:ext>
    </p:extLst>
  </p:cmAuthor>
  <p:cmAuthor id="4" name="Jenny Fox" initials="JF" lastIdx="9" clrIdx="3">
    <p:extLst>
      <p:ext uri="{19B8F6BF-5375-455C-9EA6-DF929625EA0E}">
        <p15:presenceInfo xmlns:p15="http://schemas.microsoft.com/office/powerpoint/2012/main" userId="S-1-5-21-1285066173-1815393381-3561576999-2620" providerId="AD"/>
      </p:ext>
    </p:extLst>
  </p:cmAuthor>
  <p:cmAuthor id="5" name="Sam Harvey" initials="SH" lastIdx="1" clrIdx="4">
    <p:extLst>
      <p:ext uri="{19B8F6BF-5375-455C-9EA6-DF929625EA0E}">
        <p15:presenceInfo xmlns:p15="http://schemas.microsoft.com/office/powerpoint/2012/main" userId="S-1-5-21-1285066173-1815393381-3561576999-2627" providerId="AD"/>
      </p:ext>
    </p:extLst>
  </p:cmAuthor>
  <p:cmAuthor id="6" name="Zoe Blood" initials="ZB" lastIdx="2" clrIdx="5">
    <p:extLst>
      <p:ext uri="{19B8F6BF-5375-455C-9EA6-DF929625EA0E}">
        <p15:presenceInfo xmlns:p15="http://schemas.microsoft.com/office/powerpoint/2012/main" userId="S::ZoeB@gambleaware.org::a1a36534-3f20-4b70-ba81-8b2d9aa37c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AAC2"/>
    <a:srgbClr val="FFFFFF"/>
    <a:srgbClr val="126573"/>
    <a:srgbClr val="F087AC"/>
    <a:srgbClr val="95519E"/>
    <a:srgbClr val="747679"/>
    <a:srgbClr val="CC66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3C1AB4-BB4E-4A75-89AE-F6C1590BD212}" v="2" dt="2020-02-10T10:15:11.8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058" autoAdjust="0"/>
  </p:normalViewPr>
  <p:slideViewPr>
    <p:cSldViewPr snapToGrid="0">
      <p:cViewPr varScale="1">
        <p:scale>
          <a:sx n="91" d="100"/>
          <a:sy n="91" d="100"/>
        </p:scale>
        <p:origin x="1350"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theme" Target="theme/theme1.xml"/><Relationship Id="rId8" Type="http://schemas.openxmlformats.org/officeDocument/2006/relationships/slide" Target="slides/slide4.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e Blood" userId="a1a36534-3f20-4b70-ba81-8b2d9aa37cb5" providerId="ADAL" clId="{563C1AB4-BB4E-4A75-89AE-F6C1590BD212}"/>
    <pc:docChg chg="undo custSel modSld">
      <pc:chgData name="Zoe Blood" userId="a1a36534-3f20-4b70-ba81-8b2d9aa37cb5" providerId="ADAL" clId="{563C1AB4-BB4E-4A75-89AE-F6C1590BD212}" dt="2020-02-10T10:15:57.785" v="7" actId="1076"/>
      <pc:docMkLst>
        <pc:docMk/>
      </pc:docMkLst>
      <pc:sldChg chg="addCm modCm">
        <pc:chgData name="Zoe Blood" userId="a1a36534-3f20-4b70-ba81-8b2d9aa37cb5" providerId="ADAL" clId="{563C1AB4-BB4E-4A75-89AE-F6C1590BD212}" dt="2020-02-10T10:15:11.831" v="3"/>
        <pc:sldMkLst>
          <pc:docMk/>
          <pc:sldMk cId="2153725670" sldId="270"/>
        </pc:sldMkLst>
      </pc:sldChg>
      <pc:sldChg chg="modSp mod">
        <pc:chgData name="Zoe Blood" userId="a1a36534-3f20-4b70-ba81-8b2d9aa37cb5" providerId="ADAL" clId="{563C1AB4-BB4E-4A75-89AE-F6C1590BD212}" dt="2020-02-10T10:15:57.785" v="7" actId="1076"/>
        <pc:sldMkLst>
          <pc:docMk/>
          <pc:sldMk cId="1559488442" sldId="272"/>
        </pc:sldMkLst>
        <pc:spChg chg="mod">
          <ac:chgData name="Zoe Blood" userId="a1a36534-3f20-4b70-ba81-8b2d9aa37cb5" providerId="ADAL" clId="{563C1AB4-BB4E-4A75-89AE-F6C1590BD212}" dt="2020-02-10T10:15:57.457" v="6" actId="1076"/>
          <ac:spMkLst>
            <pc:docMk/>
            <pc:sldMk cId="1559488442" sldId="272"/>
            <ac:spMk id="8" creationId="{00000000-0000-0000-0000-000000000000}"/>
          </ac:spMkLst>
        </pc:spChg>
        <pc:picChg chg="mod">
          <ac:chgData name="Zoe Blood" userId="a1a36534-3f20-4b70-ba81-8b2d9aa37cb5" providerId="ADAL" clId="{563C1AB4-BB4E-4A75-89AE-F6C1590BD212}" dt="2020-02-10T10:15:57.785" v="7" actId="1076"/>
          <ac:picMkLst>
            <pc:docMk/>
            <pc:sldMk cId="1559488442" sldId="272"/>
            <ac:picMk id="3" creationId="{00000000-0000-0000-0000-000000000000}"/>
          </ac:picMkLst>
        </pc:picChg>
      </pc:sldChg>
      <pc:sldChg chg="addCm modCm">
        <pc:chgData name="Zoe Blood" userId="a1a36534-3f20-4b70-ba81-8b2d9aa37cb5" providerId="ADAL" clId="{563C1AB4-BB4E-4A75-89AE-F6C1590BD212}" dt="2020-02-10T10:14:12.620" v="1"/>
        <pc:sldMkLst>
          <pc:docMk/>
          <pc:sldMk cId="3388793845" sldId="2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87F6F-9843-49C6-B98B-30FABCBEA948}" type="datetimeFigureOut">
              <a:rPr lang="en-GB" smtClean="0"/>
              <a:t>26/02/2020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DB251-18AC-41D5-959F-F289AB917537}" type="slidenum">
              <a:rPr lang="en-GB" smtClean="0"/>
              <a:t>‹#›</a:t>
            </a:fld>
            <a:endParaRPr lang="en-GB"/>
          </a:p>
        </p:txBody>
      </p:sp>
    </p:spTree>
    <p:extLst>
      <p:ext uri="{BB962C8B-B14F-4D97-AF65-F5344CB8AC3E}">
        <p14:creationId xmlns:p14="http://schemas.microsoft.com/office/powerpoint/2010/main" val="186836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1</a:t>
            </a:fld>
            <a:endParaRPr lang="en-GB" dirty="0"/>
          </a:p>
        </p:txBody>
      </p:sp>
    </p:spTree>
    <p:extLst>
      <p:ext uri="{BB962C8B-B14F-4D97-AF65-F5344CB8AC3E}">
        <p14:creationId xmlns:p14="http://schemas.microsoft.com/office/powerpoint/2010/main" val="2465358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Learning objective and outcomes</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Introduce the learning objectives and outcomes</a:t>
            </a:r>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10</a:t>
            </a:fld>
            <a:endParaRPr lang="en-GB"/>
          </a:p>
        </p:txBody>
      </p:sp>
    </p:spTree>
    <p:extLst>
      <p:ext uri="{BB962C8B-B14F-4D97-AF65-F5344CB8AC3E}">
        <p14:creationId xmlns:p14="http://schemas.microsoft.com/office/powerpoint/2010/main" val="3037151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Risk continuum (10 </a:t>
            </a:r>
            <a:r>
              <a:rPr lang="en-GB" b="1" baseline="0" dirty="0" err="1"/>
              <a:t>mins</a:t>
            </a:r>
            <a:r>
              <a:rPr lang="en-GB" b="1" baseline="0" dirty="0"/>
              <a:t>)</a:t>
            </a:r>
            <a:endParaRPr lang="en-GB" b="1" dirty="0"/>
          </a:p>
          <a:p>
            <a:r>
              <a:rPr lang="en-GB" sz="1200" kern="1200" dirty="0">
                <a:solidFill>
                  <a:schemeClr val="tx1"/>
                </a:solidFill>
                <a:effectLst/>
                <a:latin typeface="+mn-lt"/>
                <a:ea typeface="+mn-ea"/>
                <a:cs typeface="+mn-cs"/>
              </a:rPr>
              <a:t>Working in groups, each pupil draws a risky activity, then as a group - rank them on a line of continuum (lower risk, medium risk, higher risk).   </a:t>
            </a:r>
            <a:endParaRPr lang="en-GB" dirty="0">
              <a:effectLst/>
            </a:endParaRPr>
          </a:p>
          <a:p>
            <a:r>
              <a:rPr lang="en-GB" sz="1200" kern="1200" dirty="0">
                <a:solidFill>
                  <a:schemeClr val="tx1"/>
                </a:solidFill>
                <a:effectLst/>
                <a:latin typeface="+mn-lt"/>
                <a:ea typeface="+mn-ea"/>
                <a:cs typeface="+mn-cs"/>
              </a:rPr>
              <a:t>If you want to use or add in other examples for the pupils to consider, see: Resource 1:</a:t>
            </a:r>
            <a:r>
              <a:rPr lang="en-GB" sz="1200" i="1" kern="1200" dirty="0">
                <a:solidFill>
                  <a:schemeClr val="tx1"/>
                </a:solidFill>
                <a:effectLst/>
                <a:latin typeface="+mn-lt"/>
                <a:ea typeface="+mn-ea"/>
                <a:cs typeface="+mn-cs"/>
              </a:rPr>
              <a:t> risky activities </a:t>
            </a:r>
            <a:endParaRPr lang="en-GB" dirty="0">
              <a:effectLst/>
            </a:endParaRPr>
          </a:p>
          <a:p>
            <a:r>
              <a:rPr lang="en-GB" sz="1200" kern="1200" dirty="0">
                <a:solidFill>
                  <a:schemeClr val="tx1"/>
                </a:solidFill>
                <a:effectLst/>
                <a:latin typeface="+mn-lt"/>
                <a:ea typeface="+mn-ea"/>
                <a:cs typeface="+mn-cs"/>
              </a:rPr>
              <a:t>Take feedback, making a class version of the risk continuum on the whiteboard or flipchart, choosing some of the example activities and asking pupils to explain and justify where they would place the activity on the line of continuum.  </a:t>
            </a:r>
          </a:p>
          <a:p>
            <a:r>
              <a:rPr lang="en-GB" sz="1200" b="1" kern="1200" dirty="0">
                <a:solidFill>
                  <a:schemeClr val="tx1"/>
                </a:solidFill>
                <a:effectLst/>
                <a:latin typeface="+mn-lt"/>
                <a:ea typeface="+mn-ea"/>
                <a:cs typeface="+mn-cs"/>
              </a:rPr>
              <a:t>Support: </a:t>
            </a:r>
            <a:r>
              <a:rPr lang="en-GB" sz="1200" kern="1200" dirty="0">
                <a:solidFill>
                  <a:schemeClr val="tx1"/>
                </a:solidFill>
                <a:effectLst/>
                <a:latin typeface="+mn-lt"/>
                <a:ea typeface="+mn-ea"/>
                <a:cs typeface="+mn-cs"/>
              </a:rPr>
              <a:t> Use a simple continuum: lower risk – higher risk</a:t>
            </a:r>
            <a:endParaRPr lang="en-GB" dirty="0">
              <a:effectLst/>
            </a:endParaRPr>
          </a:p>
          <a:p>
            <a:r>
              <a:rPr lang="en-GB" sz="1200" b="1" kern="1200" dirty="0">
                <a:solidFill>
                  <a:schemeClr val="tx1"/>
                </a:solidFill>
                <a:effectLst/>
                <a:latin typeface="+mn-lt"/>
                <a:ea typeface="+mn-ea"/>
                <a:cs typeface="+mn-cs"/>
              </a:rPr>
              <a:t>Challenge: </a:t>
            </a:r>
            <a:r>
              <a:rPr lang="en-GB" sz="1200" kern="1200" dirty="0">
                <a:solidFill>
                  <a:schemeClr val="tx1"/>
                </a:solidFill>
                <a:effectLst/>
                <a:latin typeface="+mn-lt"/>
                <a:ea typeface="+mn-ea"/>
                <a:cs typeface="+mn-cs"/>
              </a:rPr>
              <a:t>Use a more complex continuum: lowest risk, lower risk, medium risk, higher risk, highest risk.  Pupils explain what else would affect the level of risk (e.g. the person taking the risk – their age or capability level) or other details relating to the activity.</a:t>
            </a:r>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11</a:t>
            </a:fld>
            <a:endParaRPr lang="en-GB"/>
          </a:p>
        </p:txBody>
      </p:sp>
    </p:spTree>
    <p:extLst>
      <p:ext uri="{BB962C8B-B14F-4D97-AF65-F5344CB8AC3E}">
        <p14:creationId xmlns:p14="http://schemas.microsoft.com/office/powerpoint/2010/main" val="2058209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Paired discussion (5 </a:t>
            </a:r>
            <a:r>
              <a:rPr lang="en-GB" b="1" baseline="0" dirty="0" err="1"/>
              <a:t>mins</a:t>
            </a:r>
            <a:r>
              <a:rPr lang="en-GB" b="1" baseline="0" dirty="0"/>
              <a:t>) </a:t>
            </a:r>
            <a:endParaRPr lang="en-GB" b="1" dirty="0"/>
          </a:p>
          <a:p>
            <a:r>
              <a:rPr lang="en-GB" sz="1200" kern="1200" dirty="0">
                <a:solidFill>
                  <a:schemeClr val="tx1"/>
                </a:solidFill>
                <a:effectLst/>
                <a:latin typeface="+mn-lt"/>
                <a:ea typeface="+mn-ea"/>
                <a:cs typeface="+mn-cs"/>
              </a:rPr>
              <a:t>Choose one of the examples from the previous activity, pairs discuss why someone might take or want to take the risk – what might encourage them?  Discuss that with risk, can sometimes come gain.  </a:t>
            </a:r>
            <a:endParaRPr lang="en-GB" dirty="0">
              <a:effectLst/>
            </a:endParaRPr>
          </a:p>
          <a:p>
            <a:r>
              <a:rPr lang="en-GB" sz="1200" i="1" kern="1200" dirty="0">
                <a:solidFill>
                  <a:schemeClr val="tx1"/>
                </a:solidFill>
                <a:effectLst/>
                <a:latin typeface="+mn-lt"/>
                <a:ea typeface="+mn-ea"/>
                <a:cs typeface="+mn-cs"/>
              </a:rPr>
              <a:t>Pupils might say: to have fun, because it’s exciting, to get or win something, because their friends are doing it, it will help them or they can’t live without it, because they feel confident, it’s a low risk activity anyway</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12</a:t>
            </a:fld>
            <a:endParaRPr lang="en-GB"/>
          </a:p>
        </p:txBody>
      </p:sp>
    </p:spTree>
    <p:extLst>
      <p:ext uri="{BB962C8B-B14F-4D97-AF65-F5344CB8AC3E}">
        <p14:creationId xmlns:p14="http://schemas.microsoft.com/office/powerpoint/2010/main" val="280843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In the moment (15 </a:t>
            </a:r>
            <a:r>
              <a:rPr lang="en-GB" b="1" baseline="0" dirty="0" err="1"/>
              <a:t>mins</a:t>
            </a:r>
            <a:r>
              <a:rPr lang="en-GB" b="1" baseline="0" dirty="0"/>
              <a:t>) </a:t>
            </a:r>
            <a:endParaRPr lang="en-GB" b="1" dirty="0"/>
          </a:p>
          <a:p>
            <a:r>
              <a:rPr lang="en-GB" sz="1200" kern="1200" dirty="0">
                <a:solidFill>
                  <a:schemeClr val="tx1"/>
                </a:solidFill>
                <a:effectLst/>
                <a:latin typeface="+mn-lt"/>
                <a:ea typeface="+mn-ea"/>
                <a:cs typeface="+mn-cs"/>
              </a:rPr>
              <a:t>Read the following scenario to the class:</a:t>
            </a:r>
          </a:p>
          <a:p>
            <a:r>
              <a:rPr lang="en-GB" sz="1200" b="1" kern="1200" dirty="0">
                <a:solidFill>
                  <a:schemeClr val="tx1"/>
                </a:solidFill>
                <a:effectLst/>
                <a:latin typeface="+mn-lt"/>
                <a:ea typeface="+mn-ea"/>
                <a:cs typeface="+mn-cs"/>
              </a:rPr>
              <a:t>Jamie is skateboarding with a group of friends.  They dare Jamie to do a skateboard trick on the road.  Jamie does it, thinking it will be fun, without thinking of the risks.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Pupils discuss:</a:t>
            </a:r>
          </a:p>
          <a:p>
            <a:pPr lvl="0"/>
            <a:r>
              <a:rPr lang="en-GB" sz="1200" kern="1200" dirty="0">
                <a:solidFill>
                  <a:schemeClr val="tx1"/>
                </a:solidFill>
                <a:effectLst/>
                <a:latin typeface="+mn-lt"/>
                <a:ea typeface="+mn-ea"/>
                <a:cs typeface="+mn-cs"/>
              </a:rPr>
              <a:t>Why doesn’t Jamie think about the risks?</a:t>
            </a:r>
          </a:p>
          <a:p>
            <a:pPr lvl="0"/>
            <a:r>
              <a:rPr lang="en-GB" sz="1200" kern="1200" dirty="0">
                <a:solidFill>
                  <a:schemeClr val="tx1"/>
                </a:solidFill>
                <a:effectLst/>
                <a:latin typeface="+mn-lt"/>
                <a:ea typeface="+mn-ea"/>
                <a:cs typeface="+mn-cs"/>
              </a:rPr>
              <a:t>What could Jamie have done in this moment instead?</a:t>
            </a:r>
          </a:p>
        </p:txBody>
      </p:sp>
      <p:sp>
        <p:nvSpPr>
          <p:cNvPr id="4" name="Slide Number Placeholder 3"/>
          <p:cNvSpPr>
            <a:spLocks noGrp="1"/>
          </p:cNvSpPr>
          <p:nvPr>
            <p:ph type="sldNum" sz="quarter" idx="10"/>
          </p:nvPr>
        </p:nvSpPr>
        <p:spPr/>
        <p:txBody>
          <a:bodyPr/>
          <a:lstStyle/>
          <a:p>
            <a:fld id="{567DB251-18AC-41D5-959F-F289AB917537}" type="slidenum">
              <a:rPr lang="en-GB" smtClean="0"/>
              <a:t>13</a:t>
            </a:fld>
            <a:endParaRPr lang="en-GB"/>
          </a:p>
        </p:txBody>
      </p:sp>
    </p:spTree>
    <p:extLst>
      <p:ext uri="{BB962C8B-B14F-4D97-AF65-F5344CB8AC3E}">
        <p14:creationId xmlns:p14="http://schemas.microsoft.com/office/powerpoint/2010/main" val="2439360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In the moment (15 </a:t>
            </a:r>
            <a:r>
              <a:rPr lang="en-GB" b="1" baseline="0" dirty="0" err="1"/>
              <a:t>mins</a:t>
            </a:r>
            <a:r>
              <a:rPr lang="en-GB" b="1" baseline="0" dirty="0"/>
              <a:t>) </a:t>
            </a:r>
            <a:endParaRPr lang="en-GB" b="1" dirty="0"/>
          </a:p>
          <a:p>
            <a:pPr lvl="0"/>
            <a:r>
              <a:rPr lang="en-GB" sz="1200" kern="1200" dirty="0">
                <a:solidFill>
                  <a:schemeClr val="tx1"/>
                </a:solidFill>
                <a:effectLst/>
                <a:latin typeface="+mn-lt"/>
                <a:ea typeface="+mn-ea"/>
                <a:cs typeface="+mn-cs"/>
              </a:rPr>
              <a:t>What could Jamie have done in this moment instead?</a:t>
            </a:r>
          </a:p>
          <a:p>
            <a:r>
              <a:rPr lang="en-GB" sz="1200" kern="1200" dirty="0">
                <a:solidFill>
                  <a:schemeClr val="tx1"/>
                </a:solidFill>
                <a:effectLst/>
                <a:latin typeface="+mn-lt"/>
                <a:ea typeface="+mn-ea"/>
                <a:cs typeface="+mn-cs"/>
              </a:rPr>
              <a:t>Discuss how important it is to ‘stop and think’ before taking a risk but that people can find this difficult when they are caught up in the excitement of the moment, they are with others who are encouraging them, they may want peer approval (to be liked, accepted, show off their skills).  </a:t>
            </a:r>
          </a:p>
          <a:p>
            <a:r>
              <a:rPr lang="en-GB" sz="1200" kern="1200" dirty="0">
                <a:solidFill>
                  <a:schemeClr val="tx1"/>
                </a:solidFill>
                <a:effectLst/>
                <a:latin typeface="+mn-lt"/>
                <a:ea typeface="+mn-ea"/>
                <a:cs typeface="+mn-cs"/>
              </a:rPr>
              <a:t>Discuss different exit-strategies that can help to ‘buy time’ to stop and think or walk away from potentially unsafe situations such as:</a:t>
            </a:r>
          </a:p>
          <a:p>
            <a:pPr lvl="0"/>
            <a:r>
              <a:rPr lang="en-GB" sz="1200" kern="1200" dirty="0">
                <a:solidFill>
                  <a:schemeClr val="tx1"/>
                </a:solidFill>
                <a:effectLst/>
                <a:latin typeface="+mn-lt"/>
                <a:ea typeface="+mn-ea"/>
                <a:cs typeface="+mn-cs"/>
              </a:rPr>
              <a:t>Quickly assessing the situation and saying no… ‘I’m not risking doing a trick like that on the road, no!’</a:t>
            </a:r>
          </a:p>
          <a:p>
            <a:pPr lvl="0"/>
            <a:r>
              <a:rPr lang="en-GB" sz="1200" kern="1200" dirty="0">
                <a:solidFill>
                  <a:schemeClr val="tx1"/>
                </a:solidFill>
                <a:effectLst/>
                <a:latin typeface="+mn-lt"/>
                <a:ea typeface="+mn-ea"/>
                <a:cs typeface="+mn-cs"/>
              </a:rPr>
              <a:t>Giving an alternative option… ‘I’ll do the trick but not on the road – let’s go to the skate park.’</a:t>
            </a:r>
          </a:p>
          <a:p>
            <a:pPr lvl="0"/>
            <a:r>
              <a:rPr lang="en-GB" sz="1200" kern="1200" dirty="0">
                <a:solidFill>
                  <a:schemeClr val="tx1"/>
                </a:solidFill>
                <a:effectLst/>
                <a:latin typeface="+mn-lt"/>
                <a:ea typeface="+mn-ea"/>
                <a:cs typeface="+mn-cs"/>
              </a:rPr>
              <a:t>Making an excuse… ‘Actually, I need to get to the shop before it shuts.’</a:t>
            </a:r>
          </a:p>
          <a:p>
            <a:pPr lvl="0"/>
            <a:r>
              <a:rPr lang="en-GB" sz="1200" kern="1200" dirty="0">
                <a:solidFill>
                  <a:schemeClr val="tx1"/>
                </a:solidFill>
                <a:effectLst/>
                <a:latin typeface="+mn-lt"/>
                <a:ea typeface="+mn-ea"/>
                <a:cs typeface="+mn-cs"/>
              </a:rPr>
              <a:t>Using humour… ‘You must be joking – I’ve only just recovered from the last trick I tried!’</a:t>
            </a:r>
          </a:p>
          <a:p>
            <a:pPr lvl="0"/>
            <a:r>
              <a:rPr lang="en-GB" sz="1200" kern="1200" dirty="0">
                <a:solidFill>
                  <a:schemeClr val="tx1"/>
                </a:solidFill>
                <a:effectLst/>
                <a:latin typeface="+mn-lt"/>
                <a:ea typeface="+mn-ea"/>
                <a:cs typeface="+mn-cs"/>
              </a:rPr>
              <a:t>Asking for advice… ‘I’m not sure, I might just check with (trusted adult e.g. parent/teacher) first.’</a:t>
            </a:r>
          </a:p>
        </p:txBody>
      </p:sp>
      <p:sp>
        <p:nvSpPr>
          <p:cNvPr id="4" name="Slide Number Placeholder 3"/>
          <p:cNvSpPr>
            <a:spLocks noGrp="1"/>
          </p:cNvSpPr>
          <p:nvPr>
            <p:ph type="sldNum" sz="quarter" idx="10"/>
          </p:nvPr>
        </p:nvSpPr>
        <p:spPr/>
        <p:txBody>
          <a:bodyPr/>
          <a:lstStyle/>
          <a:p>
            <a:fld id="{567DB251-18AC-41D5-959F-F289AB917537}" type="slidenum">
              <a:rPr lang="en-GB" smtClean="0"/>
              <a:t>14</a:t>
            </a:fld>
            <a:endParaRPr lang="en-GB"/>
          </a:p>
        </p:txBody>
      </p:sp>
    </p:spTree>
    <p:extLst>
      <p:ext uri="{BB962C8B-B14F-4D97-AF65-F5344CB8AC3E}">
        <p14:creationId xmlns:p14="http://schemas.microsoft.com/office/powerpoint/2010/main" val="1835701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Risky scenarios (15 </a:t>
            </a:r>
            <a:r>
              <a:rPr lang="en-GB" b="1" baseline="0" dirty="0" err="1"/>
              <a:t>mins</a:t>
            </a:r>
            <a:r>
              <a:rPr lang="en-GB" b="1" baseline="0" dirty="0"/>
              <a:t>) </a:t>
            </a:r>
          </a:p>
          <a:p>
            <a:r>
              <a:rPr lang="en-GB" sz="1200" kern="1200" dirty="0">
                <a:solidFill>
                  <a:schemeClr val="tx1"/>
                </a:solidFill>
                <a:effectLst/>
                <a:latin typeface="+mn-lt"/>
                <a:ea typeface="+mn-ea"/>
                <a:cs typeface="+mn-cs"/>
              </a:rPr>
              <a:t>Display scenarios from Resource 2:</a:t>
            </a:r>
            <a:r>
              <a:rPr lang="en-GB" sz="1200" i="1" kern="1200" dirty="0">
                <a:solidFill>
                  <a:schemeClr val="tx1"/>
                </a:solidFill>
                <a:effectLst/>
                <a:latin typeface="+mn-lt"/>
                <a:ea typeface="+mn-ea"/>
                <a:cs typeface="+mn-cs"/>
              </a:rPr>
              <a:t> risk scenarios.  Teachers should select the scenarios they think are relevant and appropriate for their class.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that risk assessment also depends on:</a:t>
            </a:r>
          </a:p>
          <a:p>
            <a:pPr lvl="0"/>
            <a:r>
              <a:rPr lang="en-GB" sz="1200" kern="1200" dirty="0">
                <a:solidFill>
                  <a:schemeClr val="tx1"/>
                </a:solidFill>
                <a:effectLst/>
                <a:latin typeface="+mn-lt"/>
                <a:ea typeface="+mn-ea"/>
                <a:cs typeface="+mn-cs"/>
              </a:rPr>
              <a:t>The person (e.g. their age, capability, whether they can afford to take the risk) </a:t>
            </a:r>
          </a:p>
          <a:p>
            <a:pPr lvl="0"/>
            <a:r>
              <a:rPr lang="en-GB" sz="1200" kern="1200" dirty="0">
                <a:solidFill>
                  <a:schemeClr val="tx1"/>
                </a:solidFill>
                <a:effectLst/>
                <a:latin typeface="+mn-lt"/>
                <a:ea typeface="+mn-ea"/>
                <a:cs typeface="+mn-cs"/>
              </a:rPr>
              <a:t>Who else is there (if they can help or how taking the risk will affect them) </a:t>
            </a:r>
          </a:p>
          <a:p>
            <a:pPr lvl="0"/>
            <a:r>
              <a:rPr lang="en-GB" sz="1200" kern="1200" dirty="0">
                <a:solidFill>
                  <a:schemeClr val="tx1"/>
                </a:solidFill>
                <a:effectLst/>
                <a:latin typeface="+mn-lt"/>
                <a:ea typeface="+mn-ea"/>
                <a:cs typeface="+mn-cs"/>
              </a:rPr>
              <a:t>Where it is happening – the place or situation</a:t>
            </a:r>
          </a:p>
          <a:p>
            <a:r>
              <a:rPr lang="en-GB" sz="1200" kern="1200" dirty="0">
                <a:solidFill>
                  <a:schemeClr val="tx1"/>
                </a:solidFill>
                <a:effectLst/>
                <a:latin typeface="+mn-lt"/>
                <a:ea typeface="+mn-ea"/>
                <a:cs typeface="+mn-cs"/>
              </a:rPr>
              <a:t>Plus…</a:t>
            </a:r>
          </a:p>
          <a:p>
            <a:pPr lvl="0"/>
            <a:r>
              <a:rPr lang="en-GB" sz="1200" kern="1200" dirty="0">
                <a:solidFill>
                  <a:schemeClr val="tx1"/>
                </a:solidFill>
                <a:effectLst/>
                <a:latin typeface="+mn-lt"/>
                <a:ea typeface="+mn-ea"/>
                <a:cs typeface="+mn-cs"/>
              </a:rPr>
              <a:t>Whether the risk-factor can be reduced</a:t>
            </a:r>
          </a:p>
          <a:p>
            <a:pPr lvl="0"/>
            <a:r>
              <a:rPr lang="en-GB" sz="1200" kern="1200" dirty="0">
                <a:solidFill>
                  <a:schemeClr val="tx1"/>
                </a:solidFill>
                <a:effectLst/>
                <a:latin typeface="+mn-lt"/>
                <a:ea typeface="+mn-ea"/>
                <a:cs typeface="+mn-cs"/>
              </a:rPr>
              <a:t>Whether taking the risk is likely to pay off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10"/>
          </p:nvPr>
        </p:nvSpPr>
        <p:spPr/>
        <p:txBody>
          <a:bodyPr/>
          <a:lstStyle/>
          <a:p>
            <a:fld id="{567DB251-18AC-41D5-959F-F289AB917537}" type="slidenum">
              <a:rPr lang="en-GB" smtClean="0"/>
              <a:t>15</a:t>
            </a:fld>
            <a:endParaRPr lang="en-GB"/>
          </a:p>
        </p:txBody>
      </p:sp>
    </p:spTree>
    <p:extLst>
      <p:ext uri="{BB962C8B-B14F-4D97-AF65-F5344CB8AC3E}">
        <p14:creationId xmlns:p14="http://schemas.microsoft.com/office/powerpoint/2010/main" val="2339309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Risky scenarios (15 </a:t>
            </a:r>
            <a:r>
              <a:rPr lang="en-GB" b="1" baseline="0" dirty="0" err="1"/>
              <a:t>mins</a:t>
            </a:r>
            <a:r>
              <a:rPr lang="en-GB" b="1" baseline="0" dirty="0"/>
              <a:t>) cont’d…</a:t>
            </a:r>
          </a:p>
          <a:p>
            <a:r>
              <a:rPr lang="en-GB" sz="1200" kern="1200" dirty="0">
                <a:solidFill>
                  <a:schemeClr val="tx1"/>
                </a:solidFill>
                <a:effectLst/>
                <a:latin typeface="+mn-lt"/>
                <a:ea typeface="+mn-ea"/>
                <a:cs typeface="+mn-cs"/>
              </a:rPr>
              <a:t>Pupils work in pairs to read the scenarios and consider the questions: </a:t>
            </a:r>
          </a:p>
        </p:txBody>
      </p:sp>
      <p:sp>
        <p:nvSpPr>
          <p:cNvPr id="4" name="Slide Number Placeholder 3"/>
          <p:cNvSpPr>
            <a:spLocks noGrp="1"/>
          </p:cNvSpPr>
          <p:nvPr>
            <p:ph type="sldNum" sz="quarter" idx="10"/>
          </p:nvPr>
        </p:nvSpPr>
        <p:spPr/>
        <p:txBody>
          <a:bodyPr/>
          <a:lstStyle/>
          <a:p>
            <a:fld id="{567DB251-18AC-41D5-959F-F289AB917537}" type="slidenum">
              <a:rPr lang="en-GB" smtClean="0"/>
              <a:t>16</a:t>
            </a:fld>
            <a:endParaRPr lang="en-GB"/>
          </a:p>
        </p:txBody>
      </p:sp>
    </p:spTree>
    <p:extLst>
      <p:ext uri="{BB962C8B-B14F-4D97-AF65-F5344CB8AC3E}">
        <p14:creationId xmlns:p14="http://schemas.microsoft.com/office/powerpoint/2010/main" val="3324216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Risky scenarios (15 </a:t>
            </a:r>
            <a:r>
              <a:rPr lang="en-GB" b="1" baseline="0" dirty="0" err="1"/>
              <a:t>mins</a:t>
            </a:r>
            <a:r>
              <a:rPr lang="en-GB" b="1" baseline="0" dirty="0"/>
              <a:t>) cont’d…</a:t>
            </a:r>
          </a:p>
          <a:p>
            <a:r>
              <a:rPr lang="en-GB" sz="1200" kern="1200" dirty="0">
                <a:solidFill>
                  <a:schemeClr val="tx1"/>
                </a:solidFill>
                <a:effectLst/>
                <a:latin typeface="+mn-lt"/>
                <a:ea typeface="+mn-ea"/>
                <a:cs typeface="+mn-cs"/>
              </a:rPr>
              <a:t>Display scenarios from Resource 2:</a:t>
            </a:r>
            <a:r>
              <a:rPr lang="en-GB" sz="1200" i="1" kern="1200" dirty="0">
                <a:solidFill>
                  <a:schemeClr val="tx1"/>
                </a:solidFill>
                <a:effectLst/>
                <a:latin typeface="+mn-lt"/>
                <a:ea typeface="+mn-ea"/>
                <a:cs typeface="+mn-cs"/>
              </a:rPr>
              <a:t> risk scenarios.  Teachers should select the scenarios they think are relevant and appropriate for their class.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that risk assessment also depends on:</a:t>
            </a:r>
          </a:p>
          <a:p>
            <a:pPr lvl="0"/>
            <a:r>
              <a:rPr lang="en-GB" sz="1200" kern="1200" dirty="0">
                <a:solidFill>
                  <a:schemeClr val="tx1"/>
                </a:solidFill>
                <a:effectLst/>
                <a:latin typeface="+mn-lt"/>
                <a:ea typeface="+mn-ea"/>
                <a:cs typeface="+mn-cs"/>
              </a:rPr>
              <a:t>The person (e.g. their age, capability, whether they can afford to take the risk) </a:t>
            </a:r>
          </a:p>
          <a:p>
            <a:pPr lvl="0"/>
            <a:r>
              <a:rPr lang="en-GB" sz="1200" kern="1200" dirty="0">
                <a:solidFill>
                  <a:schemeClr val="tx1"/>
                </a:solidFill>
                <a:effectLst/>
                <a:latin typeface="+mn-lt"/>
                <a:ea typeface="+mn-ea"/>
                <a:cs typeface="+mn-cs"/>
              </a:rPr>
              <a:t>Who else is there (if they can help or how taking the risk will affect them) </a:t>
            </a:r>
          </a:p>
          <a:p>
            <a:pPr lvl="0"/>
            <a:r>
              <a:rPr lang="en-GB" sz="1200" kern="1200" dirty="0">
                <a:solidFill>
                  <a:schemeClr val="tx1"/>
                </a:solidFill>
                <a:effectLst/>
                <a:latin typeface="+mn-lt"/>
                <a:ea typeface="+mn-ea"/>
                <a:cs typeface="+mn-cs"/>
              </a:rPr>
              <a:t>Where it is happening – the place or situation</a:t>
            </a:r>
          </a:p>
          <a:p>
            <a:r>
              <a:rPr lang="en-GB" sz="1200" kern="1200" dirty="0">
                <a:solidFill>
                  <a:schemeClr val="tx1"/>
                </a:solidFill>
                <a:effectLst/>
                <a:latin typeface="+mn-lt"/>
                <a:ea typeface="+mn-ea"/>
                <a:cs typeface="+mn-cs"/>
              </a:rPr>
              <a:t>Plus…</a:t>
            </a:r>
          </a:p>
          <a:p>
            <a:pPr lvl="0"/>
            <a:r>
              <a:rPr lang="en-GB" sz="1200" kern="1200" dirty="0">
                <a:solidFill>
                  <a:schemeClr val="tx1"/>
                </a:solidFill>
                <a:effectLst/>
                <a:latin typeface="+mn-lt"/>
                <a:ea typeface="+mn-ea"/>
                <a:cs typeface="+mn-cs"/>
              </a:rPr>
              <a:t>Whether the risk-factor can be reduced</a:t>
            </a:r>
          </a:p>
          <a:p>
            <a:pPr lvl="0"/>
            <a:r>
              <a:rPr lang="en-GB" sz="1200" kern="1200" dirty="0">
                <a:solidFill>
                  <a:schemeClr val="tx1"/>
                </a:solidFill>
                <a:effectLst/>
                <a:latin typeface="+mn-lt"/>
                <a:ea typeface="+mn-ea"/>
                <a:cs typeface="+mn-cs"/>
              </a:rPr>
              <a:t>Whether taking the risk is likely to pay off</a:t>
            </a:r>
          </a:p>
          <a:p>
            <a:r>
              <a:rPr lang="en-GB" sz="1200" kern="1200" dirty="0">
                <a:solidFill>
                  <a:schemeClr val="tx1"/>
                </a:solidFill>
                <a:effectLst/>
                <a:latin typeface="+mn-lt"/>
                <a:ea typeface="+mn-ea"/>
                <a:cs typeface="+mn-cs"/>
              </a:rPr>
              <a:t>Pupils work in pairs to read the scenarios and consider the questions: </a:t>
            </a:r>
          </a:p>
          <a:p>
            <a:pPr lvl="0"/>
            <a:r>
              <a:rPr lang="en-GB" sz="1200" kern="1200" dirty="0">
                <a:solidFill>
                  <a:schemeClr val="tx1"/>
                </a:solidFill>
                <a:effectLst/>
                <a:latin typeface="+mn-lt"/>
                <a:ea typeface="+mn-ea"/>
                <a:cs typeface="+mn-cs"/>
              </a:rPr>
              <a:t>What are the potential dangers or consequences of taking the risk?  </a:t>
            </a:r>
          </a:p>
          <a:p>
            <a:pPr lvl="1"/>
            <a:r>
              <a:rPr lang="en-GB" sz="1200" i="1" kern="1200" dirty="0">
                <a:solidFill>
                  <a:schemeClr val="tx1"/>
                </a:solidFill>
                <a:effectLst/>
                <a:latin typeface="+mn-lt"/>
                <a:ea typeface="+mn-ea"/>
                <a:cs typeface="+mn-cs"/>
              </a:rPr>
              <a:t>________ or _________   or   ___________</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How risky is the situation? Why?</a:t>
            </a:r>
          </a:p>
          <a:p>
            <a:pPr lvl="0"/>
            <a:r>
              <a:rPr lang="en-GB" sz="1200" i="1" kern="1200" dirty="0">
                <a:solidFill>
                  <a:schemeClr val="tx1"/>
                </a:solidFill>
                <a:effectLst/>
                <a:latin typeface="+mn-lt"/>
                <a:ea typeface="+mn-ea"/>
                <a:cs typeface="+mn-cs"/>
              </a:rPr>
              <a:t>The situation is high / medium / low risk because…</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Is it worth them taking the risk?</a:t>
            </a:r>
          </a:p>
          <a:p>
            <a:pPr lvl="1"/>
            <a:r>
              <a:rPr lang="en-GB" sz="1200" i="1" kern="1200" dirty="0">
                <a:solidFill>
                  <a:schemeClr val="tx1"/>
                </a:solidFill>
                <a:effectLst/>
                <a:latin typeface="+mn-lt"/>
                <a:ea typeface="+mn-ea"/>
                <a:cs typeface="+mn-cs"/>
              </a:rPr>
              <a:t>Yes, they should take this risk.</a:t>
            </a:r>
            <a:endParaRPr lang="en-GB" sz="1200" kern="1200" dirty="0">
              <a:solidFill>
                <a:schemeClr val="tx1"/>
              </a:solidFill>
              <a:effectLst/>
              <a:latin typeface="+mn-lt"/>
              <a:ea typeface="+mn-ea"/>
              <a:cs typeface="+mn-cs"/>
            </a:endParaRPr>
          </a:p>
          <a:p>
            <a:pPr lvl="1"/>
            <a:r>
              <a:rPr lang="en-GB" sz="1200" i="1" kern="1200" dirty="0">
                <a:solidFill>
                  <a:schemeClr val="tx1"/>
                </a:solidFill>
                <a:effectLst/>
                <a:latin typeface="+mn-lt"/>
                <a:ea typeface="+mn-ea"/>
                <a:cs typeface="+mn-cs"/>
              </a:rPr>
              <a:t>Yes, but only if… (are there things that would make this activity lower risk?)</a:t>
            </a:r>
            <a:endParaRPr lang="en-GB" sz="1200" kern="1200" dirty="0">
              <a:solidFill>
                <a:schemeClr val="tx1"/>
              </a:solidFill>
              <a:effectLst/>
              <a:latin typeface="+mn-lt"/>
              <a:ea typeface="+mn-ea"/>
              <a:cs typeface="+mn-cs"/>
            </a:endParaRPr>
          </a:p>
          <a:p>
            <a:pPr lvl="1"/>
            <a:r>
              <a:rPr lang="en-GB" sz="1200" i="1" kern="1200" dirty="0">
                <a:solidFill>
                  <a:schemeClr val="tx1"/>
                </a:solidFill>
                <a:effectLst/>
                <a:latin typeface="+mn-lt"/>
                <a:ea typeface="+mn-ea"/>
                <a:cs typeface="+mn-cs"/>
              </a:rPr>
              <a:t>No, this activity is too risky because…</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What should the person/people in the scenario do?</a:t>
            </a:r>
          </a:p>
          <a:p>
            <a:pPr lvl="1"/>
            <a:r>
              <a:rPr lang="en-GB" sz="1200" i="1" kern="1200" dirty="0">
                <a:solidFill>
                  <a:schemeClr val="tx1"/>
                </a:solidFill>
                <a:effectLst/>
                <a:latin typeface="+mn-lt"/>
                <a:ea typeface="+mn-ea"/>
                <a:cs typeface="+mn-cs"/>
              </a:rPr>
              <a:t>It is important that…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Compare pupils’ ideas and responses from some of the examples.  Reiterate the importance of pupils checking risky situations with adults. </a:t>
            </a:r>
          </a:p>
          <a:p>
            <a:r>
              <a:rPr lang="en-GB" sz="1200" b="1" kern="1200" dirty="0">
                <a:solidFill>
                  <a:schemeClr val="tx1"/>
                </a:solidFill>
                <a:effectLst/>
                <a:latin typeface="+mn-lt"/>
                <a:ea typeface="+mn-ea"/>
                <a:cs typeface="+mn-cs"/>
              </a:rPr>
              <a:t>Support:</a:t>
            </a:r>
            <a:r>
              <a:rPr lang="en-GB" sz="1200" kern="1200" dirty="0">
                <a:solidFill>
                  <a:schemeClr val="tx1"/>
                </a:solidFill>
                <a:effectLst/>
                <a:latin typeface="+mn-lt"/>
                <a:ea typeface="+mn-ea"/>
                <a:cs typeface="+mn-cs"/>
              </a:rPr>
              <a:t> Instead of the above questions, pupils identify two dangers or consequences of each example and one suggestion of what the characters could do in the situation to reduce risk. </a:t>
            </a:r>
          </a:p>
          <a:p>
            <a:r>
              <a:rPr lang="en-GB" sz="1200" b="1" kern="1200" dirty="0">
                <a:solidFill>
                  <a:schemeClr val="tx1"/>
                </a:solidFill>
                <a:effectLst/>
                <a:latin typeface="+mn-lt"/>
                <a:ea typeface="+mn-ea"/>
                <a:cs typeface="+mn-cs"/>
              </a:rPr>
              <a:t>Challenge: </a:t>
            </a:r>
            <a:r>
              <a:rPr lang="en-GB" sz="1200" kern="1200" dirty="0">
                <a:solidFill>
                  <a:schemeClr val="tx1"/>
                </a:solidFill>
                <a:effectLst/>
                <a:latin typeface="+mn-lt"/>
                <a:ea typeface="+mn-ea"/>
                <a:cs typeface="+mn-cs"/>
              </a:rPr>
              <a:t>Extend pupils’ thinking by asking them to place each example of on a scale of risk from 1-10 (1 is low risk, 10 is high risk) and whether this would change if actions to mitigate the risk were taken.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10"/>
          </p:nvPr>
        </p:nvSpPr>
        <p:spPr/>
        <p:txBody>
          <a:bodyPr/>
          <a:lstStyle/>
          <a:p>
            <a:fld id="{567DB251-18AC-41D5-959F-F289AB917537}" type="slidenum">
              <a:rPr lang="en-GB" smtClean="0"/>
              <a:t>17</a:t>
            </a:fld>
            <a:endParaRPr lang="en-GB"/>
          </a:p>
        </p:txBody>
      </p:sp>
    </p:spTree>
    <p:extLst>
      <p:ext uri="{BB962C8B-B14F-4D97-AF65-F5344CB8AC3E}">
        <p14:creationId xmlns:p14="http://schemas.microsoft.com/office/powerpoint/2010/main" val="3014459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End-point assessment (5 </a:t>
            </a:r>
            <a:r>
              <a:rPr lang="en-GB" b="1" baseline="0" dirty="0" err="1"/>
              <a:t>mins</a:t>
            </a:r>
            <a:r>
              <a:rPr lang="en-GB" b="1" baseline="0" dirty="0"/>
              <a:t>)</a:t>
            </a:r>
          </a:p>
          <a:p>
            <a:r>
              <a:rPr lang="en-GB" sz="1200" kern="1200" dirty="0">
                <a:solidFill>
                  <a:schemeClr val="tx1"/>
                </a:solidFill>
                <a:effectLst/>
                <a:latin typeface="+mn-lt"/>
                <a:ea typeface="+mn-ea"/>
                <a:cs typeface="+mn-cs"/>
              </a:rPr>
              <a:t>Individually, pupils reflect on their learning about risk using Resource 3: </a:t>
            </a:r>
            <a:r>
              <a:rPr lang="en-GB" sz="1200" i="1" kern="1200" dirty="0">
                <a:solidFill>
                  <a:schemeClr val="tx1"/>
                </a:solidFill>
                <a:effectLst/>
                <a:latin typeface="+mn-lt"/>
                <a:ea typeface="+mn-ea"/>
                <a:cs typeface="+mn-cs"/>
              </a:rPr>
              <a:t>reflections on risk sheet</a:t>
            </a:r>
            <a:r>
              <a:rPr lang="en-GB" sz="1200" kern="1200" dirty="0">
                <a:solidFill>
                  <a:schemeClr val="tx1"/>
                </a:solidFill>
                <a:effectLst/>
                <a:latin typeface="+mn-lt"/>
                <a:ea typeface="+mn-ea"/>
                <a:cs typeface="+mn-cs"/>
              </a:rPr>
              <a:t> (or recording their responses to the following three questions in their workbooks).</a:t>
            </a:r>
          </a:p>
          <a:p>
            <a:r>
              <a:rPr lang="en-GB" sz="1200" kern="1200" dirty="0">
                <a:solidFill>
                  <a:schemeClr val="tx1"/>
                </a:solidFill>
                <a:effectLst/>
                <a:latin typeface="+mn-lt"/>
                <a:ea typeface="+mn-ea"/>
                <a:cs typeface="+mn-cs"/>
              </a:rPr>
              <a:t>Before this lesson, I felt…</a:t>
            </a:r>
          </a:p>
          <a:p>
            <a:pPr lvl="0"/>
            <a:r>
              <a:rPr lang="en-GB" sz="1200" kern="1200" dirty="0">
                <a:solidFill>
                  <a:schemeClr val="tx1"/>
                </a:solidFill>
                <a:effectLst/>
                <a:latin typeface="+mn-lt"/>
                <a:ea typeface="+mn-ea"/>
                <a:cs typeface="+mn-cs"/>
              </a:rPr>
              <a:t>This lesson about risk has made me think about…</a:t>
            </a:r>
          </a:p>
          <a:p>
            <a:pPr lvl="0"/>
            <a:r>
              <a:rPr lang="en-GB" sz="1200" kern="1200" dirty="0">
                <a:solidFill>
                  <a:schemeClr val="tx1"/>
                </a:solidFill>
                <a:effectLst/>
                <a:latin typeface="+mn-lt"/>
                <a:ea typeface="+mn-ea"/>
                <a:cs typeface="+mn-cs"/>
              </a:rPr>
              <a:t>Before taking a risk people should…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p:txBody>
      </p:sp>
      <p:sp>
        <p:nvSpPr>
          <p:cNvPr id="4" name="Slide Number Placeholder 3"/>
          <p:cNvSpPr>
            <a:spLocks noGrp="1"/>
          </p:cNvSpPr>
          <p:nvPr>
            <p:ph type="sldNum" sz="quarter" idx="10"/>
          </p:nvPr>
        </p:nvSpPr>
        <p:spPr/>
        <p:txBody>
          <a:bodyPr/>
          <a:lstStyle/>
          <a:p>
            <a:fld id="{567DB251-18AC-41D5-959F-F289AB917537}" type="slidenum">
              <a:rPr lang="en-GB" smtClean="0"/>
              <a:t>18</a:t>
            </a:fld>
            <a:endParaRPr lang="en-GB"/>
          </a:p>
        </p:txBody>
      </p:sp>
    </p:spTree>
    <p:extLst>
      <p:ext uri="{BB962C8B-B14F-4D97-AF65-F5344CB8AC3E}">
        <p14:creationId xmlns:p14="http://schemas.microsoft.com/office/powerpoint/2010/main" val="1819838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Teacher Notes – Extension activities</a:t>
            </a:r>
            <a:endParaRPr kumimoji="0" lang="en-GB" sz="1200" b="0" i="1" u="none" strike="noStrike" kern="1200" cap="none" spc="0" normalizeH="0" baseline="0" noProof="0" dirty="0">
              <a:ln>
                <a:noFill/>
              </a:ln>
              <a:solidFill>
                <a:prstClr val="black"/>
              </a:solidFill>
              <a:effectLst/>
              <a:uLnTx/>
              <a:uFillTx/>
              <a:latin typeface="+mn-lt"/>
              <a:ea typeface="+mn-ea"/>
              <a:cs typeface="+mn-cs"/>
            </a:endParaRPr>
          </a:p>
          <a:p>
            <a:r>
              <a:rPr lang="en-GB" sz="1200" kern="1200" dirty="0">
                <a:solidFill>
                  <a:schemeClr val="tx1"/>
                </a:solidFill>
                <a:effectLst/>
                <a:latin typeface="+mn-lt"/>
                <a:ea typeface="+mn-ea"/>
                <a:cs typeface="+mn-cs"/>
              </a:rPr>
              <a:t>Pupils create a cartoon strip of the</a:t>
            </a:r>
            <a:r>
              <a:rPr lang="en-GB" sz="1200" i="1" kern="1200" dirty="0">
                <a:solidFill>
                  <a:schemeClr val="tx1"/>
                </a:solidFill>
                <a:effectLst/>
                <a:latin typeface="+mn-lt"/>
                <a:ea typeface="+mn-ea"/>
                <a:cs typeface="+mn-cs"/>
              </a:rPr>
              <a:t> In the moment </a:t>
            </a:r>
            <a:r>
              <a:rPr lang="en-GB" sz="1200" kern="1200" dirty="0">
                <a:solidFill>
                  <a:schemeClr val="tx1"/>
                </a:solidFill>
                <a:effectLst/>
                <a:latin typeface="+mn-lt"/>
                <a:ea typeface="+mn-ea"/>
                <a:cs typeface="+mn-cs"/>
              </a:rPr>
              <a:t>scenario up to (but not beyond) the point where Jamie is about to take the dare. Pupils add speech and thought bubbles for the characters and include themselves (or another character if they prefer) giving Jamie advice about what to do.  They should ensure they include a positive outcome to the situation.</a:t>
            </a:r>
          </a:p>
          <a:p>
            <a:r>
              <a:rPr lang="en-GB" sz="1200" kern="1200" dirty="0">
                <a:solidFill>
                  <a:schemeClr val="tx1"/>
                </a:solidFill>
                <a:effectLst/>
                <a:latin typeface="+mn-lt"/>
                <a:ea typeface="+mn-ea"/>
                <a:cs typeface="+mn-cs"/>
              </a:rPr>
              <a:t> </a:t>
            </a:r>
            <a:endParaRPr lang="en-GB" i="0" dirty="0"/>
          </a:p>
        </p:txBody>
      </p:sp>
      <p:sp>
        <p:nvSpPr>
          <p:cNvPr id="4" name="Slide Number Placeholder 3"/>
          <p:cNvSpPr>
            <a:spLocks noGrp="1"/>
          </p:cNvSpPr>
          <p:nvPr>
            <p:ph type="sldNum" sz="quarter" idx="10"/>
          </p:nvPr>
        </p:nvSpPr>
        <p:spPr/>
        <p:txBody>
          <a:bodyPr/>
          <a:lstStyle/>
          <a:p>
            <a:fld id="{567DB251-18AC-41D5-959F-F289AB917537}" type="slidenum">
              <a:rPr lang="en-GB" smtClean="0"/>
              <a:t>19</a:t>
            </a:fld>
            <a:endParaRPr lang="en-GB"/>
          </a:p>
        </p:txBody>
      </p:sp>
    </p:spTree>
    <p:extLst>
      <p:ext uri="{BB962C8B-B14F-4D97-AF65-F5344CB8AC3E}">
        <p14:creationId xmlns:p14="http://schemas.microsoft.com/office/powerpoint/2010/main" val="4048124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2</a:t>
            </a:fld>
            <a:endParaRPr lang="en-GB" dirty="0"/>
          </a:p>
        </p:txBody>
      </p:sp>
    </p:spTree>
    <p:extLst>
      <p:ext uri="{BB962C8B-B14F-4D97-AF65-F5344CB8AC3E}">
        <p14:creationId xmlns:p14="http://schemas.microsoft.com/office/powerpoint/2010/main" val="640399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dirty="0"/>
          </a:p>
        </p:txBody>
      </p:sp>
    </p:spTree>
    <p:extLst>
      <p:ext uri="{BB962C8B-B14F-4D97-AF65-F5344CB8AC3E}">
        <p14:creationId xmlns:p14="http://schemas.microsoft.com/office/powerpoint/2010/main" val="771685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4</a:t>
            </a:fld>
            <a:endParaRPr lang="en-GB" dirty="0"/>
          </a:p>
        </p:txBody>
      </p:sp>
    </p:spTree>
    <p:extLst>
      <p:ext uri="{BB962C8B-B14F-4D97-AF65-F5344CB8AC3E}">
        <p14:creationId xmlns:p14="http://schemas.microsoft.com/office/powerpoint/2010/main" val="3451612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5</a:t>
            </a:fld>
            <a:endParaRPr lang="en-GB" dirty="0"/>
          </a:p>
        </p:txBody>
      </p:sp>
    </p:spTree>
    <p:extLst>
      <p:ext uri="{BB962C8B-B14F-4D97-AF65-F5344CB8AC3E}">
        <p14:creationId xmlns:p14="http://schemas.microsoft.com/office/powerpoint/2010/main" val="4154530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6</a:t>
            </a:fld>
            <a:endParaRPr lang="en-GB" dirty="0"/>
          </a:p>
        </p:txBody>
      </p:sp>
    </p:spTree>
    <p:extLst>
      <p:ext uri="{BB962C8B-B14F-4D97-AF65-F5344CB8AC3E}">
        <p14:creationId xmlns:p14="http://schemas.microsoft.com/office/powerpoint/2010/main" val="4290619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7</a:t>
            </a:fld>
            <a:endParaRPr lang="en-GB" dirty="0"/>
          </a:p>
        </p:txBody>
      </p:sp>
    </p:spTree>
    <p:extLst>
      <p:ext uri="{BB962C8B-B14F-4D97-AF65-F5344CB8AC3E}">
        <p14:creationId xmlns:p14="http://schemas.microsoft.com/office/powerpoint/2010/main" val="1519674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Teacher Notes </a:t>
            </a:r>
          </a:p>
          <a:p>
            <a:r>
              <a:rPr lang="en-GB" b="0" baseline="0" dirty="0"/>
              <a:t>Use this slide to display your class agreement / ground rules for PSHE education lessons.  See </a:t>
            </a:r>
            <a:r>
              <a:rPr lang="en-GB" b="1" baseline="0" dirty="0"/>
              <a:t>Accompanying Teacher Guidance Notes </a:t>
            </a:r>
            <a:r>
              <a:rPr lang="en-GB" b="0" baseline="0" dirty="0"/>
              <a:t>(separate document). </a:t>
            </a:r>
            <a:endParaRPr lang="en-GB" b="0" dirty="0"/>
          </a:p>
        </p:txBody>
      </p:sp>
      <p:sp>
        <p:nvSpPr>
          <p:cNvPr id="4" name="Slide Number Placeholder 3"/>
          <p:cNvSpPr>
            <a:spLocks noGrp="1"/>
          </p:cNvSpPr>
          <p:nvPr>
            <p:ph type="sldNum" sz="quarter" idx="10"/>
          </p:nvPr>
        </p:nvSpPr>
        <p:spPr/>
        <p:txBody>
          <a:bodyPr/>
          <a:lstStyle/>
          <a:p>
            <a:fld id="{567DB251-18AC-41D5-959F-F289AB917537}" type="slidenum">
              <a:rPr lang="en-GB" smtClean="0"/>
              <a:t>8</a:t>
            </a:fld>
            <a:endParaRPr lang="en-GB" dirty="0"/>
          </a:p>
        </p:txBody>
      </p:sp>
    </p:spTree>
    <p:extLst>
      <p:ext uri="{BB962C8B-B14F-4D97-AF65-F5344CB8AC3E}">
        <p14:creationId xmlns:p14="http://schemas.microsoft.com/office/powerpoint/2010/main" val="3179879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Teacher Notes - </a:t>
            </a:r>
            <a:r>
              <a:rPr lang="en-US" b="1" dirty="0"/>
              <a:t>Baseline assessment (10 </a:t>
            </a:r>
            <a:r>
              <a:rPr lang="en-US" b="1" dirty="0" err="1"/>
              <a:t>mins</a:t>
            </a:r>
            <a:r>
              <a:rPr lang="en-US" b="1" dirty="0"/>
              <a:t>)</a:t>
            </a:r>
          </a:p>
          <a:p>
            <a:r>
              <a:rPr lang="en-GB" sz="1200" kern="1200" dirty="0">
                <a:solidFill>
                  <a:schemeClr val="tx1"/>
                </a:solidFill>
                <a:effectLst/>
                <a:latin typeface="+mn-lt"/>
                <a:ea typeface="+mn-ea"/>
                <a:cs typeface="+mn-cs"/>
              </a:rPr>
              <a:t>Use this activity to gain a sense of pupils’ understanding of the concept of risk and those they are familiar with.</a:t>
            </a:r>
            <a:endParaRPr lang="en-GB" dirty="0">
              <a:effectLst/>
            </a:endParaRPr>
          </a:p>
          <a:p>
            <a:r>
              <a:rPr lang="en-GB" sz="1200" kern="1200" dirty="0">
                <a:solidFill>
                  <a:schemeClr val="tx1"/>
                </a:solidFill>
                <a:effectLst/>
                <a:latin typeface="+mn-lt"/>
                <a:ea typeface="+mn-ea"/>
                <a:cs typeface="+mn-cs"/>
              </a:rPr>
              <a:t>Discuss, as a class what is meant by risk.  What kinds of things are risky?</a:t>
            </a:r>
            <a:endParaRPr lang="en-GB" dirty="0">
              <a:effectLst/>
            </a:endParaRPr>
          </a:p>
          <a:p>
            <a:r>
              <a:rPr lang="en-GB" sz="1200" kern="1200" dirty="0">
                <a:solidFill>
                  <a:schemeClr val="tx1"/>
                </a:solidFill>
                <a:effectLst/>
                <a:latin typeface="+mn-lt"/>
                <a:ea typeface="+mn-ea"/>
                <a:cs typeface="+mn-cs"/>
              </a:rPr>
              <a:t>Discuss what makes something more or less risky?  </a:t>
            </a:r>
            <a:endParaRPr lang="en-GB" dirty="0">
              <a:effectLst/>
            </a:endParaRPr>
          </a:p>
          <a:p>
            <a:r>
              <a:rPr lang="en-GB" sz="1200" kern="1200" dirty="0">
                <a:solidFill>
                  <a:schemeClr val="tx1"/>
                </a:solidFill>
                <a:effectLst/>
                <a:latin typeface="+mn-lt"/>
                <a:ea typeface="+mn-ea"/>
                <a:cs typeface="+mn-cs"/>
              </a:rPr>
              <a:t> </a:t>
            </a:r>
            <a:endParaRPr lang="en-GB" dirty="0">
              <a:effectLst/>
            </a:endParaRPr>
          </a:p>
          <a:p>
            <a:r>
              <a:rPr lang="en-GB" sz="1200" i="1" kern="1200" dirty="0">
                <a:solidFill>
                  <a:schemeClr val="tx1"/>
                </a:solidFill>
                <a:effectLst/>
                <a:latin typeface="+mn-lt"/>
                <a:ea typeface="+mn-ea"/>
                <a:cs typeface="+mn-cs"/>
              </a:rPr>
              <a:t>Example definition of risk: Risk is the possibility of taking an action when we cannot always predict what will happen and when there is the potential of losing something of value. Most things people do carry some risk, but some activities are much riskier than others.  </a:t>
            </a:r>
            <a:endParaRPr lang="en-GB" dirty="0">
              <a:effectLst/>
            </a:endParaRPr>
          </a:p>
          <a:p>
            <a:r>
              <a:rPr lang="en-GB" sz="1200" i="1" kern="1200" dirty="0">
                <a:solidFill>
                  <a:schemeClr val="tx1"/>
                </a:solidFill>
                <a:effectLst/>
                <a:latin typeface="+mn-lt"/>
                <a:ea typeface="+mn-ea"/>
                <a:cs typeface="+mn-cs"/>
              </a:rPr>
              <a:t>(Adapted from Wikipedia definition of ‘risk’) </a:t>
            </a:r>
            <a:endParaRPr lang="en-GB" dirty="0">
              <a:effectLst/>
            </a:endParaRPr>
          </a:p>
          <a:p>
            <a:r>
              <a:rPr lang="en-GB" sz="1200" kern="1200" dirty="0">
                <a:solidFill>
                  <a:schemeClr val="tx1"/>
                </a:solidFill>
                <a:effectLst/>
                <a:latin typeface="+mn-lt"/>
                <a:ea typeface="+mn-ea"/>
                <a:cs typeface="+mn-cs"/>
              </a:rPr>
              <a:t> </a:t>
            </a:r>
            <a:endParaRPr lang="en-GB" dirty="0">
              <a:effectLst/>
            </a:endParaRPr>
          </a:p>
          <a:p>
            <a:r>
              <a:rPr lang="en-GB" sz="1200" kern="1200" dirty="0">
                <a:solidFill>
                  <a:schemeClr val="tx1"/>
                </a:solidFill>
                <a:effectLst/>
                <a:latin typeface="+mn-lt"/>
                <a:ea typeface="+mn-ea"/>
                <a:cs typeface="+mn-cs"/>
              </a:rPr>
              <a:t>Draw out that high-risk activities are likely to include:</a:t>
            </a:r>
            <a:endParaRPr lang="en-GB" dirty="0">
              <a:effectLst/>
            </a:endParaRPr>
          </a:p>
          <a:p>
            <a:pPr lvl="0"/>
            <a:r>
              <a:rPr lang="en-GB" sz="1200" kern="1200" dirty="0">
                <a:solidFill>
                  <a:schemeClr val="tx1"/>
                </a:solidFill>
                <a:effectLst/>
                <a:latin typeface="+mn-lt"/>
                <a:ea typeface="+mn-ea"/>
                <a:cs typeface="+mn-cs"/>
              </a:rPr>
              <a:t>possible loss to life, health or other serious loss (e.g. financial, environmental)</a:t>
            </a:r>
          </a:p>
          <a:p>
            <a:pPr lvl="0"/>
            <a:r>
              <a:rPr lang="en-GB" sz="1200" kern="1200" dirty="0">
                <a:solidFill>
                  <a:schemeClr val="tx1"/>
                </a:solidFill>
                <a:effectLst/>
                <a:latin typeface="+mn-lt"/>
                <a:ea typeface="+mn-ea"/>
                <a:cs typeface="+mn-cs"/>
              </a:rPr>
              <a:t>a high chance of a negative outcome (not being successful)</a:t>
            </a:r>
          </a:p>
          <a:p>
            <a:pPr lvl="0"/>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Pupils may or may not include gambling-related risk - if gambling is included in the pupils’ awareness, it may indicate an increased likelihood that pupils would benefit from Lesson 2 as a progression from this lesson. </a:t>
            </a:r>
            <a:endParaRPr lang="en-GB" dirty="0">
              <a:effectLst/>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9</a:t>
            </a:fld>
            <a:endParaRPr lang="en-GB"/>
          </a:p>
        </p:txBody>
      </p:sp>
    </p:spTree>
    <p:extLst>
      <p:ext uri="{BB962C8B-B14F-4D97-AF65-F5344CB8AC3E}">
        <p14:creationId xmlns:p14="http://schemas.microsoft.com/office/powerpoint/2010/main" val="2539863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4470F4-175C-4A70-8ECA-46736DE131CE}" type="datetime1">
              <a:rPr lang="en-GB" smtClean="0"/>
              <a:t>26/02/2020</a:t>
            </a:fld>
            <a:endParaRPr lang="en-GB"/>
          </a:p>
        </p:txBody>
      </p:sp>
      <p:sp>
        <p:nvSpPr>
          <p:cNvPr id="5" name="Footer Placeholder 4"/>
          <p:cNvSpPr>
            <a:spLocks noGrp="1"/>
          </p:cNvSpPr>
          <p:nvPr>
            <p:ph type="ftr" sz="quarter" idx="11"/>
          </p:nvPr>
        </p:nvSpPr>
        <p:spPr/>
        <p:txBody>
          <a:bodyPr/>
          <a:lstStyle/>
          <a:p>
            <a:r>
              <a:rPr lang="en-GB"/>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4242684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D82577-5986-4170-AE62-BB82E79D9AE7}" type="datetime1">
              <a:rPr lang="en-GB" smtClean="0"/>
              <a:t>26/02/2020</a:t>
            </a:fld>
            <a:endParaRPr lang="en-GB"/>
          </a:p>
        </p:txBody>
      </p:sp>
      <p:sp>
        <p:nvSpPr>
          <p:cNvPr id="5" name="Footer Placeholder 4"/>
          <p:cNvSpPr>
            <a:spLocks noGrp="1"/>
          </p:cNvSpPr>
          <p:nvPr>
            <p:ph type="ftr" sz="quarter" idx="11"/>
          </p:nvPr>
        </p:nvSpPr>
        <p:spPr/>
        <p:txBody>
          <a:bodyPr/>
          <a:lstStyle/>
          <a:p>
            <a:r>
              <a:rPr lang="en-GB"/>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14108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DC40F6-1D2E-4892-9964-988432149B15}" type="datetime1">
              <a:rPr lang="en-GB" smtClean="0"/>
              <a:t>26/02/2020</a:t>
            </a:fld>
            <a:endParaRPr lang="en-GB"/>
          </a:p>
        </p:txBody>
      </p:sp>
      <p:sp>
        <p:nvSpPr>
          <p:cNvPr id="5" name="Footer Placeholder 4"/>
          <p:cNvSpPr>
            <a:spLocks noGrp="1"/>
          </p:cNvSpPr>
          <p:nvPr>
            <p:ph type="ftr" sz="quarter" idx="11"/>
          </p:nvPr>
        </p:nvSpPr>
        <p:spPr/>
        <p:txBody>
          <a:bodyPr/>
          <a:lstStyle/>
          <a:p>
            <a:r>
              <a:rPr lang="en-GB"/>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27114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10AAC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1654991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E2805F-DA71-4224-9B1D-7B332DC352DD}" type="datetime1">
              <a:rPr lang="en-GB" smtClean="0"/>
              <a:t>26/02/2020</a:t>
            </a:fld>
            <a:endParaRPr lang="en-GB"/>
          </a:p>
        </p:txBody>
      </p:sp>
      <p:sp>
        <p:nvSpPr>
          <p:cNvPr id="5" name="Footer Placeholder 4"/>
          <p:cNvSpPr>
            <a:spLocks noGrp="1"/>
          </p:cNvSpPr>
          <p:nvPr>
            <p:ph type="ftr" sz="quarter" idx="11"/>
          </p:nvPr>
        </p:nvSpPr>
        <p:spPr/>
        <p:txBody>
          <a:bodyPr/>
          <a:lstStyle/>
          <a:p>
            <a:r>
              <a:rPr lang="en-GB"/>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3603445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636E0B-35A5-4DF2-ACE2-1A1E85DBD40F}" type="datetime1">
              <a:rPr lang="en-GB" smtClean="0"/>
              <a:t>26/02/2020</a:t>
            </a:fld>
            <a:endParaRPr lang="en-GB"/>
          </a:p>
        </p:txBody>
      </p:sp>
      <p:sp>
        <p:nvSpPr>
          <p:cNvPr id="6" name="Footer Placeholder 5"/>
          <p:cNvSpPr>
            <a:spLocks noGrp="1"/>
          </p:cNvSpPr>
          <p:nvPr>
            <p:ph type="ftr" sz="quarter" idx="11"/>
          </p:nvPr>
        </p:nvSpPr>
        <p:spPr/>
        <p:txBody>
          <a:bodyPr/>
          <a:lstStyle/>
          <a:p>
            <a:r>
              <a:rPr lang="en-GB"/>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203061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AEDC1C9-F2F6-4A2B-B860-DDCD2DDDF51E}" type="datetime1">
              <a:rPr lang="en-GB" smtClean="0"/>
              <a:t>26/02/2020</a:t>
            </a:fld>
            <a:endParaRPr lang="en-GB"/>
          </a:p>
        </p:txBody>
      </p:sp>
      <p:sp>
        <p:nvSpPr>
          <p:cNvPr id="8" name="Footer Placeholder 7"/>
          <p:cNvSpPr>
            <a:spLocks noGrp="1"/>
          </p:cNvSpPr>
          <p:nvPr>
            <p:ph type="ftr" sz="quarter" idx="11"/>
          </p:nvPr>
        </p:nvSpPr>
        <p:spPr/>
        <p:txBody>
          <a:bodyPr/>
          <a:lstStyle/>
          <a:p>
            <a:r>
              <a:rPr lang="en-GB"/>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20999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3AF0C7C-4974-4629-A2CD-C62706C669CA}" type="datetime1">
              <a:rPr lang="en-GB" smtClean="0"/>
              <a:t>26/02/2020</a:t>
            </a:fld>
            <a:endParaRPr lang="en-GB"/>
          </a:p>
        </p:txBody>
      </p:sp>
      <p:sp>
        <p:nvSpPr>
          <p:cNvPr id="4" name="Footer Placeholder 3"/>
          <p:cNvSpPr>
            <a:spLocks noGrp="1"/>
          </p:cNvSpPr>
          <p:nvPr>
            <p:ph type="ftr" sz="quarter" idx="11"/>
          </p:nvPr>
        </p:nvSpPr>
        <p:spPr/>
        <p:txBody>
          <a:bodyPr/>
          <a:lstStyle/>
          <a:p>
            <a:r>
              <a:rPr lang="en-GB"/>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361415773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38976724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EDA5EB-EE76-45BE-8113-F2C30DAF07B6}" type="datetime1">
              <a:rPr lang="en-GB" smtClean="0"/>
              <a:t>26/02/2020</a:t>
            </a:fld>
            <a:endParaRPr lang="en-GB"/>
          </a:p>
        </p:txBody>
      </p:sp>
      <p:sp>
        <p:nvSpPr>
          <p:cNvPr id="6" name="Footer Placeholder 5"/>
          <p:cNvSpPr>
            <a:spLocks noGrp="1"/>
          </p:cNvSpPr>
          <p:nvPr>
            <p:ph type="ftr" sz="quarter" idx="11"/>
          </p:nvPr>
        </p:nvSpPr>
        <p:spPr/>
        <p:txBody>
          <a:bodyPr/>
          <a:lstStyle/>
          <a:p>
            <a:r>
              <a:rPr lang="en-GB"/>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6139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388F7C-F017-4C39-9FD0-28AEE7A64FB0}" type="datetime1">
              <a:rPr lang="en-GB" smtClean="0"/>
              <a:t>26/02/2020</a:t>
            </a:fld>
            <a:endParaRPr lang="en-GB"/>
          </a:p>
        </p:txBody>
      </p:sp>
      <p:sp>
        <p:nvSpPr>
          <p:cNvPr id="6" name="Footer Placeholder 5"/>
          <p:cNvSpPr>
            <a:spLocks noGrp="1"/>
          </p:cNvSpPr>
          <p:nvPr>
            <p:ph type="ftr" sz="quarter" idx="11"/>
          </p:nvPr>
        </p:nvSpPr>
        <p:spPr/>
        <p:txBody>
          <a:bodyPr/>
          <a:lstStyle/>
          <a:p>
            <a:r>
              <a:rPr lang="en-GB"/>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13653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0AAC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a:t>© PSHE Association 2018   </a:t>
            </a:r>
          </a:p>
        </p:txBody>
      </p:sp>
    </p:spTree>
    <p:extLst>
      <p:ext uri="{BB962C8B-B14F-4D97-AF65-F5344CB8AC3E}">
        <p14:creationId xmlns:p14="http://schemas.microsoft.com/office/powerpoint/2010/main" val="3181161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srcRect l="35379" t="21285" r="36412" b="6714"/>
          <a:stretch/>
        </p:blipFill>
        <p:spPr>
          <a:xfrm>
            <a:off x="8429018" y="2274883"/>
            <a:ext cx="2881746" cy="4137334"/>
          </a:xfrm>
          <a:prstGeom prst="rect">
            <a:avLst/>
          </a:prstGeom>
        </p:spPr>
      </p:pic>
      <p:sp>
        <p:nvSpPr>
          <p:cNvPr id="8" name="TextBox 7"/>
          <p:cNvSpPr txBox="1"/>
          <p:nvPr/>
        </p:nvSpPr>
        <p:spPr>
          <a:xfrm>
            <a:off x="1234662" y="2124204"/>
            <a:ext cx="6778172" cy="1754326"/>
          </a:xfrm>
          <a:prstGeom prst="rect">
            <a:avLst/>
          </a:prstGeom>
          <a:noFill/>
        </p:spPr>
        <p:txBody>
          <a:bodyPr wrap="square" rtlCol="0">
            <a:spAutoFit/>
          </a:bodyPr>
          <a:lstStyle/>
          <a:p>
            <a:pPr algn="ctr"/>
            <a:r>
              <a:rPr lang="en-GB" sz="5400" dirty="0">
                <a:solidFill>
                  <a:schemeClr val="bg1"/>
                </a:solidFill>
                <a:latin typeface="Poet" pitchFamily="2" charset="0"/>
                <a:ea typeface="Open Sans Extrabold" panose="020B0906030804020204" pitchFamily="34" charset="0"/>
                <a:cs typeface="Open Sans Extrabold" panose="020B0906030804020204" pitchFamily="34" charset="0"/>
              </a:rPr>
              <a:t>Exploring risk</a:t>
            </a:r>
          </a:p>
          <a:p>
            <a:pPr algn="ctr"/>
            <a:r>
              <a:rPr lang="en-GB" sz="5400" dirty="0">
                <a:solidFill>
                  <a:schemeClr val="bg1"/>
                </a:solidFill>
                <a:latin typeface="Poet" pitchFamily="2" charset="0"/>
                <a:ea typeface="Open Sans Extrabold" panose="020B0906030804020204" pitchFamily="34" charset="0"/>
                <a:cs typeface="Open Sans Extrabold" panose="020B0906030804020204" pitchFamily="34" charset="0"/>
              </a:rPr>
              <a:t>KS2</a:t>
            </a:r>
          </a:p>
        </p:txBody>
      </p:sp>
      <p:sp>
        <p:nvSpPr>
          <p:cNvPr id="5" name="Slide Number Placeholder 4"/>
          <p:cNvSpPr>
            <a:spLocks noGrp="1"/>
          </p:cNvSpPr>
          <p:nvPr>
            <p:ph type="sldNum" sz="quarter" idx="12"/>
          </p:nvPr>
        </p:nvSpPr>
        <p:spPr/>
        <p:txBody>
          <a:bodyPr/>
          <a:lstStyle/>
          <a:p>
            <a:fld id="{2D651D86-383D-45DB-A701-76B5BFCFE28F}" type="slidenum">
              <a:rPr lang="en-GB" smtClean="0"/>
              <a:t>1</a:t>
            </a:fld>
            <a:endParaRPr lang="en-GB" dirty="0"/>
          </a:p>
        </p:txBody>
      </p:sp>
      <p:sp>
        <p:nvSpPr>
          <p:cNvPr id="7" name="Cloud Callout 6"/>
          <p:cNvSpPr/>
          <p:nvPr/>
        </p:nvSpPr>
        <p:spPr>
          <a:xfrm>
            <a:off x="3787787" y="4479442"/>
            <a:ext cx="3697080" cy="1932775"/>
          </a:xfrm>
          <a:prstGeom prst="cloudCallout">
            <a:avLst>
              <a:gd name="adj1" fmla="val 79489"/>
              <a:gd name="adj2" fmla="val -20774"/>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GB" sz="2000" dirty="0">
                <a:solidFill>
                  <a:schemeClr val="tx1"/>
                </a:solidFill>
                <a:latin typeface="Poet" pitchFamily="2" charset="0"/>
                <a:ea typeface="Lato" panose="020F0502020204030203" pitchFamily="34" charset="0"/>
                <a:cs typeface="Lato" panose="020F0502020204030203" pitchFamily="34" charset="0"/>
              </a:rPr>
              <a:t>Ensure you read the guidance before teaching the lesson</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393" y="363207"/>
            <a:ext cx="1617021" cy="912883"/>
          </a:xfrm>
          <a:prstGeom prst="rect">
            <a:avLst/>
          </a:prstGeom>
        </p:spPr>
      </p:pic>
      <p:sp>
        <p:nvSpPr>
          <p:cNvPr id="13" name="TextBox 12"/>
          <p:cNvSpPr txBox="1"/>
          <p:nvPr/>
        </p:nvSpPr>
        <p:spPr>
          <a:xfrm>
            <a:off x="9869891" y="257494"/>
            <a:ext cx="2110827" cy="954107"/>
          </a:xfrm>
          <a:prstGeom prst="rect">
            <a:avLst/>
          </a:prstGeom>
          <a:solidFill>
            <a:srgbClr val="126573"/>
          </a:solidFill>
          <a:ln>
            <a:solidFill>
              <a:schemeClr val="bg1"/>
            </a:solidFill>
            <a:prstDash val="dash"/>
          </a:ln>
        </p:spPr>
        <p:txBody>
          <a:bodyPr wrap="square" rtlCol="0" anchor="ctr" anchorCtr="1">
            <a:spAutoFit/>
          </a:bodyPr>
          <a:lstStyle/>
          <a:p>
            <a:r>
              <a:rPr lang="en-GB" sz="2800" dirty="0">
                <a:solidFill>
                  <a:schemeClr val="bg1"/>
                </a:solidFill>
                <a:latin typeface="Poet" pitchFamily="2" charset="0"/>
                <a:ea typeface="Open Sans Extrabold" panose="020B0906030804020204" pitchFamily="34" charset="0"/>
                <a:cs typeface="Open Sans Extrabold" panose="020B0906030804020204" pitchFamily="34" charset="0"/>
              </a:rPr>
              <a:t>Teacher </a:t>
            </a:r>
          </a:p>
          <a:p>
            <a:r>
              <a:rPr lang="en-GB" sz="2800" dirty="0">
                <a:solidFill>
                  <a:schemeClr val="bg1"/>
                </a:solidFill>
                <a:latin typeface="Poet" pitchFamily="2" charset="0"/>
                <a:ea typeface="Open Sans Extrabold" panose="020B0906030804020204" pitchFamily="34" charset="0"/>
                <a:cs typeface="Open Sans Extrabold" panose="020B0906030804020204" pitchFamily="34" charset="0"/>
              </a:rPr>
              <a:t>slide</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97324" y="320407"/>
            <a:ext cx="6378207" cy="828280"/>
          </a:xfrm>
          <a:prstGeom prst="rect">
            <a:avLst/>
          </a:prstGeom>
        </p:spPr>
      </p:pic>
      <p:sp>
        <p:nvSpPr>
          <p:cNvPr id="11" name="Footer Placeholder 1"/>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 PSHE Association &amp; Gamble Aware, 2020	 </a:t>
            </a:r>
            <a:endParaRPr lang="en-GB" dirty="0"/>
          </a:p>
        </p:txBody>
      </p:sp>
    </p:spTree>
    <p:extLst>
      <p:ext uri="{BB962C8B-B14F-4D97-AF65-F5344CB8AC3E}">
        <p14:creationId xmlns:p14="http://schemas.microsoft.com/office/powerpoint/2010/main" val="1751826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13049" y="3344439"/>
            <a:ext cx="10965901" cy="2816156"/>
          </a:xfrm>
          <a:prstGeom prst="rect">
            <a:avLst/>
          </a:prstGeom>
          <a:solidFill>
            <a:schemeClr val="bg1"/>
          </a:solidFill>
        </p:spPr>
        <p:txBody>
          <a:bodyPr wrap="square" rtlCol="0">
            <a:spAutoFit/>
          </a:bodyPr>
          <a:lstStyle/>
          <a:p>
            <a:pPr lvl="3"/>
            <a:r>
              <a:rPr lang="en-GB" sz="3200" dirty="0">
                <a:solidFill>
                  <a:srgbClr val="126573"/>
                </a:solidFill>
                <a:latin typeface="Poet" pitchFamily="2" charset="0"/>
              </a:rPr>
              <a:t>We will be able to: </a:t>
            </a:r>
          </a:p>
          <a:p>
            <a:pPr lvl="3"/>
            <a:endParaRPr lang="en-GB" sz="100" b="1" dirty="0">
              <a:latin typeface="Gill Sans MT" panose="020B0502020104020203" pitchFamily="34" charset="0"/>
            </a:endParaRPr>
          </a:p>
          <a:p>
            <a:pPr marL="914400" lvl="1" indent="-457200">
              <a:lnSpc>
                <a:spcPct val="200000"/>
              </a:lnSpc>
              <a:buSzPct val="202000"/>
              <a:buFont typeface="Courier New" panose="02070309020205020404" pitchFamily="49" charset="0"/>
              <a:buChar char="o"/>
            </a:pPr>
            <a:r>
              <a:rPr lang="en-GB" sz="2400" dirty="0">
                <a:latin typeface="Lato" panose="020F0502020204030203" pitchFamily="34" charset="0"/>
                <a:ea typeface="Lato" panose="020F0502020204030203" pitchFamily="34" charset="0"/>
                <a:cs typeface="Lato" panose="020F0502020204030203" pitchFamily="34" charset="0"/>
              </a:rPr>
              <a:t>  assess how risky different everyday situations are</a:t>
            </a:r>
          </a:p>
          <a:p>
            <a:pPr marL="914400" lvl="1" indent="-457200">
              <a:lnSpc>
                <a:spcPct val="200000"/>
              </a:lnSpc>
              <a:buSzPct val="202000"/>
              <a:buFont typeface="Courier New" panose="02070309020205020404" pitchFamily="49" charset="0"/>
              <a:buChar char="o"/>
            </a:pPr>
            <a:r>
              <a:rPr lang="en-GB" sz="2400" dirty="0">
                <a:latin typeface="Lato" panose="020F0502020204030203" pitchFamily="34" charset="0"/>
                <a:ea typeface="Lato" panose="020F0502020204030203" pitchFamily="34" charset="0"/>
                <a:cs typeface="Lato" panose="020F0502020204030203" pitchFamily="34" charset="0"/>
              </a:rPr>
              <a:t>  describe how important it is to ‘stop and think’ before taking a risk</a:t>
            </a:r>
          </a:p>
          <a:p>
            <a:pPr marL="914400" lvl="1" indent="-457200">
              <a:lnSpc>
                <a:spcPct val="200000"/>
              </a:lnSpc>
              <a:buSzPct val="202000"/>
              <a:buFont typeface="Courier New" panose="02070309020205020404" pitchFamily="49" charset="0"/>
              <a:buChar char="o"/>
            </a:pPr>
            <a:r>
              <a:rPr lang="en-GB" sz="2400" dirty="0">
                <a:latin typeface="Lato" panose="020F0502020204030203" pitchFamily="34" charset="0"/>
                <a:ea typeface="Lato" panose="020F0502020204030203" pitchFamily="34" charset="0"/>
                <a:cs typeface="Lato" panose="020F0502020204030203" pitchFamily="34" charset="0"/>
              </a:rPr>
              <a:t>  explain what makes a risky worth taking and what makes it too risky</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10</a:t>
            </a:fld>
            <a:endParaRPr lang="en-GB" dirty="0"/>
          </a:p>
        </p:txBody>
      </p:sp>
      <p:sp>
        <p:nvSpPr>
          <p:cNvPr id="8" name="TextBox 7"/>
          <p:cNvSpPr txBox="1"/>
          <p:nvPr/>
        </p:nvSpPr>
        <p:spPr>
          <a:xfrm>
            <a:off x="781788" y="1236367"/>
            <a:ext cx="9585369" cy="817981"/>
          </a:xfrm>
          <a:prstGeom prst="rect">
            <a:avLst/>
          </a:prstGeom>
          <a:solidFill>
            <a:schemeClr val="bg1"/>
          </a:solidFill>
        </p:spPr>
        <p:txBody>
          <a:bodyPr wrap="square" rtlCol="0">
            <a:spAutoFit/>
          </a:bodyPr>
          <a:lstStyle/>
          <a:p>
            <a:pPr lvl="3"/>
            <a:r>
              <a:rPr lang="en-GB" sz="3200" dirty="0">
                <a:solidFill>
                  <a:srgbClr val="126573"/>
                </a:solidFill>
                <a:latin typeface="Poet" pitchFamily="2" charset="0"/>
              </a:rPr>
              <a:t>We are learning </a:t>
            </a:r>
            <a:r>
              <a:rPr lang="en-GB" sz="3200" dirty="0">
                <a:solidFill>
                  <a:srgbClr val="126573"/>
                </a:solidFill>
                <a:latin typeface="Poet" pitchFamily="2" charset="0"/>
                <a:ea typeface="Lato" panose="020F0502020204030203" pitchFamily="34" charset="0"/>
                <a:cs typeface="Lato" panose="020F0502020204030203" pitchFamily="34" charset="0"/>
              </a:rPr>
              <a:t>about risk</a:t>
            </a:r>
          </a:p>
          <a:p>
            <a:pPr lvl="1">
              <a:lnSpc>
                <a:spcPct val="200000"/>
              </a:lnSpc>
              <a:buSzPct val="202000"/>
            </a:pPr>
            <a:endParaRPr lang="en-GB" sz="900" dirty="0">
              <a:latin typeface="Poet" pitchFamily="2" charset="0"/>
              <a:ea typeface="Lato" panose="020F0502020204030203" pitchFamily="34" charset="0"/>
              <a:cs typeface="Lato" panose="020F0502020204030203"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020" y="917043"/>
            <a:ext cx="917043" cy="917043"/>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7722" y="3025115"/>
            <a:ext cx="917043" cy="917043"/>
          </a:xfrm>
          <a:prstGeom prst="rect">
            <a:avLst/>
          </a:prstGeom>
        </p:spPr>
      </p:pic>
    </p:spTree>
    <p:extLst>
      <p:ext uri="{BB962C8B-B14F-4D97-AF65-F5344CB8AC3E}">
        <p14:creationId xmlns:p14="http://schemas.microsoft.com/office/powerpoint/2010/main" val="1559488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0312" y="599841"/>
            <a:ext cx="10714182" cy="830997"/>
          </a:xfrm>
          <a:prstGeom prst="rect">
            <a:avLst/>
          </a:prstGeom>
          <a:noFill/>
        </p:spPr>
        <p:txBody>
          <a:bodyPr wrap="square" rtlCol="0">
            <a:spAutoFit/>
          </a:bodyPr>
          <a:lstStyle/>
          <a:p>
            <a:r>
              <a:rPr lang="en-GB" sz="4800" dirty="0">
                <a:solidFill>
                  <a:srgbClr val="126573"/>
                </a:solidFill>
                <a:latin typeface="Poet" pitchFamily="2" charset="0"/>
                <a:ea typeface="Open Sans Extrabold" panose="020B0906030804020204" pitchFamily="34" charset="0"/>
                <a:cs typeface="Open Sans Extrabold" panose="020B0906030804020204" pitchFamily="34" charset="0"/>
              </a:rPr>
              <a:t>  Risk continuum</a:t>
            </a:r>
          </a:p>
        </p:txBody>
      </p:sp>
      <p:sp>
        <p:nvSpPr>
          <p:cNvPr id="8" name="TextBox 7"/>
          <p:cNvSpPr txBox="1"/>
          <p:nvPr/>
        </p:nvSpPr>
        <p:spPr>
          <a:xfrm>
            <a:off x="772356" y="1662023"/>
            <a:ext cx="5507458" cy="523220"/>
          </a:xfrm>
          <a:prstGeom prst="rect">
            <a:avLst/>
          </a:prstGeom>
          <a:noFill/>
        </p:spPr>
        <p:txBody>
          <a:bodyPr wrap="square" rtlCol="0">
            <a:spAutoFit/>
          </a:bodyPr>
          <a:lstStyle/>
          <a:p>
            <a:r>
              <a:rPr lang="en-US" sz="2800" b="1" dirty="0">
                <a:latin typeface="Lato" panose="020F0502020204030203" pitchFamily="34" charset="0"/>
                <a:ea typeface="Lato" panose="020F0502020204030203" pitchFamily="34" charset="0"/>
                <a:cs typeface="Lato" panose="020F0502020204030203" pitchFamily="34" charset="0"/>
              </a:rPr>
              <a:t>Draw a risky activity…</a:t>
            </a:r>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11</a:t>
            </a:fld>
            <a:endParaRPr lang="en-GB" dirty="0"/>
          </a:p>
        </p:txBody>
      </p:sp>
      <p:cxnSp>
        <p:nvCxnSpPr>
          <p:cNvPr id="4" name="Straight Connector 3"/>
          <p:cNvCxnSpPr/>
          <p:nvPr/>
        </p:nvCxnSpPr>
        <p:spPr>
          <a:xfrm>
            <a:off x="7378771" y="1783048"/>
            <a:ext cx="1" cy="4299273"/>
          </a:xfrm>
          <a:prstGeom prst="line">
            <a:avLst/>
          </a:prstGeom>
          <a:ln w="136525">
            <a:solidFill>
              <a:schemeClr val="tx1">
                <a:lumMod val="85000"/>
                <a:lumOff val="1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814731" y="5620656"/>
            <a:ext cx="2262497" cy="461665"/>
          </a:xfrm>
          <a:prstGeom prst="rect">
            <a:avLst/>
          </a:prstGeom>
          <a:noFill/>
        </p:spPr>
        <p:txBody>
          <a:bodyPr wrap="square" rtlCol="0">
            <a:spAutoFit/>
          </a:bodyPr>
          <a:lstStyle/>
          <a:p>
            <a:r>
              <a:rPr lang="en-GB" sz="2400" dirty="0">
                <a:latin typeface="Lato" panose="020B0604020202020204" charset="0"/>
                <a:ea typeface="Lato" panose="020B0604020202020204" charset="0"/>
                <a:cs typeface="Lato" panose="020B0604020202020204" charset="0"/>
              </a:rPr>
              <a:t>Lower risk</a:t>
            </a:r>
          </a:p>
        </p:txBody>
      </p:sp>
      <p:sp>
        <p:nvSpPr>
          <p:cNvPr id="25" name="TextBox 24"/>
          <p:cNvSpPr txBox="1"/>
          <p:nvPr/>
        </p:nvSpPr>
        <p:spPr>
          <a:xfrm>
            <a:off x="7814731" y="2456198"/>
            <a:ext cx="2262497" cy="461665"/>
          </a:xfrm>
          <a:prstGeom prst="rect">
            <a:avLst/>
          </a:prstGeom>
          <a:noFill/>
        </p:spPr>
        <p:txBody>
          <a:bodyPr wrap="square" rtlCol="0">
            <a:spAutoFit/>
          </a:bodyPr>
          <a:lstStyle/>
          <a:p>
            <a:r>
              <a:rPr lang="en-GB" sz="2400" dirty="0">
                <a:latin typeface="Lato" panose="020B0604020202020204" charset="0"/>
                <a:ea typeface="Lato" panose="020B0604020202020204" charset="0"/>
                <a:cs typeface="Lato" panose="020B0604020202020204" charset="0"/>
              </a:rPr>
              <a:t>Higher risk</a:t>
            </a:r>
          </a:p>
        </p:txBody>
      </p:sp>
      <p:sp>
        <p:nvSpPr>
          <p:cNvPr id="26" name="TextBox 25"/>
          <p:cNvSpPr txBox="1"/>
          <p:nvPr/>
        </p:nvSpPr>
        <p:spPr>
          <a:xfrm>
            <a:off x="7814731" y="3972358"/>
            <a:ext cx="2262497" cy="461665"/>
          </a:xfrm>
          <a:prstGeom prst="rect">
            <a:avLst/>
          </a:prstGeom>
          <a:noFill/>
        </p:spPr>
        <p:txBody>
          <a:bodyPr wrap="square" rtlCol="0">
            <a:spAutoFit/>
          </a:bodyPr>
          <a:lstStyle/>
          <a:p>
            <a:r>
              <a:rPr lang="en-GB" sz="2400" dirty="0">
                <a:latin typeface="Lato" panose="020B0604020202020204" charset="0"/>
                <a:ea typeface="Lato" panose="020B0604020202020204" charset="0"/>
                <a:cs typeface="Lato" panose="020B0604020202020204" charset="0"/>
              </a:rPr>
              <a:t>Medium risk</a:t>
            </a:r>
          </a:p>
        </p:txBody>
      </p:sp>
      <p:sp>
        <p:nvSpPr>
          <p:cNvPr id="7" name="TextBox 6"/>
          <p:cNvSpPr txBox="1"/>
          <p:nvPr/>
        </p:nvSpPr>
        <p:spPr>
          <a:xfrm>
            <a:off x="6279814" y="540965"/>
            <a:ext cx="5203625" cy="830997"/>
          </a:xfrm>
          <a:prstGeom prst="rect">
            <a:avLst/>
          </a:prstGeom>
          <a:noFill/>
        </p:spPr>
        <p:txBody>
          <a:bodyPr wrap="square" rtlCol="0">
            <a:spAutoFit/>
          </a:bodyPr>
          <a:lstStyle/>
          <a:p>
            <a:pPr lvl="0"/>
            <a:r>
              <a:rPr lang="en-US" sz="2400" dirty="0">
                <a:solidFill>
                  <a:prstClr val="black"/>
                </a:solidFill>
                <a:latin typeface="Lato" panose="020F0502020204030203" pitchFamily="34" charset="0"/>
                <a:ea typeface="Lato" panose="020F0502020204030203" pitchFamily="34" charset="0"/>
                <a:cs typeface="Lato" panose="020F0502020204030203" pitchFamily="34" charset="0"/>
              </a:rPr>
              <a:t>Work in groups to rank the activities from lower to higher risk</a:t>
            </a:r>
          </a:p>
        </p:txBody>
      </p:sp>
      <p:pic>
        <p:nvPicPr>
          <p:cNvPr id="1026" name="Picture 2" descr="Clipboard, Paper, Clip, Busi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122" y="2210507"/>
            <a:ext cx="2592233" cy="3917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53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3" grpId="0"/>
      <p:bldP spid="24" grpId="0"/>
      <p:bldP spid="25" grpId="0"/>
      <p:bldP spid="2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07809" y="1558924"/>
            <a:ext cx="8267435" cy="1508105"/>
          </a:xfrm>
          <a:prstGeom prst="rect">
            <a:avLst/>
          </a:prstGeom>
          <a:noFill/>
        </p:spPr>
        <p:txBody>
          <a:bodyPr wrap="square" rtlCol="0">
            <a:spAutoFit/>
          </a:bodyPr>
          <a:lstStyle/>
          <a:p>
            <a:r>
              <a:rPr lang="en-US" sz="2800" b="1" dirty="0">
                <a:latin typeface="Lato" panose="020F0502020204030203" pitchFamily="34" charset="0"/>
                <a:ea typeface="Lato" panose="020F0502020204030203" pitchFamily="34" charset="0"/>
                <a:cs typeface="Lato" panose="020F0502020204030203" pitchFamily="34" charset="0"/>
              </a:rPr>
              <a:t>Discuss…</a:t>
            </a:r>
          </a:p>
          <a:p>
            <a:endParaRPr lang="en-US" sz="1600" b="1" dirty="0">
              <a:latin typeface="Lato" panose="020F0502020204030203" pitchFamily="34" charset="0"/>
              <a:ea typeface="Lato" panose="020F0502020204030203" pitchFamily="34" charset="0"/>
              <a:cs typeface="Lato" panose="020F0502020204030203" pitchFamily="34" charset="0"/>
            </a:endParaRPr>
          </a:p>
          <a:p>
            <a:r>
              <a:rPr lang="en-US" sz="2400" dirty="0">
                <a:latin typeface="Lato" panose="020F0502020204030203" pitchFamily="34" charset="0"/>
                <a:ea typeface="Lato" panose="020F0502020204030203" pitchFamily="34" charset="0"/>
                <a:cs typeface="Lato" panose="020F0502020204030203" pitchFamily="34" charset="0"/>
              </a:rPr>
              <a:t>Why might someone want to take the risk?</a:t>
            </a:r>
          </a:p>
          <a:p>
            <a:endParaRPr lang="en-US" sz="2400" dirty="0">
              <a:latin typeface="Lato" panose="020F0502020204030203" pitchFamily="34" charset="0"/>
              <a:ea typeface="Lato" panose="020F0502020204030203" pitchFamily="34" charset="0"/>
              <a:cs typeface="Lato" panose="020F0502020204030203" pitchFamily="34" charset="0"/>
            </a:endParaRPr>
          </a:p>
        </p:txBody>
      </p:sp>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12</a:t>
            </a:fld>
            <a:endParaRPr lang="en-GB" dirty="0"/>
          </a:p>
        </p:txBody>
      </p:sp>
      <p:sp>
        <p:nvSpPr>
          <p:cNvPr id="13" name="TextBox 12"/>
          <p:cNvSpPr txBox="1"/>
          <p:nvPr/>
        </p:nvSpPr>
        <p:spPr>
          <a:xfrm>
            <a:off x="234887" y="499268"/>
            <a:ext cx="8624105" cy="830997"/>
          </a:xfrm>
          <a:prstGeom prst="rect">
            <a:avLst/>
          </a:prstGeom>
          <a:noFill/>
        </p:spPr>
        <p:txBody>
          <a:bodyPr wrap="square" rtlCol="0">
            <a:spAutoFit/>
          </a:bodyPr>
          <a:lstStyle/>
          <a:p>
            <a:r>
              <a:rPr lang="en-GB" sz="4800" dirty="0">
                <a:solidFill>
                  <a:srgbClr val="126573"/>
                </a:solidFill>
                <a:latin typeface="Poet" pitchFamily="2" charset="0"/>
                <a:ea typeface="Open Sans Extrabold" panose="020B0906030804020204" pitchFamily="34" charset="0"/>
                <a:cs typeface="Open Sans Extrabold" panose="020B0906030804020204" pitchFamily="34" charset="0"/>
              </a:rPr>
              <a:t>Why do people take risks?</a:t>
            </a:r>
          </a:p>
        </p:txBody>
      </p:sp>
      <p:pic>
        <p:nvPicPr>
          <p:cNvPr id="2050" name="Picture 2" descr="Road Sign, Attention, Right Of Way, No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3061" y="2923091"/>
            <a:ext cx="4053972" cy="3042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86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0021" y="3580149"/>
            <a:ext cx="6519553" cy="1792798"/>
          </a:xfrm>
          <a:prstGeom prst="rect">
            <a:avLst/>
          </a:prstGeom>
          <a:noFill/>
        </p:spPr>
        <p:txBody>
          <a:bodyPr wrap="square" rtlCol="0">
            <a:spAutoFit/>
          </a:bodyPr>
          <a:lstStyle/>
          <a:p>
            <a:r>
              <a:rPr lang="en-US" sz="2800" b="1" dirty="0">
                <a:latin typeface="Lato" panose="020F0502020204030203" pitchFamily="34" charset="0"/>
                <a:ea typeface="Lato" panose="020F0502020204030203" pitchFamily="34" charset="0"/>
                <a:cs typeface="Lato" panose="020F0502020204030203" pitchFamily="34" charset="0"/>
              </a:rPr>
              <a:t>Discuss…</a:t>
            </a:r>
          </a:p>
          <a:p>
            <a:endParaRPr lang="en-US" sz="1050" dirty="0"/>
          </a:p>
          <a:p>
            <a:pPr marL="342900" indent="-342900">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Why doesn’t Jamie think about the risks?</a:t>
            </a:r>
          </a:p>
          <a:p>
            <a:pPr marL="342900" indent="-342900">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What could Jamie have done in this moment instead?</a:t>
            </a:r>
          </a:p>
        </p:txBody>
      </p:sp>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13</a:t>
            </a:fld>
            <a:endParaRPr lang="en-GB" dirty="0"/>
          </a:p>
        </p:txBody>
      </p:sp>
      <p:sp>
        <p:nvSpPr>
          <p:cNvPr id="13" name="TextBox 12"/>
          <p:cNvSpPr txBox="1"/>
          <p:nvPr/>
        </p:nvSpPr>
        <p:spPr>
          <a:xfrm>
            <a:off x="336588" y="439795"/>
            <a:ext cx="8624105" cy="830997"/>
          </a:xfrm>
          <a:prstGeom prst="rect">
            <a:avLst/>
          </a:prstGeom>
          <a:noFill/>
        </p:spPr>
        <p:txBody>
          <a:bodyPr wrap="square" rtlCol="0">
            <a:spAutoFit/>
          </a:bodyPr>
          <a:lstStyle/>
          <a:p>
            <a:r>
              <a:rPr lang="en-GB" sz="4800" dirty="0">
                <a:solidFill>
                  <a:srgbClr val="126573"/>
                </a:solidFill>
                <a:latin typeface="Poet" pitchFamily="2" charset="0"/>
                <a:ea typeface="Open Sans Extrabold" panose="020B0906030804020204" pitchFamily="34" charset="0"/>
                <a:cs typeface="Open Sans Extrabold" panose="020B0906030804020204" pitchFamily="34" charset="0"/>
              </a:rPr>
              <a:t>Why do people take risks?</a:t>
            </a:r>
          </a:p>
        </p:txBody>
      </p:sp>
      <p:sp>
        <p:nvSpPr>
          <p:cNvPr id="5" name="TextBox 4"/>
          <p:cNvSpPr txBox="1"/>
          <p:nvPr/>
        </p:nvSpPr>
        <p:spPr>
          <a:xfrm>
            <a:off x="760021" y="1876301"/>
            <a:ext cx="10058400" cy="1477328"/>
          </a:xfrm>
          <a:prstGeom prst="rect">
            <a:avLst/>
          </a:prstGeom>
          <a:noFill/>
        </p:spPr>
        <p:txBody>
          <a:bodyPr wrap="square" rtlCol="0">
            <a:spAutoFit/>
          </a:bodyPr>
          <a:lstStyle/>
          <a:p>
            <a:r>
              <a:rPr lang="en-GB" sz="2400" b="1" dirty="0">
                <a:latin typeface="Lato" panose="020B0604020202020204" charset="0"/>
                <a:ea typeface="Lato" panose="020B0604020202020204" charset="0"/>
                <a:cs typeface="Lato" panose="020B0604020202020204" charset="0"/>
              </a:rPr>
              <a:t>Jamie is skateboarding with a group of friends.  They dare Jamie to do a skateboard trick on the road.  Jamie does it, thinking it will be fun, without thinking of the risks.</a:t>
            </a:r>
            <a:endParaRPr lang="en-GB" sz="2400" dirty="0">
              <a:latin typeface="Lato" panose="020B0604020202020204" charset="0"/>
              <a:ea typeface="Lato" panose="020B0604020202020204" charset="0"/>
              <a:cs typeface="Lato" panose="020B0604020202020204" charset="0"/>
            </a:endParaRPr>
          </a:p>
          <a:p>
            <a:endParaRPr lang="en-GB" dirty="0"/>
          </a:p>
        </p:txBody>
      </p:sp>
      <p:pic>
        <p:nvPicPr>
          <p:cNvPr id="2050" name="Picture 2" descr="Skateboard, Drive, Halfpipe, Skating, Ro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5149" y="3347865"/>
            <a:ext cx="3051088" cy="3051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77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0020" y="1596969"/>
            <a:ext cx="5061527" cy="523220"/>
          </a:xfrm>
          <a:prstGeom prst="rect">
            <a:avLst/>
          </a:prstGeom>
          <a:noFill/>
        </p:spPr>
        <p:txBody>
          <a:bodyPr wrap="square" rtlCol="0">
            <a:spAutoFit/>
          </a:bodyPr>
          <a:lstStyle/>
          <a:p>
            <a:r>
              <a:rPr lang="en-US" sz="2800" b="1" dirty="0">
                <a:latin typeface="Lato" panose="020F0502020204030203" pitchFamily="34" charset="0"/>
                <a:ea typeface="Lato" panose="020F0502020204030203" pitchFamily="34" charset="0"/>
                <a:cs typeface="Lato" panose="020F0502020204030203" pitchFamily="34" charset="0"/>
              </a:rPr>
              <a:t>Jamie could:</a:t>
            </a:r>
            <a:endParaRPr lang="en-US" sz="2400" b="1" dirty="0">
              <a:latin typeface="Lato" panose="020F0502020204030203" pitchFamily="34" charset="0"/>
              <a:ea typeface="Lato" panose="020F0502020204030203" pitchFamily="34" charset="0"/>
              <a:cs typeface="Lato" panose="020F0502020204030203" pitchFamily="34" charset="0"/>
            </a:endParaRPr>
          </a:p>
        </p:txBody>
      </p:sp>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14</a:t>
            </a:fld>
            <a:endParaRPr lang="en-GB" dirty="0"/>
          </a:p>
        </p:txBody>
      </p:sp>
      <p:sp>
        <p:nvSpPr>
          <p:cNvPr id="13" name="TextBox 12"/>
          <p:cNvSpPr txBox="1"/>
          <p:nvPr/>
        </p:nvSpPr>
        <p:spPr>
          <a:xfrm>
            <a:off x="513182" y="508230"/>
            <a:ext cx="8624105" cy="830997"/>
          </a:xfrm>
          <a:prstGeom prst="rect">
            <a:avLst/>
          </a:prstGeom>
          <a:noFill/>
        </p:spPr>
        <p:txBody>
          <a:bodyPr wrap="square" rtlCol="0">
            <a:spAutoFit/>
          </a:bodyPr>
          <a:lstStyle/>
          <a:p>
            <a:r>
              <a:rPr lang="en-GB" sz="4800" dirty="0">
                <a:solidFill>
                  <a:srgbClr val="126573"/>
                </a:solidFill>
                <a:latin typeface="Poet" pitchFamily="2" charset="0"/>
                <a:ea typeface="Open Sans Extrabold" panose="020B0906030804020204" pitchFamily="34" charset="0"/>
                <a:cs typeface="Open Sans Extrabold" panose="020B0906030804020204" pitchFamily="34" charset="0"/>
              </a:rPr>
              <a:t>Exit</a:t>
            </a:r>
            <a:r>
              <a:rPr lang="en-GB" sz="4400" b="1" dirty="0">
                <a:solidFill>
                  <a:srgbClr val="126573"/>
                </a:solidFill>
                <a:latin typeface="League Spartan" panose="00000800000000000000" pitchFamily="50" charset="0"/>
              </a:rPr>
              <a:t> </a:t>
            </a:r>
            <a:r>
              <a:rPr lang="en-GB" sz="4800" dirty="0">
                <a:solidFill>
                  <a:srgbClr val="126573"/>
                </a:solidFill>
                <a:latin typeface="Poet" pitchFamily="2" charset="0"/>
                <a:ea typeface="Open Sans Extrabold" panose="020B0906030804020204" pitchFamily="34" charset="0"/>
                <a:cs typeface="Open Sans Extrabold" panose="020B0906030804020204" pitchFamily="34" charset="0"/>
              </a:rPr>
              <a:t>strategies</a:t>
            </a:r>
          </a:p>
        </p:txBody>
      </p:sp>
      <p:sp>
        <p:nvSpPr>
          <p:cNvPr id="5" name="TextBox 4"/>
          <p:cNvSpPr txBox="1"/>
          <p:nvPr/>
        </p:nvSpPr>
        <p:spPr>
          <a:xfrm>
            <a:off x="370679" y="2196584"/>
            <a:ext cx="6160750" cy="1938992"/>
          </a:xfrm>
          <a:prstGeom prst="rect">
            <a:avLst/>
          </a:prstGeom>
          <a:noFill/>
        </p:spPr>
        <p:txBody>
          <a:bodyPr wrap="square" rtlCol="0">
            <a:spAutoFit/>
          </a:bodyPr>
          <a:lstStyle/>
          <a:p>
            <a:pPr marL="342900" lvl="0" indent="-342900">
              <a:buFont typeface="Arial" panose="020B0604020202020204" pitchFamily="34" charset="0"/>
              <a:buChar char="•"/>
            </a:pPr>
            <a:r>
              <a:rPr lang="en-GB" sz="2400" dirty="0">
                <a:latin typeface="Lato" panose="020B0604020202020204" charset="0"/>
                <a:ea typeface="Lato" panose="020B0604020202020204" charset="0"/>
                <a:cs typeface="Lato" panose="020B0604020202020204" charset="0"/>
              </a:rPr>
              <a:t>Quickly assess the situation and say no… </a:t>
            </a:r>
          </a:p>
          <a:p>
            <a:pPr marL="342900" lvl="0" indent="-342900">
              <a:buFont typeface="Arial" panose="020B0604020202020204" pitchFamily="34" charset="0"/>
              <a:buChar char="•"/>
            </a:pPr>
            <a:r>
              <a:rPr lang="en-GB" sz="2400" dirty="0">
                <a:latin typeface="Lato" panose="020B0604020202020204" charset="0"/>
                <a:ea typeface="Lato" panose="020B0604020202020204" charset="0"/>
                <a:cs typeface="Lato" panose="020B0604020202020204" charset="0"/>
              </a:rPr>
              <a:t>Give an alternative option… </a:t>
            </a:r>
          </a:p>
          <a:p>
            <a:pPr marL="342900" lvl="0" indent="-342900">
              <a:buFont typeface="Arial" panose="020B0604020202020204" pitchFamily="34" charset="0"/>
              <a:buChar char="•"/>
            </a:pPr>
            <a:r>
              <a:rPr lang="en-GB" sz="2400" dirty="0">
                <a:latin typeface="Lato" panose="020B0604020202020204" charset="0"/>
                <a:ea typeface="Lato" panose="020B0604020202020204" charset="0"/>
                <a:cs typeface="Lato" panose="020B0604020202020204" charset="0"/>
              </a:rPr>
              <a:t>Providing a reason to leave the situation… </a:t>
            </a:r>
          </a:p>
          <a:p>
            <a:pPr marL="342900" lvl="0" indent="-342900">
              <a:buFont typeface="Arial" panose="020B0604020202020204" pitchFamily="34" charset="0"/>
              <a:buChar char="•"/>
            </a:pPr>
            <a:r>
              <a:rPr lang="en-GB" sz="2400" dirty="0">
                <a:latin typeface="Lato" panose="020B0604020202020204" charset="0"/>
                <a:ea typeface="Lato" panose="020B0604020202020204" charset="0"/>
                <a:cs typeface="Lato" panose="020B0604020202020204" charset="0"/>
              </a:rPr>
              <a:t>Use humour… </a:t>
            </a:r>
          </a:p>
          <a:p>
            <a:pPr marL="342900" lvl="0" indent="-342900">
              <a:buFont typeface="Arial" panose="020B0604020202020204" pitchFamily="34" charset="0"/>
              <a:buChar char="•"/>
            </a:pPr>
            <a:r>
              <a:rPr lang="en-GB" sz="2400" dirty="0">
                <a:latin typeface="Lato" panose="020B0604020202020204" charset="0"/>
                <a:ea typeface="Lato" panose="020B0604020202020204" charset="0"/>
                <a:cs typeface="Lato" panose="020B0604020202020204" charset="0"/>
              </a:rPr>
              <a:t>Ask for advice…</a:t>
            </a:r>
          </a:p>
        </p:txBody>
      </p:sp>
      <p:sp>
        <p:nvSpPr>
          <p:cNvPr id="3" name="Oval Callout 2"/>
          <p:cNvSpPr/>
          <p:nvPr/>
        </p:nvSpPr>
        <p:spPr>
          <a:xfrm>
            <a:off x="5500704" y="281311"/>
            <a:ext cx="3488917" cy="1660814"/>
          </a:xfrm>
          <a:prstGeom prst="wedgeEllipseCallout">
            <a:avLst>
              <a:gd name="adj1" fmla="val -50871"/>
              <a:gd name="adj2" fmla="val 60210"/>
            </a:avLst>
          </a:prstGeom>
          <a:noFill/>
          <a:ln>
            <a:solidFill>
              <a:srgbClr val="10A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dirty="0"/>
              <a:t>‘I’m not risking doing a </a:t>
            </a:r>
            <a:r>
              <a:rPr lang="en-GB" sz="2000" dirty="0">
                <a:solidFill>
                  <a:schemeClr val="tx1">
                    <a:lumMod val="75000"/>
                    <a:lumOff val="25000"/>
                  </a:schemeClr>
                </a:solidFill>
                <a:latin typeface="Lato" panose="020B0604020202020204" charset="0"/>
                <a:ea typeface="Lato" panose="020B0604020202020204" charset="0"/>
                <a:cs typeface="Lato" panose="020B0604020202020204" charset="0"/>
              </a:rPr>
              <a:t>I’m</a:t>
            </a:r>
            <a:r>
              <a:rPr lang="en-GB" sz="2000" dirty="0">
                <a:solidFill>
                  <a:prstClr val="black"/>
                </a:solidFill>
                <a:latin typeface="Lato" panose="020B0604020202020204" charset="0"/>
                <a:ea typeface="Lato" panose="020B0604020202020204" charset="0"/>
                <a:cs typeface="Lato" panose="020B0604020202020204" charset="0"/>
              </a:rPr>
              <a:t> not risking doing a trick like that on the road, no!</a:t>
            </a:r>
          </a:p>
          <a:p>
            <a:pPr lvl="0"/>
            <a:r>
              <a:rPr lang="en-GB" dirty="0"/>
              <a:t>like that!’</a:t>
            </a:r>
          </a:p>
        </p:txBody>
      </p:sp>
      <p:sp>
        <p:nvSpPr>
          <p:cNvPr id="9" name="Oval Callout 8"/>
          <p:cNvSpPr/>
          <p:nvPr/>
        </p:nvSpPr>
        <p:spPr>
          <a:xfrm>
            <a:off x="4845132" y="3685740"/>
            <a:ext cx="3087585" cy="1931289"/>
          </a:xfrm>
          <a:prstGeom prst="wedgeEllipseCallout">
            <a:avLst>
              <a:gd name="adj1" fmla="val -26448"/>
              <a:gd name="adj2" fmla="val 84273"/>
            </a:avLst>
          </a:prstGeom>
          <a:noFill/>
          <a:ln>
            <a:solidFill>
              <a:srgbClr val="10A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latin typeface="Lato" panose="020B0604020202020204" charset="0"/>
                <a:ea typeface="Lato" panose="020B0604020202020204" charset="0"/>
                <a:cs typeface="Lato" panose="020B0604020202020204" charset="0"/>
              </a:rPr>
              <a:t>I’ll do the trick but not on the road – let’s go to the skate park.</a:t>
            </a:r>
          </a:p>
        </p:txBody>
      </p:sp>
      <p:sp>
        <p:nvSpPr>
          <p:cNvPr id="10" name="Oval Callout 9"/>
          <p:cNvSpPr/>
          <p:nvPr/>
        </p:nvSpPr>
        <p:spPr>
          <a:xfrm>
            <a:off x="8098970" y="4463275"/>
            <a:ext cx="3662239" cy="1958807"/>
          </a:xfrm>
          <a:prstGeom prst="wedgeEllipseCallout">
            <a:avLst>
              <a:gd name="adj1" fmla="val 45620"/>
              <a:gd name="adj2" fmla="val -60308"/>
            </a:avLst>
          </a:prstGeom>
          <a:noFill/>
          <a:ln>
            <a:solidFill>
              <a:srgbClr val="10A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dirty="0">
                <a:latin typeface="Lato" panose="020B0604020202020204" charset="0"/>
                <a:ea typeface="Lato" panose="020B0604020202020204" charset="0"/>
                <a:cs typeface="Lato" panose="020B0604020202020204" charset="0"/>
              </a:rPr>
              <a:t>‘Actually, I need to </a:t>
            </a:r>
            <a:r>
              <a:rPr lang="en-GB" sz="2000" dirty="0">
                <a:solidFill>
                  <a:schemeClr val="tx1"/>
                </a:solidFill>
                <a:latin typeface="Lato" panose="020B0604020202020204" charset="0"/>
                <a:ea typeface="Lato" panose="020B0604020202020204" charset="0"/>
                <a:cs typeface="Lato" panose="020B0604020202020204" charset="0"/>
              </a:rPr>
              <a:t>Actually, I need to get to the shop before it shuts.</a:t>
            </a:r>
          </a:p>
          <a:p>
            <a:pPr lvl="0"/>
            <a:r>
              <a:rPr lang="en-GB" dirty="0">
                <a:latin typeface="Lato" panose="020B0604020202020204" charset="0"/>
                <a:ea typeface="Lato" panose="020B0604020202020204" charset="0"/>
                <a:cs typeface="Lato" panose="020B0604020202020204" charset="0"/>
              </a:rPr>
              <a:t>shuts.’</a:t>
            </a:r>
          </a:p>
        </p:txBody>
      </p:sp>
      <p:sp>
        <p:nvSpPr>
          <p:cNvPr id="11" name="Oval Callout 10"/>
          <p:cNvSpPr/>
          <p:nvPr/>
        </p:nvSpPr>
        <p:spPr>
          <a:xfrm>
            <a:off x="8209701" y="1504589"/>
            <a:ext cx="3309250" cy="2370969"/>
          </a:xfrm>
          <a:prstGeom prst="wedgeEllipseCallout">
            <a:avLst>
              <a:gd name="adj1" fmla="val 60601"/>
              <a:gd name="adj2" fmla="val 40236"/>
            </a:avLst>
          </a:prstGeom>
          <a:noFill/>
          <a:ln>
            <a:solidFill>
              <a:srgbClr val="10A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000" dirty="0">
                <a:solidFill>
                  <a:schemeClr val="tx1"/>
                </a:solidFill>
                <a:latin typeface="Lato" panose="020B0604020202020204" charset="0"/>
                <a:ea typeface="Lato" panose="020B0604020202020204" charset="0"/>
                <a:cs typeface="Lato" panose="020B0604020202020204" charset="0"/>
              </a:rPr>
              <a:t>You must be joking – I’ve only just recovered from the last trick I tried!</a:t>
            </a:r>
          </a:p>
        </p:txBody>
      </p:sp>
      <p:sp>
        <p:nvSpPr>
          <p:cNvPr id="12" name="Oval Callout 11"/>
          <p:cNvSpPr/>
          <p:nvPr/>
        </p:nvSpPr>
        <p:spPr>
          <a:xfrm>
            <a:off x="261950" y="4463275"/>
            <a:ext cx="4060668" cy="2095110"/>
          </a:xfrm>
          <a:prstGeom prst="wedgeEllipseCallout">
            <a:avLst>
              <a:gd name="adj1" fmla="val 49827"/>
              <a:gd name="adj2" fmla="val -68853"/>
            </a:avLst>
          </a:prstGeom>
          <a:noFill/>
          <a:ln>
            <a:solidFill>
              <a:srgbClr val="10A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Arial" panose="020B0604020202020204" pitchFamily="34" charset="0"/>
              <a:buChar char="•"/>
            </a:pPr>
            <a:r>
              <a:rPr lang="en-GB" dirty="0">
                <a:latin typeface="Lato" panose="020B0604020202020204" charset="0"/>
                <a:ea typeface="Lato" panose="020B0604020202020204" charset="0"/>
                <a:cs typeface="Lato" panose="020B0604020202020204" charset="0"/>
              </a:rPr>
              <a:t>‘</a:t>
            </a:r>
            <a:r>
              <a:rPr lang="en-GB" sz="2000" dirty="0">
                <a:solidFill>
                  <a:schemeClr val="tx1"/>
                </a:solidFill>
                <a:latin typeface="Lato" panose="020B0604020202020204" charset="0"/>
                <a:ea typeface="Lato" panose="020B0604020202020204" charset="0"/>
                <a:cs typeface="Lato" panose="020B0604020202020204" charset="0"/>
              </a:rPr>
              <a:t>I’m not sure, I might just check with (trusted adult e.g. parent/teacher) first.</a:t>
            </a:r>
          </a:p>
        </p:txBody>
      </p:sp>
    </p:spTree>
    <p:extLst>
      <p:ext uri="{BB962C8B-B14F-4D97-AF65-F5344CB8AC3E}">
        <p14:creationId xmlns:p14="http://schemas.microsoft.com/office/powerpoint/2010/main" val="129947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48839" y="1683165"/>
            <a:ext cx="9326405" cy="684803"/>
          </a:xfrm>
          <a:prstGeom prst="rect">
            <a:avLst/>
          </a:prstGeom>
          <a:noFill/>
        </p:spPr>
        <p:txBody>
          <a:bodyPr wrap="square" rtlCol="0">
            <a:spAutoFit/>
          </a:bodyPr>
          <a:lstStyle/>
          <a:p>
            <a:pPr algn="ctr"/>
            <a:r>
              <a:rPr lang="en-US" sz="2800" b="1" dirty="0">
                <a:latin typeface="Lato" panose="020F0502020204030203" pitchFamily="34" charset="0"/>
                <a:ea typeface="Lato" panose="020F0502020204030203" pitchFamily="34" charset="0"/>
                <a:cs typeface="Lato" panose="020F0502020204030203" pitchFamily="34" charset="0"/>
              </a:rPr>
              <a:t>The level of risk in any situation depends on:</a:t>
            </a:r>
          </a:p>
          <a:p>
            <a:pPr algn="ctr"/>
            <a:endParaRPr lang="en-US" sz="1050" dirty="0">
              <a:latin typeface="Lato" panose="020F0502020204030203" pitchFamily="34" charset="0"/>
              <a:ea typeface="Lato" panose="020F0502020204030203" pitchFamily="34" charset="0"/>
              <a:cs typeface="Lato" panose="020F0502020204030203" pitchFamily="34" charset="0"/>
            </a:endParaRPr>
          </a:p>
        </p:txBody>
      </p:sp>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15</a:t>
            </a:fld>
            <a:endParaRPr lang="en-GB" dirty="0"/>
          </a:p>
        </p:txBody>
      </p:sp>
      <p:sp>
        <p:nvSpPr>
          <p:cNvPr id="13" name="TextBox 12"/>
          <p:cNvSpPr txBox="1"/>
          <p:nvPr/>
        </p:nvSpPr>
        <p:spPr>
          <a:xfrm>
            <a:off x="234887" y="499268"/>
            <a:ext cx="8624105" cy="830997"/>
          </a:xfrm>
          <a:prstGeom prst="rect">
            <a:avLst/>
          </a:prstGeom>
          <a:noFill/>
        </p:spPr>
        <p:txBody>
          <a:bodyPr wrap="square" rtlCol="0">
            <a:spAutoFit/>
          </a:bodyPr>
          <a:lstStyle/>
          <a:p>
            <a:r>
              <a:rPr lang="en-GB" sz="4800" dirty="0">
                <a:solidFill>
                  <a:srgbClr val="126573"/>
                </a:solidFill>
                <a:latin typeface="Poet" pitchFamily="2" charset="0"/>
                <a:ea typeface="Open Sans Extrabold" panose="020B0906030804020204" pitchFamily="34" charset="0"/>
                <a:cs typeface="Open Sans Extrabold" panose="020B0906030804020204" pitchFamily="34" charset="0"/>
              </a:rPr>
              <a:t>Assessing</a:t>
            </a:r>
            <a:r>
              <a:rPr lang="en-GB" sz="4400" b="1" dirty="0">
                <a:solidFill>
                  <a:srgbClr val="126573"/>
                </a:solidFill>
                <a:latin typeface="League Spartan" panose="00000800000000000000" pitchFamily="50" charset="0"/>
              </a:rPr>
              <a:t> </a:t>
            </a:r>
            <a:r>
              <a:rPr lang="en-GB" sz="4800" dirty="0">
                <a:solidFill>
                  <a:srgbClr val="126573"/>
                </a:solidFill>
                <a:latin typeface="Poet" pitchFamily="2" charset="0"/>
                <a:ea typeface="Open Sans Extrabold" panose="020B0906030804020204" pitchFamily="34" charset="0"/>
                <a:cs typeface="Open Sans Extrabold" panose="020B0906030804020204" pitchFamily="34" charset="0"/>
              </a:rPr>
              <a:t>risk</a:t>
            </a:r>
          </a:p>
        </p:txBody>
      </p:sp>
      <p:sp>
        <p:nvSpPr>
          <p:cNvPr id="3" name="TextBox 2"/>
          <p:cNvSpPr txBox="1"/>
          <p:nvPr/>
        </p:nvSpPr>
        <p:spPr>
          <a:xfrm>
            <a:off x="4896592" y="2551591"/>
            <a:ext cx="1828799" cy="461665"/>
          </a:xfrm>
          <a:prstGeom prst="rect">
            <a:avLst/>
          </a:prstGeom>
          <a:noFill/>
        </p:spPr>
        <p:txBody>
          <a:bodyPr wrap="square" rtlCol="0">
            <a:spAutoFit/>
          </a:bodyPr>
          <a:lstStyle/>
          <a:p>
            <a:r>
              <a:rPr lang="en-GB" sz="2400" dirty="0">
                <a:latin typeface="Lato" panose="020B0604020202020204" charset="0"/>
                <a:ea typeface="Lato" panose="020B0604020202020204" charset="0"/>
                <a:cs typeface="Lato" panose="020B0604020202020204" charset="0"/>
              </a:rPr>
              <a:t>The person </a:t>
            </a:r>
          </a:p>
        </p:txBody>
      </p:sp>
      <p:sp>
        <p:nvSpPr>
          <p:cNvPr id="14" name="TextBox 13"/>
          <p:cNvSpPr txBox="1"/>
          <p:nvPr/>
        </p:nvSpPr>
        <p:spPr>
          <a:xfrm>
            <a:off x="8151171" y="3451882"/>
            <a:ext cx="2622468" cy="461665"/>
          </a:xfrm>
          <a:prstGeom prst="rect">
            <a:avLst/>
          </a:prstGeom>
          <a:noFill/>
        </p:spPr>
        <p:txBody>
          <a:bodyPr wrap="square" rtlCol="0">
            <a:spAutoFit/>
          </a:bodyPr>
          <a:lstStyle/>
          <a:p>
            <a:r>
              <a:rPr lang="en-GB" sz="2400" dirty="0">
                <a:latin typeface="Lato" panose="020B0604020202020204" charset="0"/>
                <a:ea typeface="Lato" panose="020B0604020202020204" charset="0"/>
                <a:cs typeface="Lato" panose="020B0604020202020204" charset="0"/>
              </a:rPr>
              <a:t>Who else is there</a:t>
            </a:r>
          </a:p>
        </p:txBody>
      </p:sp>
      <p:sp>
        <p:nvSpPr>
          <p:cNvPr id="15" name="TextBox 14"/>
          <p:cNvSpPr txBox="1"/>
          <p:nvPr/>
        </p:nvSpPr>
        <p:spPr>
          <a:xfrm>
            <a:off x="1890155" y="3363917"/>
            <a:ext cx="1828799" cy="830997"/>
          </a:xfrm>
          <a:prstGeom prst="rect">
            <a:avLst/>
          </a:prstGeom>
          <a:noFill/>
        </p:spPr>
        <p:txBody>
          <a:bodyPr wrap="square" rtlCol="0">
            <a:spAutoFit/>
          </a:bodyPr>
          <a:lstStyle/>
          <a:p>
            <a:r>
              <a:rPr lang="en-GB" sz="2400" dirty="0">
                <a:latin typeface="Lato" panose="020B0604020202020204" charset="0"/>
                <a:ea typeface="Lato" panose="020B0604020202020204" charset="0"/>
                <a:cs typeface="Lato" panose="020B0604020202020204" charset="0"/>
              </a:rPr>
              <a:t>Where it is happening</a:t>
            </a:r>
          </a:p>
        </p:txBody>
      </p:sp>
      <p:pic>
        <p:nvPicPr>
          <p:cNvPr id="3078" name="Picture 6" descr="Cartoon, Doodle, Sketch, Kids, 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5327" y="4242196"/>
            <a:ext cx="2619564" cy="196611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artoon, Painting, Girl, Child, Ki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4707" y="3164571"/>
            <a:ext cx="2060684" cy="206068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artoon, Doodle, Sketch, Kids, Peop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4910" y="4354347"/>
            <a:ext cx="2348664" cy="176279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a:stCxn id="15" idx="3"/>
          </p:cNvCxnSpPr>
          <p:nvPr/>
        </p:nvCxnSpPr>
        <p:spPr>
          <a:xfrm flipV="1">
            <a:off x="3718954" y="2903662"/>
            <a:ext cx="1098603" cy="875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725391" y="2982812"/>
            <a:ext cx="1230796" cy="796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034230" y="5675443"/>
            <a:ext cx="3755703" cy="1480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22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20119" y="1956298"/>
            <a:ext cx="6440701" cy="2962349"/>
          </a:xfrm>
          <a:prstGeom prst="rect">
            <a:avLst/>
          </a:prstGeom>
          <a:noFill/>
        </p:spPr>
        <p:txBody>
          <a:bodyPr wrap="square" rtlCol="0">
            <a:spAutoFit/>
          </a:bodyPr>
          <a:lstStyle/>
          <a:p>
            <a:r>
              <a:rPr lang="en-US" sz="2800" b="1" dirty="0">
                <a:latin typeface="Lato" panose="020F0502020204030203" pitchFamily="34" charset="0"/>
                <a:ea typeface="Lato" panose="020F0502020204030203" pitchFamily="34" charset="0"/>
                <a:cs typeface="Lato" panose="020F0502020204030203" pitchFamily="34" charset="0"/>
              </a:rPr>
              <a:t>Work in pairs, read the scenario and consider:</a:t>
            </a:r>
          </a:p>
          <a:p>
            <a:endParaRPr lang="en-US" sz="1050" dirty="0"/>
          </a:p>
          <a:p>
            <a:pPr marL="342900" lvl="0" indent="-342900">
              <a:buFont typeface="Arial" panose="020B0604020202020204" pitchFamily="34" charset="0"/>
              <a:buChar char="•"/>
            </a:pPr>
            <a:r>
              <a:rPr lang="en-GB" sz="2400" dirty="0">
                <a:latin typeface="Lato" panose="020B0604020202020204" charset="0"/>
                <a:ea typeface="Lato" panose="020B0604020202020204" charset="0"/>
                <a:cs typeface="Lato" panose="020B0604020202020204" charset="0"/>
              </a:rPr>
              <a:t>What are the potential dangers or consequences of taking the risk?  </a:t>
            </a:r>
          </a:p>
          <a:p>
            <a:pPr marL="342900" lvl="0" indent="-342900">
              <a:buFont typeface="Arial" panose="020B0604020202020204" pitchFamily="34" charset="0"/>
              <a:buChar char="•"/>
            </a:pPr>
            <a:r>
              <a:rPr lang="en-GB" sz="2400" dirty="0">
                <a:latin typeface="Lato" panose="020B0604020202020204" charset="0"/>
                <a:ea typeface="Lato" panose="020B0604020202020204" charset="0"/>
                <a:cs typeface="Lato" panose="020B0604020202020204" charset="0"/>
              </a:rPr>
              <a:t>How risky is the situation? Why?</a:t>
            </a:r>
          </a:p>
          <a:p>
            <a:pPr marL="342900" lvl="0" indent="-342900">
              <a:buFont typeface="Arial" panose="020B0604020202020204" pitchFamily="34" charset="0"/>
              <a:buChar char="•"/>
            </a:pPr>
            <a:r>
              <a:rPr lang="en-GB" sz="2400" dirty="0">
                <a:latin typeface="Lato" panose="020B0604020202020204" charset="0"/>
                <a:ea typeface="Lato" panose="020B0604020202020204" charset="0"/>
                <a:cs typeface="Lato" panose="020B0604020202020204" charset="0"/>
              </a:rPr>
              <a:t>Is it worth them taking the risk?</a:t>
            </a:r>
          </a:p>
          <a:p>
            <a:pPr lvl="0"/>
            <a:endParaRPr lang="en-GB" sz="2400" dirty="0">
              <a:latin typeface="Lato" panose="020B0604020202020204" charset="0"/>
              <a:ea typeface="Lato" panose="020B0604020202020204" charset="0"/>
              <a:cs typeface="Lato" panose="020B0604020202020204" charset="0"/>
            </a:endParaRPr>
          </a:p>
        </p:txBody>
      </p:sp>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16</a:t>
            </a:fld>
            <a:endParaRPr lang="en-GB" dirty="0"/>
          </a:p>
        </p:txBody>
      </p:sp>
      <p:sp>
        <p:nvSpPr>
          <p:cNvPr id="13" name="TextBox 12"/>
          <p:cNvSpPr txBox="1"/>
          <p:nvPr/>
        </p:nvSpPr>
        <p:spPr>
          <a:xfrm>
            <a:off x="234887" y="499268"/>
            <a:ext cx="8624105" cy="830997"/>
          </a:xfrm>
          <a:prstGeom prst="rect">
            <a:avLst/>
          </a:prstGeom>
          <a:noFill/>
        </p:spPr>
        <p:txBody>
          <a:bodyPr wrap="square" rtlCol="0">
            <a:spAutoFit/>
          </a:bodyPr>
          <a:lstStyle/>
          <a:p>
            <a:r>
              <a:rPr lang="en-GB" sz="4800" dirty="0">
                <a:solidFill>
                  <a:srgbClr val="126573"/>
                </a:solidFill>
                <a:latin typeface="Poet" pitchFamily="2" charset="0"/>
                <a:ea typeface="Open Sans Extrabold" panose="020B0906030804020204" pitchFamily="34" charset="0"/>
                <a:cs typeface="Open Sans Extrabold" panose="020B0906030804020204" pitchFamily="34" charset="0"/>
              </a:rPr>
              <a:t>Risky</a:t>
            </a:r>
            <a:r>
              <a:rPr lang="en-GB" sz="4400" b="1" dirty="0">
                <a:solidFill>
                  <a:srgbClr val="126573"/>
                </a:solidFill>
                <a:latin typeface="League Spartan" panose="00000800000000000000" pitchFamily="50" charset="0"/>
              </a:rPr>
              <a:t> </a:t>
            </a:r>
            <a:r>
              <a:rPr lang="en-GB" sz="4800" dirty="0">
                <a:solidFill>
                  <a:srgbClr val="126573"/>
                </a:solidFill>
                <a:latin typeface="Poet" pitchFamily="2" charset="0"/>
                <a:ea typeface="Open Sans Extrabold" panose="020B0906030804020204" pitchFamily="34" charset="0"/>
                <a:cs typeface="Open Sans Extrabold" panose="020B0906030804020204" pitchFamily="34" charset="0"/>
              </a:rPr>
              <a:t>scenarios</a:t>
            </a:r>
          </a:p>
        </p:txBody>
      </p:sp>
      <p:pic>
        <p:nvPicPr>
          <p:cNvPr id="3074" name="Picture 2" descr="Pixel Cells, Pixel, Lea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5129" y="2134865"/>
            <a:ext cx="4606429" cy="3222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5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17</a:t>
            </a:fld>
            <a:endParaRPr lang="en-GB" dirty="0"/>
          </a:p>
        </p:txBody>
      </p:sp>
      <p:sp>
        <p:nvSpPr>
          <p:cNvPr id="13" name="TextBox 12"/>
          <p:cNvSpPr txBox="1"/>
          <p:nvPr/>
        </p:nvSpPr>
        <p:spPr>
          <a:xfrm>
            <a:off x="234887" y="499268"/>
            <a:ext cx="8624105" cy="830997"/>
          </a:xfrm>
          <a:prstGeom prst="rect">
            <a:avLst/>
          </a:prstGeom>
          <a:noFill/>
        </p:spPr>
        <p:txBody>
          <a:bodyPr wrap="square" rtlCol="0">
            <a:spAutoFit/>
          </a:bodyPr>
          <a:lstStyle/>
          <a:p>
            <a:r>
              <a:rPr lang="en-GB" sz="4800" dirty="0">
                <a:solidFill>
                  <a:srgbClr val="126573"/>
                </a:solidFill>
                <a:latin typeface="Poet" pitchFamily="2" charset="0"/>
                <a:ea typeface="Open Sans Extrabold" panose="020B0906030804020204" pitchFamily="34" charset="0"/>
                <a:cs typeface="Open Sans Extrabold" panose="020B0906030804020204" pitchFamily="34" charset="0"/>
              </a:rPr>
              <a:t>Risky</a:t>
            </a:r>
            <a:r>
              <a:rPr lang="en-GB" sz="4400" b="1" dirty="0">
                <a:solidFill>
                  <a:srgbClr val="126573"/>
                </a:solidFill>
                <a:latin typeface="League Spartan" panose="00000800000000000000" pitchFamily="50" charset="0"/>
              </a:rPr>
              <a:t> </a:t>
            </a:r>
            <a:r>
              <a:rPr lang="en-GB" sz="4800" dirty="0">
                <a:solidFill>
                  <a:srgbClr val="126573"/>
                </a:solidFill>
                <a:latin typeface="Poet" pitchFamily="2" charset="0"/>
                <a:ea typeface="Open Sans Extrabold" panose="020B0906030804020204" pitchFamily="34" charset="0"/>
                <a:cs typeface="Open Sans Extrabold" panose="020B0906030804020204" pitchFamily="34" charset="0"/>
              </a:rPr>
              <a:t>scenarios</a:t>
            </a:r>
          </a:p>
        </p:txBody>
      </p:sp>
      <p:sp>
        <p:nvSpPr>
          <p:cNvPr id="9" name="TextBox 8"/>
          <p:cNvSpPr txBox="1"/>
          <p:nvPr/>
        </p:nvSpPr>
        <p:spPr>
          <a:xfrm>
            <a:off x="721283" y="1669134"/>
            <a:ext cx="10774032" cy="4154984"/>
          </a:xfrm>
          <a:prstGeom prst="rect">
            <a:avLst/>
          </a:prstGeom>
          <a:noFill/>
          <a:ln w="12700">
            <a:solidFill>
              <a:schemeClr val="tx1">
                <a:lumMod val="75000"/>
                <a:lumOff val="25000"/>
              </a:schemeClr>
            </a:solidFill>
          </a:ln>
        </p:spPr>
        <p:txBody>
          <a:bodyPr wrap="square" rtlCol="0">
            <a:spAutoFit/>
          </a:bodyPr>
          <a:lstStyle/>
          <a:p>
            <a:endParaRPr lang="en-US" sz="2400" dirty="0">
              <a:latin typeface="Lato" panose="020B0604020202020204" charset="0"/>
              <a:ea typeface="Lato" panose="020B0604020202020204" charset="0"/>
              <a:cs typeface="Lato" panose="020B0604020202020204" charset="0"/>
            </a:endParaRPr>
          </a:p>
          <a:p>
            <a:pPr lvl="1"/>
            <a:r>
              <a:rPr lang="en-GB" sz="2400" i="1" dirty="0">
                <a:latin typeface="Lato" panose="020B0604020202020204" charset="0"/>
                <a:ea typeface="Lato" panose="020B0604020202020204" charset="0"/>
                <a:cs typeface="Lato" panose="020B0604020202020204" charset="0"/>
              </a:rPr>
              <a:t>The possible dangers or consequences of taking this risk are __________.</a:t>
            </a:r>
            <a:endParaRPr lang="en-GB" sz="2400" dirty="0">
              <a:latin typeface="Lato" panose="020B0604020202020204" charset="0"/>
              <a:ea typeface="Lato" panose="020B0604020202020204" charset="0"/>
              <a:cs typeface="Lato" panose="020B0604020202020204" charset="0"/>
            </a:endParaRPr>
          </a:p>
          <a:p>
            <a:pPr lvl="0"/>
            <a:endParaRPr lang="en-GB" sz="2400" dirty="0">
              <a:latin typeface="Lato" panose="020B0604020202020204" charset="0"/>
              <a:ea typeface="Lato" panose="020B0604020202020204" charset="0"/>
              <a:cs typeface="Lato" panose="020B0604020202020204" charset="0"/>
            </a:endParaRPr>
          </a:p>
          <a:p>
            <a:pPr lvl="0"/>
            <a:r>
              <a:rPr lang="en-GB" sz="2400" i="1" dirty="0">
                <a:latin typeface="Lato" panose="020B0604020202020204" charset="0"/>
                <a:ea typeface="Lato" panose="020B0604020202020204" charset="0"/>
                <a:cs typeface="Lato" panose="020B0604020202020204" charset="0"/>
              </a:rPr>
              <a:t>      It is high / medium / low risk because _______________________________.</a:t>
            </a:r>
            <a:endParaRPr lang="en-GB" sz="2400" dirty="0">
              <a:latin typeface="Lato" panose="020B0604020202020204" charset="0"/>
              <a:ea typeface="Lato" panose="020B0604020202020204" charset="0"/>
              <a:cs typeface="Lato" panose="020B0604020202020204" charset="0"/>
            </a:endParaRPr>
          </a:p>
          <a:p>
            <a:pPr lvl="1"/>
            <a:endParaRPr lang="en-GB" sz="2400" i="1" dirty="0">
              <a:latin typeface="Lato" panose="020B0604020202020204" charset="0"/>
              <a:ea typeface="Lato" panose="020B0604020202020204" charset="0"/>
              <a:cs typeface="Lato" panose="020B0604020202020204" charset="0"/>
            </a:endParaRPr>
          </a:p>
          <a:p>
            <a:pPr lvl="1"/>
            <a:r>
              <a:rPr lang="en-GB" sz="2400" b="1" i="1" dirty="0">
                <a:latin typeface="Lato" panose="020B0604020202020204" charset="0"/>
                <a:ea typeface="Lato" panose="020B0604020202020204" charset="0"/>
                <a:cs typeface="Lato" panose="020B0604020202020204" charset="0"/>
              </a:rPr>
              <a:t>OPTION 1:</a:t>
            </a:r>
            <a:r>
              <a:rPr lang="en-GB" sz="2400" i="1" dirty="0">
                <a:latin typeface="Lato" panose="020B0604020202020204" charset="0"/>
                <a:ea typeface="Lato" panose="020B0604020202020204" charset="0"/>
                <a:cs typeface="Lato" panose="020B0604020202020204" charset="0"/>
              </a:rPr>
              <a:t> Yes, they should take this risk.</a:t>
            </a:r>
            <a:endParaRPr lang="en-GB" sz="2400" dirty="0">
              <a:latin typeface="Lato" panose="020B0604020202020204" charset="0"/>
              <a:ea typeface="Lato" panose="020B0604020202020204" charset="0"/>
              <a:cs typeface="Lato" panose="020B0604020202020204" charset="0"/>
            </a:endParaRPr>
          </a:p>
          <a:p>
            <a:pPr lvl="1"/>
            <a:r>
              <a:rPr lang="en-GB" sz="2400" b="1" i="1" dirty="0">
                <a:latin typeface="Lato" panose="020B0604020202020204" charset="0"/>
                <a:ea typeface="Lato" panose="020B0604020202020204" charset="0"/>
                <a:cs typeface="Lato" panose="020B0604020202020204" charset="0"/>
              </a:rPr>
              <a:t>OPTION 2: </a:t>
            </a:r>
            <a:r>
              <a:rPr lang="en-GB" sz="2400" i="1" dirty="0">
                <a:latin typeface="Lato" panose="020B0604020202020204" charset="0"/>
                <a:ea typeface="Lato" panose="020B0604020202020204" charset="0"/>
                <a:cs typeface="Lato" panose="020B0604020202020204" charset="0"/>
              </a:rPr>
              <a:t>Yes, they should take the risk but only if… (are there things that would make this activity lower risk?)</a:t>
            </a:r>
            <a:endParaRPr lang="en-GB" sz="2400" dirty="0">
              <a:latin typeface="Lato" panose="020B0604020202020204" charset="0"/>
              <a:ea typeface="Lato" panose="020B0604020202020204" charset="0"/>
              <a:cs typeface="Lato" panose="020B0604020202020204" charset="0"/>
            </a:endParaRPr>
          </a:p>
          <a:p>
            <a:pPr lvl="1"/>
            <a:r>
              <a:rPr lang="en-GB" sz="2400" b="1" i="1" dirty="0">
                <a:latin typeface="Lato" panose="020B0604020202020204" charset="0"/>
                <a:ea typeface="Lato" panose="020B0604020202020204" charset="0"/>
                <a:cs typeface="Lato" panose="020B0604020202020204" charset="0"/>
              </a:rPr>
              <a:t>OPTION 3: </a:t>
            </a:r>
            <a:r>
              <a:rPr lang="en-GB" sz="2400" i="1" dirty="0">
                <a:latin typeface="Lato" panose="020B0604020202020204" charset="0"/>
                <a:ea typeface="Lato" panose="020B0604020202020204" charset="0"/>
                <a:cs typeface="Lato" panose="020B0604020202020204" charset="0"/>
              </a:rPr>
              <a:t>No, they should not take the risk, this activity is too risky because…</a:t>
            </a:r>
            <a:endParaRPr lang="en-GB" sz="2400" dirty="0">
              <a:latin typeface="Lato" panose="020B0604020202020204" charset="0"/>
              <a:ea typeface="Lato" panose="020B0604020202020204" charset="0"/>
              <a:cs typeface="Lato" panose="020B0604020202020204" charset="0"/>
            </a:endParaRPr>
          </a:p>
          <a:p>
            <a:pPr lvl="1"/>
            <a:endParaRPr lang="en-GB" sz="2400" i="1" dirty="0">
              <a:latin typeface="Lato" panose="020B0604020202020204" charset="0"/>
              <a:ea typeface="Lato" panose="020B0604020202020204" charset="0"/>
              <a:cs typeface="Lato" panose="020B0604020202020204" charset="0"/>
            </a:endParaRPr>
          </a:p>
          <a:p>
            <a:pPr lvl="1"/>
            <a:endParaRPr lang="en-GB" sz="2400" dirty="0">
              <a:latin typeface="Lato" panose="020B0604020202020204" charset="0"/>
              <a:ea typeface="Lato" panose="020B0604020202020204" charset="0"/>
              <a:cs typeface="Lato" panose="020B0604020202020204" charset="0"/>
            </a:endParaRPr>
          </a:p>
        </p:txBody>
      </p:sp>
    </p:spTree>
    <p:extLst>
      <p:ext uri="{BB962C8B-B14F-4D97-AF65-F5344CB8AC3E}">
        <p14:creationId xmlns:p14="http://schemas.microsoft.com/office/powerpoint/2010/main" val="83432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4924" y="509280"/>
            <a:ext cx="10714182" cy="830997"/>
          </a:xfrm>
          <a:prstGeom prst="rect">
            <a:avLst/>
          </a:prstGeom>
          <a:noFill/>
        </p:spPr>
        <p:txBody>
          <a:bodyPr wrap="square" rtlCol="0">
            <a:spAutoFit/>
          </a:bodyPr>
          <a:lstStyle/>
          <a:p>
            <a:r>
              <a:rPr lang="en-GB" sz="4800" dirty="0">
                <a:solidFill>
                  <a:srgbClr val="126573"/>
                </a:solidFill>
                <a:latin typeface="Poet" pitchFamily="2" charset="0"/>
                <a:ea typeface="Open Sans Extrabold" panose="020B0906030804020204" pitchFamily="34" charset="0"/>
                <a:cs typeface="Open Sans Extrabold" panose="020B0906030804020204" pitchFamily="34" charset="0"/>
              </a:rPr>
              <a:t>Risk:</a:t>
            </a:r>
            <a:r>
              <a:rPr lang="en-GB" sz="4400" b="1" dirty="0">
                <a:solidFill>
                  <a:srgbClr val="126573"/>
                </a:solidFill>
                <a:latin typeface="League Spartan" panose="00000800000000000000" pitchFamily="50" charset="0"/>
              </a:rPr>
              <a:t> </a:t>
            </a:r>
            <a:r>
              <a:rPr lang="en-GB" sz="4800" dirty="0">
                <a:solidFill>
                  <a:srgbClr val="126573"/>
                </a:solidFill>
                <a:latin typeface="Poet" pitchFamily="2" charset="0"/>
                <a:ea typeface="Open Sans Extrabold" panose="020B0906030804020204" pitchFamily="34" charset="0"/>
                <a:cs typeface="Open Sans Extrabold" panose="020B0906030804020204" pitchFamily="34" charset="0"/>
              </a:rPr>
              <a:t>Where</a:t>
            </a:r>
            <a:r>
              <a:rPr lang="en-GB" sz="4400" b="1" dirty="0">
                <a:solidFill>
                  <a:srgbClr val="126573"/>
                </a:solidFill>
                <a:latin typeface="League Spartan" panose="00000800000000000000" pitchFamily="50" charset="0"/>
              </a:rPr>
              <a:t> </a:t>
            </a:r>
            <a:r>
              <a:rPr lang="en-GB" sz="4800" dirty="0">
                <a:solidFill>
                  <a:srgbClr val="126573"/>
                </a:solidFill>
                <a:latin typeface="Poet" pitchFamily="2" charset="0"/>
                <a:ea typeface="Open Sans Extrabold" panose="020B0906030804020204" pitchFamily="34" charset="0"/>
                <a:cs typeface="Open Sans Extrabold" panose="020B0906030804020204" pitchFamily="34" charset="0"/>
              </a:rPr>
              <a:t>are</a:t>
            </a:r>
            <a:r>
              <a:rPr lang="en-GB" sz="4400" b="1" dirty="0">
                <a:solidFill>
                  <a:srgbClr val="126573"/>
                </a:solidFill>
                <a:latin typeface="League Spartan" panose="00000800000000000000" pitchFamily="50" charset="0"/>
              </a:rPr>
              <a:t> </a:t>
            </a:r>
            <a:r>
              <a:rPr lang="en-GB" sz="4800" dirty="0">
                <a:solidFill>
                  <a:srgbClr val="126573"/>
                </a:solidFill>
                <a:latin typeface="Poet" pitchFamily="2" charset="0"/>
                <a:ea typeface="Open Sans Extrabold" panose="020B0906030804020204" pitchFamily="34" charset="0"/>
                <a:cs typeface="Open Sans Extrabold" panose="020B0906030804020204" pitchFamily="34" charset="0"/>
              </a:rPr>
              <a:t>we now?</a:t>
            </a:r>
          </a:p>
        </p:txBody>
      </p:sp>
      <p:sp>
        <p:nvSpPr>
          <p:cNvPr id="8" name="TextBox 7"/>
          <p:cNvSpPr txBox="1"/>
          <p:nvPr/>
        </p:nvSpPr>
        <p:spPr>
          <a:xfrm>
            <a:off x="881191" y="2242870"/>
            <a:ext cx="5307576" cy="3046988"/>
          </a:xfrm>
          <a:prstGeom prst="rect">
            <a:avLst/>
          </a:prstGeom>
          <a:noFill/>
        </p:spPr>
        <p:txBody>
          <a:bodyPr wrap="square" rtlCol="0">
            <a:spAutoFit/>
          </a:bodyPr>
          <a:lstStyle/>
          <a:p>
            <a:r>
              <a:rPr lang="en-US" sz="2800" b="1" dirty="0">
                <a:latin typeface="Lato" panose="020F0502020204030203" pitchFamily="34" charset="0"/>
                <a:ea typeface="Lato" panose="020F0502020204030203" pitchFamily="34" charset="0"/>
                <a:cs typeface="Lato" panose="020F0502020204030203" pitchFamily="34" charset="0"/>
              </a:rPr>
              <a:t>Answer these 3 questions for yourself…</a:t>
            </a:r>
          </a:p>
          <a:p>
            <a:endParaRPr lang="en-US" sz="1600" dirty="0"/>
          </a:p>
          <a:p>
            <a:pPr marL="342900" indent="-342900">
              <a:buFont typeface="Arial" panose="020B0604020202020204" pitchFamily="34" charset="0"/>
              <a:buChar char="•"/>
            </a:pPr>
            <a:r>
              <a:rPr lang="en-GB" sz="2400" dirty="0">
                <a:latin typeface="Lato" panose="020B0604020202020204" charset="0"/>
                <a:ea typeface="Lato" panose="020B0604020202020204" charset="0"/>
                <a:cs typeface="Lato" panose="020B0604020202020204" charset="0"/>
              </a:rPr>
              <a:t>Before this lesson, I felt…</a:t>
            </a:r>
          </a:p>
          <a:p>
            <a:pPr marL="342900" lvl="0" indent="-342900">
              <a:buFont typeface="Arial" panose="020B0604020202020204" pitchFamily="34" charset="0"/>
              <a:buChar char="•"/>
            </a:pPr>
            <a:r>
              <a:rPr lang="en-GB" sz="2400" dirty="0">
                <a:latin typeface="Lato" panose="020B0604020202020204" charset="0"/>
                <a:ea typeface="Lato" panose="020B0604020202020204" charset="0"/>
                <a:cs typeface="Lato" panose="020B0604020202020204" charset="0"/>
              </a:rPr>
              <a:t>This lesson about risk has made me think about…</a:t>
            </a:r>
          </a:p>
          <a:p>
            <a:pPr marL="342900" lvl="0" indent="-342900">
              <a:buFont typeface="Arial" panose="020B0604020202020204" pitchFamily="34" charset="0"/>
              <a:buChar char="•"/>
            </a:pPr>
            <a:r>
              <a:rPr lang="en-GB" sz="2400" dirty="0">
                <a:latin typeface="Lato" panose="020B0604020202020204" charset="0"/>
                <a:ea typeface="Lato" panose="020B0604020202020204" charset="0"/>
                <a:cs typeface="Lato" panose="020B0604020202020204" charset="0"/>
              </a:rPr>
              <a:t>Before taking a risk people should…</a:t>
            </a:r>
          </a:p>
          <a:p>
            <a:pPr lvl="0">
              <a:defRPr/>
            </a:pPr>
            <a:endParaRPr lang="en-GB" sz="2400" i="1"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18</a:t>
            </a:fld>
            <a:endParaRPr lang="en-GB"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6767" y="337347"/>
            <a:ext cx="2425719" cy="122423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0415" y="2198038"/>
            <a:ext cx="4518352" cy="3076876"/>
          </a:xfrm>
          <a:prstGeom prst="rect">
            <a:avLst/>
          </a:prstGeom>
        </p:spPr>
      </p:pic>
    </p:spTree>
    <p:extLst>
      <p:ext uri="{BB962C8B-B14F-4D97-AF65-F5344CB8AC3E}">
        <p14:creationId xmlns:p14="http://schemas.microsoft.com/office/powerpoint/2010/main" val="257505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801" y="506007"/>
            <a:ext cx="10714182" cy="830997"/>
          </a:xfrm>
          <a:prstGeom prst="rect">
            <a:avLst/>
          </a:prstGeom>
          <a:noFill/>
        </p:spPr>
        <p:txBody>
          <a:bodyPr wrap="square" rtlCol="0">
            <a:spAutoFit/>
          </a:bodyPr>
          <a:lstStyle/>
          <a:p>
            <a:r>
              <a:rPr lang="en-GB" sz="4800" dirty="0">
                <a:solidFill>
                  <a:srgbClr val="126573"/>
                </a:solidFill>
                <a:latin typeface="Poet" pitchFamily="2" charset="0"/>
                <a:ea typeface="Open Sans Extrabold" panose="020B0906030804020204" pitchFamily="34" charset="0"/>
                <a:cs typeface="Open Sans Extrabold" panose="020B0906030804020204" pitchFamily="34" charset="0"/>
              </a:rPr>
              <a:t>More</a:t>
            </a:r>
            <a:r>
              <a:rPr lang="en-GB" sz="4400" b="1" dirty="0">
                <a:solidFill>
                  <a:srgbClr val="126573"/>
                </a:solidFill>
                <a:latin typeface="League Spartan" panose="00000800000000000000" pitchFamily="50" charset="0"/>
              </a:rPr>
              <a:t> </a:t>
            </a:r>
            <a:r>
              <a:rPr lang="en-GB" sz="4800" dirty="0">
                <a:solidFill>
                  <a:srgbClr val="126573"/>
                </a:solidFill>
                <a:latin typeface="Poet" pitchFamily="2" charset="0"/>
                <a:ea typeface="Open Sans Extrabold" panose="020B0906030804020204" pitchFamily="34" charset="0"/>
                <a:cs typeface="Open Sans Extrabold" panose="020B0906030804020204" pitchFamily="34" charset="0"/>
              </a:rPr>
              <a:t>activities</a:t>
            </a:r>
          </a:p>
        </p:txBody>
      </p:sp>
      <p:sp>
        <p:nvSpPr>
          <p:cNvPr id="8" name="TextBox 7"/>
          <p:cNvSpPr txBox="1"/>
          <p:nvPr/>
        </p:nvSpPr>
        <p:spPr>
          <a:xfrm>
            <a:off x="922711" y="1774010"/>
            <a:ext cx="6321051" cy="3539430"/>
          </a:xfrm>
          <a:prstGeom prst="rect">
            <a:avLst/>
          </a:prstGeom>
          <a:noFill/>
        </p:spPr>
        <p:txBody>
          <a:bodyPr wrap="square" rtlCol="0">
            <a:spAutoFit/>
          </a:bodyPr>
          <a:lstStyle/>
          <a:p>
            <a:r>
              <a:rPr lang="en-US" sz="2800" b="1" dirty="0">
                <a:latin typeface="Lato" panose="020F0502020204030203" pitchFamily="34" charset="0"/>
                <a:ea typeface="Lato" panose="020F0502020204030203" pitchFamily="34" charset="0"/>
                <a:cs typeface="Lato" panose="020F0502020204030203" pitchFamily="34" charset="0"/>
              </a:rPr>
              <a:t>Cartoon strip</a:t>
            </a:r>
          </a:p>
          <a:p>
            <a:endParaRPr lang="en-US" sz="2800" b="1" dirty="0">
              <a:latin typeface="League Spartan" panose="00000800000000000000" pitchFamily="50" charset="0"/>
            </a:endParaRPr>
          </a:p>
          <a:p>
            <a:r>
              <a:rPr lang="en-US" sz="2400" dirty="0">
                <a:latin typeface="Lato" panose="020B0604020202020204" charset="0"/>
                <a:ea typeface="Lato" panose="020B0604020202020204" charset="0"/>
                <a:cs typeface="Lato" panose="020B0604020202020204" charset="0"/>
              </a:rPr>
              <a:t>Create a cartoon strip about Jamie and the skateboard trick… up to the point where Jamie is about to do the dare. </a:t>
            </a:r>
          </a:p>
          <a:p>
            <a:r>
              <a:rPr lang="en-US" sz="2400" dirty="0">
                <a:latin typeface="Lato" panose="020B0604020202020204" charset="0"/>
                <a:ea typeface="Lato" panose="020B0604020202020204" charset="0"/>
                <a:cs typeface="Lato" panose="020B0604020202020204" charset="0"/>
              </a:rPr>
              <a:t>Add speech and thought bubbles for the characters. Include yourself (or another character) giving Jamie advice about what to do.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19</a:t>
            </a:fld>
            <a:endParaRPr lang="en-GB" dirty="0"/>
          </a:p>
        </p:txBody>
      </p:sp>
      <p:pic>
        <p:nvPicPr>
          <p:cNvPr id="7" name="Picture 2" descr="Skateboard, Drive, Halfpipe, Skating, Ro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3479" y="2158853"/>
            <a:ext cx="3051088" cy="3051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63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D651D86-383D-45DB-A701-76B5BFCFE28F}" type="slidenum">
              <a:rPr lang="en-GB" smtClean="0"/>
              <a:pPr/>
              <a:t>2</a:t>
            </a:fld>
            <a:endParaRPr lang="en-GB" dirty="0"/>
          </a:p>
        </p:txBody>
      </p:sp>
      <p:sp>
        <p:nvSpPr>
          <p:cNvPr id="3" name="TextBox 2"/>
          <p:cNvSpPr txBox="1"/>
          <p:nvPr/>
        </p:nvSpPr>
        <p:spPr>
          <a:xfrm>
            <a:off x="230459" y="319048"/>
            <a:ext cx="9177913" cy="830997"/>
          </a:xfrm>
          <a:prstGeom prst="rect">
            <a:avLst/>
          </a:prstGeom>
          <a:solidFill>
            <a:srgbClr val="126573"/>
          </a:solidFill>
        </p:spPr>
        <p:txBody>
          <a:bodyPr wrap="square" rtlCol="0">
            <a:spAutoFit/>
          </a:bodyPr>
          <a:lstStyle/>
          <a:p>
            <a:r>
              <a:rPr lang="en-GB" sz="4800" dirty="0">
                <a:solidFill>
                  <a:schemeClr val="bg1"/>
                </a:solidFill>
                <a:latin typeface="Poet" pitchFamily="2" charset="0"/>
                <a:ea typeface="Open Sans Extrabold" panose="020B0906030804020204" pitchFamily="34" charset="0"/>
                <a:cs typeface="Open Sans Extrabold" panose="020B0906030804020204" pitchFamily="34" charset="0"/>
              </a:rPr>
              <a:t>Using this PowerPoint</a:t>
            </a:r>
          </a:p>
        </p:txBody>
      </p:sp>
      <p:sp>
        <p:nvSpPr>
          <p:cNvPr id="6" name="TextBox 5"/>
          <p:cNvSpPr txBox="1"/>
          <p:nvPr/>
        </p:nvSpPr>
        <p:spPr>
          <a:xfrm>
            <a:off x="523052" y="1635158"/>
            <a:ext cx="11246384" cy="4893647"/>
          </a:xfrm>
          <a:prstGeom prst="rect">
            <a:avLst/>
          </a:prstGeom>
          <a:noFill/>
        </p:spPr>
        <p:txBody>
          <a:bodyPr wrap="square" rtlCol="0">
            <a:spAutoFit/>
          </a:bodyPr>
          <a:lstStyle/>
          <a:p>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The slides in this presentation are divided into two sections:</a:t>
            </a:r>
          </a:p>
          <a:p>
            <a:pPr marL="514350" indent="-514350">
              <a:lnSpc>
                <a:spcPct val="150000"/>
              </a:lnSpc>
              <a:buAutoNum type="romanLcParenBoth"/>
            </a:pPr>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Teacher slides </a:t>
            </a:r>
            <a:r>
              <a:rPr lang="en-US" sz="2400" dirty="0" smtClean="0">
                <a:solidFill>
                  <a:schemeClr val="bg1"/>
                </a:solidFill>
                <a:latin typeface="Lato" panose="020F0502020204030203" pitchFamily="34" charset="0"/>
                <a:ea typeface="Lato" panose="020F0502020204030203" pitchFamily="34" charset="0"/>
                <a:cs typeface="Lato" panose="020F0502020204030203" pitchFamily="34" charset="0"/>
              </a:rPr>
              <a:t>(blue)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 provide key information regarding lesson preparation</a:t>
            </a:r>
          </a:p>
          <a:p>
            <a:pPr marL="514350" indent="-514350">
              <a:lnSpc>
                <a:spcPct val="150000"/>
              </a:lnSpc>
              <a:buAutoNum type="romanLcParenBoth"/>
            </a:pPr>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Pupil slides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(white) – provide a visual focus point for pupils during the lesson and delivery notes for teachers about the activities.  Click ‘notes’ to view these. </a:t>
            </a:r>
          </a:p>
          <a:p>
            <a:pPr marL="514350" indent="-514350">
              <a:lnSpc>
                <a:spcPct val="150000"/>
              </a:lnSpc>
              <a:buAutoNum type="romanLcParenBoth"/>
            </a:pPr>
            <a:endParaRPr lang="en-US" dirty="0">
              <a:solidFill>
                <a:schemeClr val="bg1"/>
              </a:solidFill>
              <a:latin typeface="Lato" panose="020F0502020204030203" pitchFamily="34" charset="0"/>
              <a:ea typeface="Lato" panose="020F0502020204030203" pitchFamily="34" charset="0"/>
              <a:cs typeface="Lato" panose="020F0502020204030203" pitchFamily="34" charset="0"/>
            </a:endParaRPr>
          </a:p>
          <a:p>
            <a:pPr>
              <a:lnSpc>
                <a:spcPct val="150000"/>
              </a:lnSpc>
            </a:pP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Ensure that you select ‘Use Presenter View’ under the ‘Slide Show’ tab – this will allow you to preview the teaching notes on your monitor while the main presentation is displayed on a screen/smartboard.</a:t>
            </a:r>
          </a:p>
        </p:txBody>
      </p:sp>
      <p:sp>
        <p:nvSpPr>
          <p:cNvPr id="9" name="TextBox 8"/>
          <p:cNvSpPr txBox="1"/>
          <p:nvPr/>
        </p:nvSpPr>
        <p:spPr>
          <a:xfrm>
            <a:off x="9869891" y="257494"/>
            <a:ext cx="2110827" cy="954107"/>
          </a:xfrm>
          <a:prstGeom prst="rect">
            <a:avLst/>
          </a:prstGeom>
          <a:solidFill>
            <a:srgbClr val="126573"/>
          </a:solidFill>
          <a:ln>
            <a:solidFill>
              <a:schemeClr val="bg1"/>
            </a:solidFill>
            <a:prstDash val="dash"/>
          </a:ln>
        </p:spPr>
        <p:txBody>
          <a:bodyPr wrap="square" rtlCol="0" anchor="ctr" anchorCtr="1">
            <a:spAutoFit/>
          </a:bodyPr>
          <a:lstStyle/>
          <a:p>
            <a:r>
              <a:rPr lang="en-GB" sz="2800" dirty="0">
                <a:solidFill>
                  <a:schemeClr val="bg1"/>
                </a:solidFill>
                <a:latin typeface="Poet" pitchFamily="2" charset="0"/>
                <a:ea typeface="Open Sans Extrabold" panose="020B0906030804020204" pitchFamily="34" charset="0"/>
                <a:cs typeface="Open Sans Extrabold" panose="020B0906030804020204" pitchFamily="34" charset="0"/>
              </a:rPr>
              <a:t>Teacher </a:t>
            </a:r>
          </a:p>
          <a:p>
            <a:r>
              <a:rPr lang="en-GB" sz="2800" dirty="0">
                <a:solidFill>
                  <a:schemeClr val="bg1"/>
                </a:solidFill>
                <a:latin typeface="Poet" pitchFamily="2" charset="0"/>
                <a:ea typeface="Open Sans Extrabold" panose="020B0906030804020204" pitchFamily="34" charset="0"/>
                <a:cs typeface="Open Sans Extrabold" panose="020B0906030804020204" pitchFamily="34" charset="0"/>
              </a:rPr>
              <a:t>slide</a:t>
            </a:r>
          </a:p>
        </p:txBody>
      </p:sp>
    </p:spTree>
    <p:extLst>
      <p:ext uri="{BB962C8B-B14F-4D97-AF65-F5344CB8AC3E}">
        <p14:creationId xmlns:p14="http://schemas.microsoft.com/office/powerpoint/2010/main" val="3388793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97585" y="1714832"/>
            <a:ext cx="5251262" cy="4117224"/>
          </a:xfrm>
          <a:prstGeom prst="rect">
            <a:avLst/>
          </a:prstGeom>
          <a:noFill/>
        </p:spPr>
        <p:txBody>
          <a:bodyPr wrap="square" rtlCol="0">
            <a:spAutoFit/>
          </a:bodyPr>
          <a:lstStyle/>
          <a:p>
            <a:r>
              <a:rPr lang="en-GB" sz="2400" dirty="0">
                <a:solidFill>
                  <a:schemeClr val="bg1"/>
                </a:solidFill>
                <a:latin typeface="Lato" panose="020B0604020202020204" charset="0"/>
                <a:ea typeface="Lato" panose="020B0604020202020204" charset="0"/>
                <a:cs typeface="Lato" panose="020B0604020202020204" charset="0"/>
              </a:rPr>
              <a:t>This KS2 lesson focuses on pupils’ understanding and assessment of risk, and how to manage when risk arises.  It enables pupils to talk about what is meant by risk and develop strategies for dealing with it. It provides a suitable starting point prior to exploring different types of risk in more detail, for example in relation to drug, alcohol and tobacco education or gambling education. </a:t>
            </a:r>
            <a:endParaRPr lang="en-US" sz="2400" dirty="0">
              <a:solidFill>
                <a:schemeClr val="bg1"/>
              </a:solidFill>
              <a:latin typeface="Lato" panose="020B0604020202020204" charset="0"/>
              <a:ea typeface="Lato" panose="020B0604020202020204" charset="0"/>
              <a:cs typeface="Lato" panose="020B0604020202020204" charset="0"/>
            </a:endParaRPr>
          </a:p>
        </p:txBody>
      </p:sp>
      <p:sp>
        <p:nvSpPr>
          <p:cNvPr id="3" name="Rectangle 2"/>
          <p:cNvSpPr/>
          <p:nvPr/>
        </p:nvSpPr>
        <p:spPr>
          <a:xfrm>
            <a:off x="6387048" y="1664739"/>
            <a:ext cx="5314104" cy="4524315"/>
          </a:xfrm>
          <a:prstGeom prst="rect">
            <a:avLst/>
          </a:prstGeom>
        </p:spPr>
        <p:txBody>
          <a:bodyPr wrap="square">
            <a:spAutoFit/>
          </a:bodyPr>
          <a:lstStyle/>
          <a:p>
            <a:pPr lvl="0"/>
            <a:r>
              <a:rPr lang="en-GB" sz="2400" dirty="0">
                <a:solidFill>
                  <a:schemeClr val="bg1"/>
                </a:solidFill>
                <a:latin typeface="Lato" panose="020B0604020202020204" charset="0"/>
                <a:ea typeface="Lato" panose="020B0604020202020204" charset="0"/>
                <a:cs typeface="Lato" panose="020B0604020202020204" charset="0"/>
              </a:rPr>
              <a:t>A follow-up lesson exploring risk in relation to gambling is provided for  pupils in Year 5/6.  This lesson is not designed to be taught in isolation and should form part of a planned, developmental programme for PSHE education.</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a:solidFill>
                  <a:schemeClr val="bg1"/>
                </a:solidFill>
                <a:latin typeface="Lato" panose="020B0604020202020204" charset="0"/>
                <a:ea typeface="Lato" panose="020B0604020202020204" charset="0"/>
                <a:cs typeface="Lato" panose="020B0604020202020204" charset="0"/>
              </a:rPr>
              <a:t>Timings provided are approximate – teachers are expected to adapt delivery according to the needs of their pupils and their previous learning on risk. </a:t>
            </a:r>
          </a:p>
          <a:p>
            <a:pPr lvl="0"/>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5" name="Slide Number Placeholder 4"/>
          <p:cNvSpPr>
            <a:spLocks noGrp="1"/>
          </p:cNvSpPr>
          <p:nvPr>
            <p:ph type="sldNum" sz="quarter" idx="12"/>
          </p:nvPr>
        </p:nvSpPr>
        <p:spPr/>
        <p:txBody>
          <a:bodyPr/>
          <a:lstStyle/>
          <a:p>
            <a:fld id="{2D651D86-383D-45DB-A701-76B5BFCFE28F}" type="slidenum">
              <a:rPr lang="en-GB" smtClean="0"/>
              <a:t>3</a:t>
            </a:fld>
            <a:endParaRPr lang="en-GB" dirty="0"/>
          </a:p>
        </p:txBody>
      </p:sp>
      <p:sp>
        <p:nvSpPr>
          <p:cNvPr id="12" name="TextBox 11"/>
          <p:cNvSpPr txBox="1"/>
          <p:nvPr/>
        </p:nvSpPr>
        <p:spPr>
          <a:xfrm>
            <a:off x="249630" y="319048"/>
            <a:ext cx="3155553" cy="830997"/>
          </a:xfrm>
          <a:prstGeom prst="rect">
            <a:avLst/>
          </a:prstGeom>
          <a:solidFill>
            <a:srgbClr val="126573"/>
          </a:solidFill>
        </p:spPr>
        <p:txBody>
          <a:bodyPr wrap="square" rtlCol="0">
            <a:spAutoFit/>
          </a:bodyPr>
          <a:lstStyle/>
          <a:p>
            <a:r>
              <a:rPr lang="en-GB" sz="4800" dirty="0">
                <a:solidFill>
                  <a:schemeClr val="bg1"/>
                </a:solidFill>
                <a:latin typeface="Poet" pitchFamily="2" charset="0"/>
                <a:ea typeface="Open Sans Extrabold" panose="020B0906030804020204" pitchFamily="34" charset="0"/>
                <a:cs typeface="Open Sans Extrabold" panose="020B0906030804020204" pitchFamily="34" charset="0"/>
              </a:rPr>
              <a:t>Context</a:t>
            </a:r>
          </a:p>
        </p:txBody>
      </p:sp>
      <p:sp>
        <p:nvSpPr>
          <p:cNvPr id="16" name="TextBox 15"/>
          <p:cNvSpPr txBox="1"/>
          <p:nvPr/>
        </p:nvSpPr>
        <p:spPr>
          <a:xfrm>
            <a:off x="9869891" y="257494"/>
            <a:ext cx="2110827" cy="954107"/>
          </a:xfrm>
          <a:prstGeom prst="rect">
            <a:avLst/>
          </a:prstGeom>
          <a:solidFill>
            <a:srgbClr val="126573"/>
          </a:solidFill>
          <a:ln>
            <a:solidFill>
              <a:schemeClr val="bg1"/>
            </a:solidFill>
            <a:prstDash val="dash"/>
          </a:ln>
        </p:spPr>
        <p:txBody>
          <a:bodyPr wrap="square" rtlCol="0" anchor="ctr" anchorCtr="1">
            <a:spAutoFit/>
          </a:bodyPr>
          <a:lstStyle/>
          <a:p>
            <a:r>
              <a:rPr lang="en-GB" sz="2800" dirty="0">
                <a:solidFill>
                  <a:schemeClr val="bg1"/>
                </a:solidFill>
                <a:latin typeface="Poet" pitchFamily="2" charset="0"/>
                <a:ea typeface="Open Sans Extrabold" panose="020B0906030804020204" pitchFamily="34" charset="0"/>
                <a:cs typeface="Open Sans Extrabold" panose="020B0906030804020204" pitchFamily="34" charset="0"/>
              </a:rPr>
              <a:t>Teacher </a:t>
            </a:r>
          </a:p>
          <a:p>
            <a:r>
              <a:rPr lang="en-GB" sz="2800" dirty="0">
                <a:solidFill>
                  <a:schemeClr val="bg1"/>
                </a:solidFill>
                <a:latin typeface="Poet" pitchFamily="2" charset="0"/>
                <a:ea typeface="Open Sans Extrabold" panose="020B0906030804020204" pitchFamily="34" charset="0"/>
                <a:cs typeface="Open Sans Extrabold" panose="020B0906030804020204" pitchFamily="34" charset="0"/>
              </a:rPr>
              <a:t>slide</a:t>
            </a:r>
          </a:p>
        </p:txBody>
      </p:sp>
    </p:spTree>
    <p:extLst>
      <p:ext uri="{BB962C8B-B14F-4D97-AF65-F5344CB8AC3E}">
        <p14:creationId xmlns:p14="http://schemas.microsoft.com/office/powerpoint/2010/main" val="485573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864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Arial" panose="020B0604020202020204" pitchFamily="34" charset="0"/>
              </a:rPr>
              <a:t/>
            </a:r>
            <a:br>
              <a:rPr kumimoji="0" lang="en-GB" altLang="en-US" sz="1800" b="0" i="0" u="none" strike="noStrike" cap="none" normalizeH="0" baseline="0" dirty="0">
                <a:ln>
                  <a:noFill/>
                </a:ln>
                <a:solidFill>
                  <a:schemeClr val="tx1"/>
                </a:solidFill>
                <a:effectLst/>
                <a:latin typeface="Arial" panose="020B0604020202020204" pitchFamily="34"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2D651D86-383D-45DB-A701-76B5BFCFE28F}" type="slidenum">
              <a:rPr lang="en-GB" smtClean="0"/>
              <a:t>4</a:t>
            </a:fld>
            <a:endParaRPr lang="en-GB" dirty="0"/>
          </a:p>
        </p:txBody>
      </p:sp>
      <p:sp>
        <p:nvSpPr>
          <p:cNvPr id="13" name="TextBox 12"/>
          <p:cNvSpPr txBox="1"/>
          <p:nvPr/>
        </p:nvSpPr>
        <p:spPr>
          <a:xfrm>
            <a:off x="513085" y="2800357"/>
            <a:ext cx="9010925" cy="3339376"/>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r>
              <a:rPr lang="en-GB" sz="3200" dirty="0">
                <a:latin typeface="Poet" pitchFamily="2" charset="0"/>
              </a:rPr>
              <a:t>Learning outcomes</a:t>
            </a:r>
          </a:p>
          <a:p>
            <a:pPr lvl="1"/>
            <a:endParaRPr lang="en-GB" sz="1100" b="1" dirty="0">
              <a:latin typeface="Gill Sans MT" panose="020B0502020104020203" pitchFamily="34" charset="0"/>
            </a:endParaRPr>
          </a:p>
          <a:p>
            <a:pPr lvl="1"/>
            <a:endParaRPr lang="en-GB" sz="1100" b="1" dirty="0">
              <a:latin typeface="Gill Sans MT" panose="020B0502020104020203" pitchFamily="34" charset="0"/>
            </a:endParaRPr>
          </a:p>
          <a:p>
            <a:pPr lvl="1"/>
            <a:endParaRPr lang="en-GB" sz="1100" b="1" dirty="0">
              <a:latin typeface="Gill Sans MT" panose="020B0502020104020203" pitchFamily="34" charset="0"/>
            </a:endParaRPr>
          </a:p>
          <a:p>
            <a:r>
              <a:rPr lang="en-GB" b="1" dirty="0">
                <a:latin typeface="Lato" panose="020F0502020204030203" pitchFamily="34" charset="0"/>
                <a:ea typeface="Lato" panose="020F0502020204030203" pitchFamily="34" charset="0"/>
                <a:cs typeface="Lato" panose="020F0502020204030203" pitchFamily="34" charset="0"/>
              </a:rPr>
              <a:t>Pupils will be able to:</a:t>
            </a:r>
          </a:p>
          <a:p>
            <a:pPr lvl="1"/>
            <a:endParaRPr lang="en-GB" b="1" dirty="0">
              <a:latin typeface="League Spartan" panose="00000800000000000000" pitchFamily="50" charset="0"/>
            </a:endParaRPr>
          </a:p>
          <a:p>
            <a:pPr lvl="3"/>
            <a:endParaRPr lang="en-GB" sz="400" b="1" dirty="0">
              <a:latin typeface="Gill Sans MT" panose="020B0502020104020203" pitchFamily="34" charset="0"/>
            </a:endParaRPr>
          </a:p>
          <a:p>
            <a:pPr marL="457200" indent="-457200">
              <a:buSzPct val="202000"/>
              <a:buFont typeface="Courier New" panose="02070309020205020404" pitchFamily="49" charset="0"/>
              <a:buChar char="o"/>
            </a:pPr>
            <a:r>
              <a:rPr lang="en-GB" dirty="0">
                <a:latin typeface="Lato" panose="020F0502020204030203" pitchFamily="34" charset="0"/>
                <a:ea typeface="Lato" panose="020F0502020204030203" pitchFamily="34" charset="0"/>
                <a:cs typeface="Lato" panose="020F0502020204030203" pitchFamily="34" charset="0"/>
              </a:rPr>
              <a:t>assess how risky different everyday activities are</a:t>
            </a:r>
          </a:p>
          <a:p>
            <a:pPr marL="457200" indent="-457200">
              <a:lnSpc>
                <a:spcPct val="200000"/>
              </a:lnSpc>
              <a:buSzPct val="202000"/>
              <a:buFont typeface="Courier New" panose="02070309020205020404" pitchFamily="49" charset="0"/>
              <a:buChar char="o"/>
            </a:pPr>
            <a:r>
              <a:rPr lang="en-GB" dirty="0">
                <a:latin typeface="Lato" panose="020F0502020204030203" pitchFamily="34" charset="0"/>
                <a:ea typeface="Lato" panose="020F0502020204030203" pitchFamily="34" charset="0"/>
                <a:cs typeface="Lato" panose="020F0502020204030203" pitchFamily="34" charset="0"/>
              </a:rPr>
              <a:t>describe how important it is to ‘stop and think’ before taking a risk</a:t>
            </a:r>
          </a:p>
          <a:p>
            <a:pPr marL="457200" indent="-457200">
              <a:lnSpc>
                <a:spcPct val="150000"/>
              </a:lnSpc>
              <a:buSzPct val="202000"/>
              <a:buFont typeface="Courier New" panose="02070309020205020404" pitchFamily="49" charset="0"/>
              <a:buChar char="o"/>
            </a:pPr>
            <a:r>
              <a:rPr lang="en-GB" dirty="0">
                <a:latin typeface="Lato" panose="020F0502020204030203" pitchFamily="34" charset="0"/>
                <a:ea typeface="Lato" panose="020F0502020204030203" pitchFamily="34" charset="0"/>
                <a:cs typeface="Lato" panose="020F0502020204030203" pitchFamily="34" charset="0"/>
              </a:rPr>
              <a:t>explain what makes a risk worth taking and what makes it too risky</a:t>
            </a:r>
          </a:p>
          <a:p>
            <a:pPr marL="457200" indent="-457200">
              <a:lnSpc>
                <a:spcPct val="150000"/>
              </a:lnSpc>
              <a:buSzPct val="202000"/>
              <a:buBlip>
                <a:blip r:embed="rId3"/>
              </a:buBlip>
            </a:pPr>
            <a:endParaRPr lang="en-GB" sz="600" dirty="0">
              <a:latin typeface="Lato" panose="020F0502020204030203" pitchFamily="34" charset="0"/>
              <a:ea typeface="Lato" panose="020F0502020204030203" pitchFamily="34" charset="0"/>
              <a:cs typeface="Lato" panose="020F0502020204030203" pitchFamily="34" charset="0"/>
            </a:endParaRPr>
          </a:p>
        </p:txBody>
      </p:sp>
      <p:sp>
        <p:nvSpPr>
          <p:cNvPr id="16" name="TextBox 15"/>
          <p:cNvSpPr txBox="1"/>
          <p:nvPr/>
        </p:nvSpPr>
        <p:spPr>
          <a:xfrm>
            <a:off x="513085" y="538199"/>
            <a:ext cx="9010925" cy="1862048"/>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r>
              <a:rPr lang="en-GB" sz="3200" dirty="0">
                <a:latin typeface="Poet" pitchFamily="2" charset="0"/>
              </a:rPr>
              <a:t>Learning objective</a:t>
            </a:r>
          </a:p>
          <a:p>
            <a:pPr lvl="3"/>
            <a:endParaRPr lang="en-GB" sz="1100" b="1" dirty="0">
              <a:latin typeface="Gill Sans MT" panose="020B0502020104020203" pitchFamily="34" charset="0"/>
            </a:endParaRPr>
          </a:p>
          <a:p>
            <a:pPr lvl="3"/>
            <a:endParaRPr lang="en-GB" sz="1600" b="1" dirty="0">
              <a:latin typeface="Gill Sans MT" panose="020B0502020104020203" pitchFamily="34" charset="0"/>
            </a:endParaRPr>
          </a:p>
          <a:p>
            <a:pPr lvl="3"/>
            <a:endParaRPr lang="en-GB" sz="400" b="1" dirty="0">
              <a:latin typeface="Gill Sans MT" panose="020B0502020104020203" pitchFamily="34" charset="0"/>
            </a:endParaRPr>
          </a:p>
          <a:p>
            <a:pPr marL="457200" indent="-457200">
              <a:lnSpc>
                <a:spcPct val="200000"/>
              </a:lnSpc>
              <a:buSzPct val="202000"/>
              <a:buFont typeface="Courier New" panose="02070309020205020404" pitchFamily="49" charset="0"/>
              <a:buChar char="o"/>
            </a:pPr>
            <a:r>
              <a:rPr lang="en-US" dirty="0"/>
              <a:t>To learn about risk in everyday situations</a:t>
            </a:r>
            <a:endParaRPr lang="en-GB" sz="500" b="1" dirty="0">
              <a:latin typeface="Lato" panose="020F0502020204030203" pitchFamily="34" charset="0"/>
              <a:ea typeface="Lato" panose="020F0502020204030203" pitchFamily="34" charset="0"/>
              <a:cs typeface="Lato" panose="020F0502020204030203" pitchFamily="34" charset="0"/>
            </a:endParaRPr>
          </a:p>
        </p:txBody>
      </p:sp>
      <p:sp>
        <p:nvSpPr>
          <p:cNvPr id="15" name="TextBox 14"/>
          <p:cNvSpPr txBox="1"/>
          <p:nvPr/>
        </p:nvSpPr>
        <p:spPr>
          <a:xfrm>
            <a:off x="9869891" y="257494"/>
            <a:ext cx="2110827" cy="954107"/>
          </a:xfrm>
          <a:prstGeom prst="rect">
            <a:avLst/>
          </a:prstGeom>
          <a:solidFill>
            <a:srgbClr val="126573"/>
          </a:solidFill>
          <a:ln>
            <a:solidFill>
              <a:schemeClr val="bg1"/>
            </a:solidFill>
            <a:prstDash val="dash"/>
          </a:ln>
        </p:spPr>
        <p:txBody>
          <a:bodyPr wrap="square" rtlCol="0" anchor="ctr" anchorCtr="1">
            <a:spAutoFit/>
          </a:bodyPr>
          <a:lstStyle/>
          <a:p>
            <a:r>
              <a:rPr lang="en-GB" sz="2800" dirty="0">
                <a:solidFill>
                  <a:schemeClr val="bg1"/>
                </a:solidFill>
                <a:latin typeface="Poet" pitchFamily="2" charset="0"/>
                <a:ea typeface="Open Sans Extrabold" panose="020B0906030804020204" pitchFamily="34" charset="0"/>
                <a:cs typeface="Open Sans Extrabold" panose="020B0906030804020204" pitchFamily="34" charset="0"/>
              </a:rPr>
              <a:t>Teacher </a:t>
            </a:r>
          </a:p>
          <a:p>
            <a:r>
              <a:rPr lang="en-GB" sz="2800" dirty="0">
                <a:solidFill>
                  <a:schemeClr val="bg1"/>
                </a:solidFill>
                <a:latin typeface="Poet" pitchFamily="2" charset="0"/>
                <a:ea typeface="Open Sans Extrabold" panose="020B0906030804020204" pitchFamily="34" charset="0"/>
                <a:cs typeface="Open Sans Extrabold" panose="020B0906030804020204" pitchFamily="34" charset="0"/>
              </a:rPr>
              <a:t>slide</a:t>
            </a:r>
          </a:p>
        </p:txBody>
      </p:sp>
    </p:spTree>
    <p:extLst>
      <p:ext uri="{BB962C8B-B14F-4D97-AF65-F5344CB8AC3E}">
        <p14:creationId xmlns:p14="http://schemas.microsoft.com/office/powerpoint/2010/main" val="1244660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864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Arial" panose="020B0604020202020204" pitchFamily="34" charset="0"/>
              </a:rPr>
              <a:t/>
            </a:r>
            <a:br>
              <a:rPr kumimoji="0" lang="en-GB" altLang="en-US" sz="1800" b="0" i="0" u="none" strike="noStrike" cap="none" normalizeH="0" baseline="0" dirty="0">
                <a:ln>
                  <a:noFill/>
                </a:ln>
                <a:solidFill>
                  <a:schemeClr val="tx1"/>
                </a:solidFill>
                <a:effectLst/>
                <a:latin typeface="Arial" panose="020B0604020202020204" pitchFamily="34"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p:cNvSpPr txBox="1"/>
          <p:nvPr/>
        </p:nvSpPr>
        <p:spPr>
          <a:xfrm>
            <a:off x="510146" y="265929"/>
            <a:ext cx="7546540" cy="830997"/>
          </a:xfrm>
          <a:prstGeom prst="rect">
            <a:avLst/>
          </a:prstGeom>
          <a:noFill/>
          <a:ln>
            <a:noFill/>
          </a:ln>
        </p:spPr>
        <p:txBody>
          <a:bodyPr wrap="square" rtlCol="0">
            <a:spAutoFit/>
          </a:bodyPr>
          <a:lstStyle/>
          <a:p>
            <a:r>
              <a:rPr lang="en-GB" sz="4800" dirty="0">
                <a:solidFill>
                  <a:schemeClr val="bg1"/>
                </a:solidFill>
                <a:latin typeface="Poet" pitchFamily="2" charset="0"/>
                <a:ea typeface="Open Sans Extrabold" panose="020B0906030804020204" pitchFamily="34" charset="0"/>
                <a:cs typeface="Open Sans Extrabold" panose="020B0906030804020204" pitchFamily="34" charset="0"/>
              </a:rPr>
              <a:t>Preparing to teach</a:t>
            </a:r>
          </a:p>
        </p:txBody>
      </p:sp>
      <p:sp>
        <p:nvSpPr>
          <p:cNvPr id="2" name="Slide Number Placeholder 1"/>
          <p:cNvSpPr>
            <a:spLocks noGrp="1"/>
          </p:cNvSpPr>
          <p:nvPr>
            <p:ph type="sldNum" sz="quarter" idx="12"/>
          </p:nvPr>
        </p:nvSpPr>
        <p:spPr/>
        <p:txBody>
          <a:bodyPr/>
          <a:lstStyle/>
          <a:p>
            <a:fld id="{2D651D86-383D-45DB-A701-76B5BFCFE28F}" type="slidenum">
              <a:rPr lang="en-GB" smtClean="0"/>
              <a:t>5</a:t>
            </a:fld>
            <a:endParaRPr lang="en-GB" dirty="0"/>
          </a:p>
        </p:txBody>
      </p:sp>
      <p:sp>
        <p:nvSpPr>
          <p:cNvPr id="16" name="TextBox 15"/>
          <p:cNvSpPr txBox="1"/>
          <p:nvPr/>
        </p:nvSpPr>
        <p:spPr>
          <a:xfrm>
            <a:off x="388762" y="1442174"/>
            <a:ext cx="5494464" cy="3154710"/>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r>
              <a:rPr lang="en-GB" sz="3200" dirty="0">
                <a:latin typeface="Poet" pitchFamily="2" charset="0"/>
              </a:rPr>
              <a:t>Climate for learning</a:t>
            </a:r>
          </a:p>
          <a:p>
            <a:pPr lvl="3"/>
            <a:endParaRPr lang="en-GB" sz="1100" b="1" dirty="0">
              <a:latin typeface="Gill Sans MT" panose="020B0502020104020203" pitchFamily="34" charset="0"/>
            </a:endParaRPr>
          </a:p>
          <a:p>
            <a:pPr lvl="3"/>
            <a:endParaRPr lang="en-GB" sz="1600" b="1" dirty="0">
              <a:latin typeface="Gill Sans MT" panose="020B0502020104020203" pitchFamily="34" charset="0"/>
            </a:endParaRPr>
          </a:p>
          <a:p>
            <a:pPr lvl="3"/>
            <a:endParaRPr lang="en-GB" sz="400" b="1" dirty="0">
              <a:latin typeface="Gill Sans MT" panose="020B0502020104020203" pitchFamily="34" charset="0"/>
            </a:endParaRPr>
          </a:p>
          <a:p>
            <a:pPr>
              <a:buSzPct val="202000"/>
            </a:pPr>
            <a:r>
              <a:rPr lang="en-GB" dirty="0">
                <a:latin typeface="Lato" panose="020F0502020204030203" pitchFamily="34" charset="0"/>
                <a:ea typeface="Lato" panose="020F0502020204030203" pitchFamily="34" charset="0"/>
                <a:cs typeface="Lato" panose="020F0502020204030203" pitchFamily="34" charset="0"/>
              </a:rPr>
              <a:t>Make sure you have read the accompanying teacher guidance notes before teaching this lesson – for guidance on establishing ground rules, the limits of </a:t>
            </a:r>
          </a:p>
          <a:p>
            <a:pPr>
              <a:buSzPct val="202000"/>
            </a:pPr>
            <a:r>
              <a:rPr lang="en-GB" dirty="0">
                <a:latin typeface="Lato" panose="020F0502020204030203" pitchFamily="34" charset="0"/>
                <a:ea typeface="Lato" panose="020F0502020204030203" pitchFamily="34" charset="0"/>
                <a:cs typeface="Lato" panose="020F0502020204030203" pitchFamily="34" charset="0"/>
              </a:rPr>
              <a:t>confidentiality, communication and handling questions effectively.</a:t>
            </a:r>
          </a:p>
          <a:p>
            <a:pPr>
              <a:buSzPct val="202000"/>
            </a:pPr>
            <a:endParaRPr lang="en-GB" sz="1600" b="1" dirty="0">
              <a:latin typeface="Lato" panose="020F0502020204030203" pitchFamily="34" charset="0"/>
              <a:ea typeface="Lato" panose="020F0502020204030203" pitchFamily="34" charset="0"/>
              <a:cs typeface="Lato" panose="020F0502020204030203" pitchFamily="34" charset="0"/>
            </a:endParaRPr>
          </a:p>
          <a:p>
            <a:pPr>
              <a:buSzPct val="202000"/>
            </a:pPr>
            <a:endParaRPr lang="en-GB" sz="1400" b="1" dirty="0">
              <a:latin typeface="Lato" panose="020F0502020204030203" pitchFamily="34" charset="0"/>
              <a:ea typeface="Lato" panose="020F0502020204030203" pitchFamily="34" charset="0"/>
              <a:cs typeface="Lato" panose="020F0502020204030203" pitchFamily="34" charset="0"/>
            </a:endParaRPr>
          </a:p>
        </p:txBody>
      </p:sp>
      <p:sp>
        <p:nvSpPr>
          <p:cNvPr id="21" name="TextBox 20"/>
          <p:cNvSpPr txBox="1"/>
          <p:nvPr/>
        </p:nvSpPr>
        <p:spPr>
          <a:xfrm>
            <a:off x="6078679" y="1424494"/>
            <a:ext cx="5690757" cy="5109091"/>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r>
              <a:rPr lang="en-GB" sz="3200" dirty="0">
                <a:latin typeface="Poet" pitchFamily="2" charset="0"/>
              </a:rPr>
              <a:t>Resources required</a:t>
            </a:r>
            <a:endParaRPr lang="en-GB" sz="1600" dirty="0">
              <a:latin typeface="Poet" pitchFamily="2" charset="0"/>
            </a:endParaRPr>
          </a:p>
          <a:p>
            <a:pPr lvl="3"/>
            <a:endParaRPr lang="en-GB" sz="800" b="1" dirty="0">
              <a:latin typeface="Gill Sans MT" panose="020B0502020104020203" pitchFamily="34" charset="0"/>
            </a:endParaRPr>
          </a:p>
          <a:p>
            <a:pPr marL="457200" indent="-457200">
              <a:lnSpc>
                <a:spcPct val="200000"/>
              </a:lnSpc>
              <a:buSzPct val="202000"/>
              <a:buFont typeface="Courier New" panose="02070309020205020404" pitchFamily="49" charset="0"/>
              <a:buChar char="o"/>
            </a:pPr>
            <a:r>
              <a:rPr lang="en-GB" dirty="0">
                <a:latin typeface="Lato" panose="020F0502020204030203" pitchFamily="34" charset="0"/>
                <a:ea typeface="Lato" panose="020F0502020204030203" pitchFamily="34" charset="0"/>
                <a:cs typeface="Lato" panose="020F0502020204030203" pitchFamily="34" charset="0"/>
              </a:rPr>
              <a:t>Box/envelope for anonymous questions</a:t>
            </a:r>
          </a:p>
          <a:p>
            <a:pPr marL="457200" indent="-457200">
              <a:lnSpc>
                <a:spcPct val="200000"/>
              </a:lnSpc>
              <a:buSzPct val="202000"/>
              <a:buFont typeface="Courier New" panose="02070309020205020404" pitchFamily="49" charset="0"/>
              <a:buChar char="o"/>
            </a:pPr>
            <a:r>
              <a:rPr lang="en-GB" dirty="0">
                <a:latin typeface="Lato" panose="020F0502020204030203" pitchFamily="34" charset="0"/>
                <a:ea typeface="Lato" panose="020F0502020204030203" pitchFamily="34" charset="0"/>
                <a:cs typeface="Lato" panose="020F0502020204030203" pitchFamily="34" charset="0"/>
              </a:rPr>
              <a:t>Paper</a:t>
            </a:r>
          </a:p>
          <a:p>
            <a:pPr marL="457200" indent="-457200">
              <a:lnSpc>
                <a:spcPct val="200000"/>
              </a:lnSpc>
              <a:buSzPct val="202000"/>
              <a:buFont typeface="Courier New" panose="02070309020205020404" pitchFamily="49" charset="0"/>
              <a:buChar char="o"/>
            </a:pPr>
            <a:r>
              <a:rPr lang="en-GB" dirty="0">
                <a:latin typeface="Lato" panose="020F0502020204030203" pitchFamily="34" charset="0"/>
                <a:ea typeface="Lato" panose="020F0502020204030203" pitchFamily="34" charset="0"/>
                <a:cs typeface="Lato" panose="020F0502020204030203" pitchFamily="34" charset="0"/>
              </a:rPr>
              <a:t>Resource 1: Risky activities</a:t>
            </a:r>
          </a:p>
          <a:p>
            <a:pPr marL="457200" indent="-457200">
              <a:lnSpc>
                <a:spcPct val="200000"/>
              </a:lnSpc>
              <a:buSzPct val="202000"/>
              <a:buFont typeface="Courier New" panose="02070309020205020404" pitchFamily="49" charset="0"/>
              <a:buChar char="o"/>
            </a:pPr>
            <a:r>
              <a:rPr lang="en-GB" dirty="0">
                <a:latin typeface="Lato" panose="020F0502020204030203" pitchFamily="34" charset="0"/>
                <a:ea typeface="Lato" panose="020F0502020204030203" pitchFamily="34" charset="0"/>
                <a:cs typeface="Lato" panose="020F0502020204030203" pitchFamily="34" charset="0"/>
              </a:rPr>
              <a:t>Resource 2: Risk scenarios</a:t>
            </a:r>
          </a:p>
          <a:p>
            <a:pPr marL="457200" indent="-457200">
              <a:lnSpc>
                <a:spcPct val="200000"/>
              </a:lnSpc>
              <a:buSzPct val="202000"/>
              <a:buFont typeface="Courier New" panose="02070309020205020404" pitchFamily="49" charset="0"/>
              <a:buChar char="o"/>
            </a:pPr>
            <a:r>
              <a:rPr lang="en-GB" dirty="0">
                <a:latin typeface="Lato" panose="020F0502020204030203" pitchFamily="34" charset="0"/>
                <a:ea typeface="Lato" panose="020F0502020204030203" pitchFamily="34" charset="0"/>
                <a:cs typeface="Lato" panose="020F0502020204030203" pitchFamily="34" charset="0"/>
              </a:rPr>
              <a:t>Resource 3: Risk reflection sheet</a:t>
            </a:r>
          </a:p>
          <a:p>
            <a:pPr marL="457200" indent="-457200">
              <a:lnSpc>
                <a:spcPct val="200000"/>
              </a:lnSpc>
              <a:buSzPct val="202000"/>
              <a:buFont typeface="Courier New" panose="02070309020205020404" pitchFamily="49" charset="0"/>
              <a:buChar char="o"/>
            </a:pPr>
            <a:endParaRPr lang="en-GB" sz="500" dirty="0">
              <a:latin typeface="Lato" panose="020F0502020204030203" pitchFamily="34" charset="0"/>
              <a:ea typeface="Lato" panose="020F0502020204030203" pitchFamily="34" charset="0"/>
              <a:cs typeface="Lato" panose="020F0502020204030203" pitchFamily="34" charset="0"/>
            </a:endParaRPr>
          </a:p>
          <a:p>
            <a:pPr marL="457200" indent="-457200">
              <a:lnSpc>
                <a:spcPct val="200000"/>
              </a:lnSpc>
              <a:buSzPct val="202000"/>
              <a:buFont typeface="Courier New" panose="02070309020205020404" pitchFamily="49" charset="0"/>
              <a:buChar char="o"/>
            </a:pPr>
            <a:endParaRPr lang="en-GB" sz="500" dirty="0">
              <a:latin typeface="Lato" panose="020F0502020204030203" pitchFamily="34" charset="0"/>
              <a:ea typeface="Lato" panose="020F0502020204030203" pitchFamily="34" charset="0"/>
              <a:cs typeface="Lato" panose="020F0502020204030203" pitchFamily="34" charset="0"/>
            </a:endParaRPr>
          </a:p>
          <a:p>
            <a:pPr marL="457200" indent="-457200">
              <a:lnSpc>
                <a:spcPct val="200000"/>
              </a:lnSpc>
              <a:buSzPct val="202000"/>
              <a:buFont typeface="Courier New" panose="02070309020205020404" pitchFamily="49" charset="0"/>
              <a:buChar char="o"/>
            </a:pPr>
            <a:endParaRPr lang="en-GB" sz="500" dirty="0">
              <a:latin typeface="Lato" panose="020F0502020204030203" pitchFamily="34" charset="0"/>
              <a:ea typeface="Lato" panose="020F0502020204030203" pitchFamily="34" charset="0"/>
              <a:cs typeface="Lato" panose="020F0502020204030203" pitchFamily="34" charset="0"/>
            </a:endParaRPr>
          </a:p>
          <a:p>
            <a:pPr marL="457200" indent="-457200">
              <a:lnSpc>
                <a:spcPct val="200000"/>
              </a:lnSpc>
              <a:buSzPct val="202000"/>
              <a:buFont typeface="Courier New" panose="02070309020205020404" pitchFamily="49" charset="0"/>
              <a:buChar char="o"/>
            </a:pPr>
            <a:endParaRPr lang="en-GB" sz="500" dirty="0">
              <a:latin typeface="Lato" panose="020F0502020204030203" pitchFamily="34" charset="0"/>
              <a:ea typeface="Lato" panose="020F0502020204030203" pitchFamily="34" charset="0"/>
              <a:cs typeface="Lato" panose="020F0502020204030203" pitchFamily="34" charset="0"/>
            </a:endParaRPr>
          </a:p>
          <a:p>
            <a:pPr marL="457200" indent="-457200">
              <a:lnSpc>
                <a:spcPct val="200000"/>
              </a:lnSpc>
              <a:buSzPct val="202000"/>
              <a:buFont typeface="Courier New" panose="02070309020205020404" pitchFamily="49" charset="0"/>
              <a:buChar char="o"/>
            </a:pPr>
            <a:endParaRPr lang="en-GB" sz="500" dirty="0">
              <a:latin typeface="Lato" panose="020F0502020204030203" pitchFamily="34" charset="0"/>
              <a:ea typeface="Lato" panose="020F0502020204030203" pitchFamily="34" charset="0"/>
              <a:cs typeface="Lato" panose="020F0502020204030203" pitchFamily="34" charset="0"/>
            </a:endParaRPr>
          </a:p>
          <a:p>
            <a:pPr marL="457200" indent="-457200">
              <a:lnSpc>
                <a:spcPct val="200000"/>
              </a:lnSpc>
              <a:buSzPct val="202000"/>
              <a:buFont typeface="Courier New" panose="02070309020205020404" pitchFamily="49" charset="0"/>
              <a:buChar char="o"/>
            </a:pPr>
            <a:endParaRPr lang="en-GB" sz="500" dirty="0">
              <a:latin typeface="Lato" panose="020F0502020204030203" pitchFamily="34" charset="0"/>
              <a:ea typeface="Lato" panose="020F0502020204030203" pitchFamily="34" charset="0"/>
              <a:cs typeface="Lato" panose="020F0502020204030203" pitchFamily="34" charset="0"/>
            </a:endParaRPr>
          </a:p>
          <a:p>
            <a:pPr marL="457200" indent="-457200">
              <a:lnSpc>
                <a:spcPct val="200000"/>
              </a:lnSpc>
              <a:buSzPct val="202000"/>
              <a:buFont typeface="Courier New" panose="02070309020205020404" pitchFamily="49" charset="0"/>
              <a:buChar char="o"/>
            </a:pPr>
            <a:endParaRPr lang="en-GB" sz="500" dirty="0">
              <a:latin typeface="Lato" panose="020F0502020204030203" pitchFamily="34" charset="0"/>
              <a:ea typeface="Lato" panose="020F0502020204030203" pitchFamily="34" charset="0"/>
              <a:cs typeface="Lato" panose="020F0502020204030203" pitchFamily="34" charset="0"/>
            </a:endParaRPr>
          </a:p>
          <a:p>
            <a:pPr marL="457200" indent="-457200">
              <a:lnSpc>
                <a:spcPct val="200000"/>
              </a:lnSpc>
              <a:buSzPct val="202000"/>
              <a:buFont typeface="Courier New" panose="02070309020205020404" pitchFamily="49" charset="0"/>
              <a:buChar char="o"/>
            </a:pPr>
            <a:endParaRPr lang="en-GB" sz="500" dirty="0">
              <a:latin typeface="Lato" panose="020F0502020204030203" pitchFamily="34" charset="0"/>
              <a:ea typeface="Lato" panose="020F0502020204030203" pitchFamily="34" charset="0"/>
              <a:cs typeface="Lato" panose="020F0502020204030203" pitchFamily="34" charset="0"/>
            </a:endParaRPr>
          </a:p>
          <a:p>
            <a:pPr marL="457200" indent="-457200">
              <a:lnSpc>
                <a:spcPct val="200000"/>
              </a:lnSpc>
              <a:buSzPct val="202000"/>
              <a:buFont typeface="Courier New" panose="02070309020205020404" pitchFamily="49" charset="0"/>
              <a:buChar char="o"/>
            </a:pPr>
            <a:endParaRPr lang="en-GB" sz="500" dirty="0">
              <a:latin typeface="Lato" panose="020F0502020204030203" pitchFamily="34" charset="0"/>
              <a:ea typeface="Lato" panose="020F0502020204030203" pitchFamily="34" charset="0"/>
              <a:cs typeface="Lato" panose="020F0502020204030203" pitchFamily="34" charset="0"/>
            </a:endParaRPr>
          </a:p>
        </p:txBody>
      </p:sp>
      <p:sp>
        <p:nvSpPr>
          <p:cNvPr id="23" name="TextBox 22"/>
          <p:cNvSpPr txBox="1"/>
          <p:nvPr/>
        </p:nvSpPr>
        <p:spPr>
          <a:xfrm>
            <a:off x="365767" y="4729229"/>
            <a:ext cx="5517459" cy="1815882"/>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r>
              <a:rPr lang="en-GB" sz="3200" dirty="0">
                <a:latin typeface="Poet" pitchFamily="2" charset="0"/>
              </a:rPr>
              <a:t>Duration</a:t>
            </a:r>
          </a:p>
          <a:p>
            <a:pPr lvl="3"/>
            <a:endParaRPr lang="en-GB" sz="400" b="1" dirty="0">
              <a:latin typeface="Gill Sans MT" panose="020B0502020104020203" pitchFamily="34" charset="0"/>
            </a:endParaRPr>
          </a:p>
          <a:p>
            <a:pPr lvl="3">
              <a:buSzPct val="202000"/>
            </a:pPr>
            <a:r>
              <a:rPr lang="en-GB" sz="1600" b="1" dirty="0">
                <a:latin typeface="Lato" panose="020F0502020204030203" pitchFamily="34" charset="0"/>
                <a:ea typeface="Lato" panose="020F0502020204030203" pitchFamily="34" charset="0"/>
                <a:cs typeface="Lato" panose="020F0502020204030203" pitchFamily="34" charset="0"/>
              </a:rPr>
              <a:t>This has been designed to be taught as a sixty minute PSHE education lesson</a:t>
            </a:r>
          </a:p>
          <a:p>
            <a:pPr lvl="3">
              <a:buSzPct val="202000"/>
            </a:pPr>
            <a:endParaRPr lang="en-GB" sz="1200" b="1" dirty="0">
              <a:latin typeface="Lato" panose="020F0502020204030203" pitchFamily="34" charset="0"/>
              <a:ea typeface="Lato" panose="020F0502020204030203" pitchFamily="34" charset="0"/>
              <a:cs typeface="Lato" panose="020F0502020204030203" pitchFamily="34" charset="0"/>
            </a:endParaRPr>
          </a:p>
          <a:p>
            <a:pPr lvl="3">
              <a:buSzPct val="202000"/>
            </a:pPr>
            <a:endParaRPr lang="en-GB" sz="800" b="1" dirty="0">
              <a:latin typeface="Lato" panose="020F0502020204030203" pitchFamily="34" charset="0"/>
              <a:ea typeface="Lato" panose="020F0502020204030203" pitchFamily="34" charset="0"/>
              <a:cs typeface="Lato" panose="020F0502020204030203" pitchFamily="34" charset="0"/>
            </a:endParaRPr>
          </a:p>
          <a:p>
            <a:pPr lvl="3">
              <a:buSzPct val="202000"/>
            </a:pPr>
            <a:endParaRPr lang="en-GB" sz="800" b="1" dirty="0">
              <a:latin typeface="Lato" panose="020F0502020204030203" pitchFamily="34" charset="0"/>
              <a:ea typeface="Lato" panose="020F0502020204030203" pitchFamily="34" charset="0"/>
              <a:cs typeface="Lato" panose="020F0502020204030203" pitchFamily="34" charset="0"/>
            </a:endParaRPr>
          </a:p>
        </p:txBody>
      </p:sp>
      <p:sp>
        <p:nvSpPr>
          <p:cNvPr id="17" name="TextBox 16"/>
          <p:cNvSpPr txBox="1"/>
          <p:nvPr/>
        </p:nvSpPr>
        <p:spPr>
          <a:xfrm>
            <a:off x="9869891" y="257494"/>
            <a:ext cx="2110827" cy="954107"/>
          </a:xfrm>
          <a:prstGeom prst="rect">
            <a:avLst/>
          </a:prstGeom>
          <a:solidFill>
            <a:srgbClr val="126573"/>
          </a:solidFill>
          <a:ln>
            <a:solidFill>
              <a:schemeClr val="bg1"/>
            </a:solidFill>
            <a:prstDash val="dash"/>
          </a:ln>
        </p:spPr>
        <p:txBody>
          <a:bodyPr wrap="square" rtlCol="0" anchor="ctr" anchorCtr="1">
            <a:spAutoFit/>
          </a:bodyPr>
          <a:lstStyle/>
          <a:p>
            <a:r>
              <a:rPr lang="en-GB" sz="2800" dirty="0">
                <a:solidFill>
                  <a:schemeClr val="bg1"/>
                </a:solidFill>
                <a:latin typeface="Poet" pitchFamily="2" charset="0"/>
                <a:ea typeface="Open Sans Extrabold" panose="020B0906030804020204" pitchFamily="34" charset="0"/>
                <a:cs typeface="Open Sans Extrabold" panose="020B0906030804020204" pitchFamily="34" charset="0"/>
              </a:rPr>
              <a:t>Teacher </a:t>
            </a:r>
          </a:p>
          <a:p>
            <a:r>
              <a:rPr lang="en-GB" sz="2800" dirty="0">
                <a:solidFill>
                  <a:schemeClr val="bg1"/>
                </a:solidFill>
                <a:latin typeface="Poet" pitchFamily="2" charset="0"/>
                <a:ea typeface="Open Sans Extrabold" panose="020B0906030804020204" pitchFamily="34" charset="0"/>
                <a:cs typeface="Open Sans Extrabold" panose="020B0906030804020204" pitchFamily="34" charset="0"/>
              </a:rPr>
              <a:t>slide</a:t>
            </a:r>
          </a:p>
        </p:txBody>
      </p:sp>
      <p:sp>
        <p:nvSpPr>
          <p:cNvPr id="3" name="Oval 2"/>
          <p:cNvSpPr/>
          <p:nvPr/>
        </p:nvSpPr>
        <p:spPr>
          <a:xfrm>
            <a:off x="510146" y="5040482"/>
            <a:ext cx="1007511" cy="1007511"/>
          </a:xfrm>
          <a:prstGeom prst="ellipse">
            <a:avLst/>
          </a:prstGeom>
          <a:solidFill>
            <a:srgbClr val="10A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Poet" pitchFamily="2" charset="0"/>
              </a:rPr>
              <a:t>60</a:t>
            </a:r>
          </a:p>
        </p:txBody>
      </p:sp>
    </p:spTree>
    <p:extLst>
      <p:ext uri="{BB962C8B-B14F-4D97-AF65-F5344CB8AC3E}">
        <p14:creationId xmlns:p14="http://schemas.microsoft.com/office/powerpoint/2010/main" val="963335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D651D86-383D-45DB-A701-76B5BFCFE28F}" type="slidenum">
              <a:rPr lang="en-GB" smtClean="0"/>
              <a:t>6</a:t>
            </a:fld>
            <a:endParaRPr lang="en-GB" dirty="0"/>
          </a:p>
        </p:txBody>
      </p:sp>
      <p:sp>
        <p:nvSpPr>
          <p:cNvPr id="6" name="TextBox 5"/>
          <p:cNvSpPr txBox="1"/>
          <p:nvPr/>
        </p:nvSpPr>
        <p:spPr>
          <a:xfrm>
            <a:off x="190006" y="90119"/>
            <a:ext cx="6377352" cy="830997"/>
          </a:xfrm>
          <a:prstGeom prst="rect">
            <a:avLst/>
          </a:prstGeom>
          <a:noFill/>
        </p:spPr>
        <p:txBody>
          <a:bodyPr wrap="square" rtlCol="0">
            <a:spAutoFit/>
          </a:bodyPr>
          <a:lstStyle/>
          <a:p>
            <a:r>
              <a:rPr lang="en-GB" sz="4800" dirty="0">
                <a:solidFill>
                  <a:schemeClr val="bg1"/>
                </a:solidFill>
                <a:latin typeface="Poet" pitchFamily="2" charset="0"/>
                <a:ea typeface="Open Sans Extrabold" panose="020B0906030804020204" pitchFamily="34" charset="0"/>
                <a:cs typeface="Open Sans Extrabold" panose="020B0906030804020204" pitchFamily="34" charset="0"/>
              </a:rPr>
              <a:t>Lesson summary</a:t>
            </a:r>
          </a:p>
        </p:txBody>
      </p:sp>
      <p:graphicFrame>
        <p:nvGraphicFramePr>
          <p:cNvPr id="11" name="Table 10"/>
          <p:cNvGraphicFramePr>
            <a:graphicFrameLocks noGrp="1"/>
          </p:cNvGraphicFramePr>
          <p:nvPr>
            <p:extLst>
              <p:ext uri="{D42A27DB-BD31-4B8C-83A1-F6EECF244321}">
                <p14:modId xmlns:p14="http://schemas.microsoft.com/office/powerpoint/2010/main" val="2847464365"/>
              </p:ext>
            </p:extLst>
          </p:nvPr>
        </p:nvGraphicFramePr>
        <p:xfrm>
          <a:off x="170059" y="1135781"/>
          <a:ext cx="11810659" cy="5669650"/>
        </p:xfrm>
        <a:graphic>
          <a:graphicData uri="http://schemas.openxmlformats.org/drawingml/2006/table">
            <a:tbl>
              <a:tblPr firstRow="1" bandRow="1">
                <a:tableStyleId>{5940675A-B579-460E-94D1-54222C63F5DA}</a:tableStyleId>
              </a:tblPr>
              <a:tblGrid>
                <a:gridCol w="3619172">
                  <a:extLst>
                    <a:ext uri="{9D8B030D-6E8A-4147-A177-3AD203B41FA5}">
                      <a16:colId xmlns:a16="http://schemas.microsoft.com/office/drawing/2014/main" val="4041274174"/>
                    </a:ext>
                  </a:extLst>
                </a:gridCol>
                <a:gridCol w="6284642">
                  <a:extLst>
                    <a:ext uri="{9D8B030D-6E8A-4147-A177-3AD203B41FA5}">
                      <a16:colId xmlns:a16="http://schemas.microsoft.com/office/drawing/2014/main" val="2234187062"/>
                    </a:ext>
                  </a:extLst>
                </a:gridCol>
                <a:gridCol w="1906845">
                  <a:extLst>
                    <a:ext uri="{9D8B030D-6E8A-4147-A177-3AD203B41FA5}">
                      <a16:colId xmlns:a16="http://schemas.microsoft.com/office/drawing/2014/main" val="3063766827"/>
                    </a:ext>
                  </a:extLst>
                </a:gridCol>
              </a:tblGrid>
              <a:tr h="551839">
                <a:tc>
                  <a:txBody>
                    <a:bodyPr/>
                    <a:lstStyle/>
                    <a:p>
                      <a:pPr algn="ctr"/>
                      <a:r>
                        <a:rPr lang="en-GB" sz="2800" dirty="0">
                          <a:latin typeface="Poet" pitchFamily="2" charset="0"/>
                        </a:rPr>
                        <a:t>Activity</a:t>
                      </a:r>
                    </a:p>
                  </a:txBody>
                  <a:tcPr>
                    <a:solidFill>
                      <a:schemeClr val="bg1">
                        <a:lumMod val="95000"/>
                      </a:schemeClr>
                    </a:solidFill>
                  </a:tcPr>
                </a:tc>
                <a:tc>
                  <a:txBody>
                    <a:bodyPr/>
                    <a:lstStyle/>
                    <a:p>
                      <a:pPr algn="ctr"/>
                      <a:r>
                        <a:rPr lang="en-GB" sz="2800" dirty="0">
                          <a:latin typeface="Poet" pitchFamily="2" charset="0"/>
                        </a:rPr>
                        <a:t>Description</a:t>
                      </a:r>
                    </a:p>
                  </a:txBody>
                  <a:tcPr>
                    <a:solidFill>
                      <a:schemeClr val="bg1">
                        <a:lumMod val="95000"/>
                      </a:schemeClr>
                    </a:solidFill>
                  </a:tcPr>
                </a:tc>
                <a:tc>
                  <a:txBody>
                    <a:bodyPr/>
                    <a:lstStyle/>
                    <a:p>
                      <a:pPr algn="ctr"/>
                      <a:r>
                        <a:rPr lang="en-GB" sz="2800" dirty="0">
                          <a:latin typeface="Poet" pitchFamily="2" charset="0"/>
                        </a:rPr>
                        <a:t>Timing</a:t>
                      </a:r>
                    </a:p>
                  </a:txBody>
                  <a:tcPr>
                    <a:solidFill>
                      <a:schemeClr val="bg1">
                        <a:lumMod val="95000"/>
                      </a:schemeClr>
                    </a:solidFill>
                  </a:tcPr>
                </a:tc>
                <a:extLst>
                  <a:ext uri="{0D108BD9-81ED-4DB2-BD59-A6C34878D82A}">
                    <a16:rowId xmlns:a16="http://schemas.microsoft.com/office/drawing/2014/main" val="128198059"/>
                  </a:ext>
                </a:extLst>
              </a:tr>
              <a:tr h="695190">
                <a:tc>
                  <a:txBody>
                    <a:bodyPr/>
                    <a:lstStyle/>
                    <a:p>
                      <a:pPr marL="0" indent="0">
                        <a:buNone/>
                      </a:pPr>
                      <a:r>
                        <a:rPr lang="en-GB" sz="2000" dirty="0" smtClean="0">
                          <a:latin typeface="Poet" pitchFamily="2" charset="0"/>
                        </a:rPr>
                        <a:t>1. Baseline </a:t>
                      </a:r>
                      <a:r>
                        <a:rPr lang="en-GB" sz="2000" dirty="0">
                          <a:latin typeface="Poet" pitchFamily="2" charset="0"/>
                        </a:rPr>
                        <a:t>assessment</a:t>
                      </a:r>
                    </a:p>
                  </a:txBody>
                  <a:tcPr anchor="ctr">
                    <a:solidFill>
                      <a:schemeClr val="bg1">
                        <a:lumMod val="95000"/>
                      </a:schemeClr>
                    </a:solidFill>
                  </a:tcPr>
                </a:tc>
                <a:tc>
                  <a:txBody>
                    <a:bodyPr/>
                    <a:lstStyle/>
                    <a:p>
                      <a:r>
                        <a:rPr lang="en-GB" sz="1800" kern="1200" dirty="0">
                          <a:solidFill>
                            <a:schemeClr val="tx1"/>
                          </a:solidFill>
                          <a:effectLst/>
                          <a:latin typeface="Lato" panose="020B0604020202020204" charset="0"/>
                          <a:ea typeface="Lato" panose="020B0604020202020204" charset="0"/>
                          <a:cs typeface="Lato" panose="020B0604020202020204" charset="0"/>
                        </a:rPr>
                        <a:t>Discuss what is meant by risk, types of risks and what makes something more or less risky </a:t>
                      </a:r>
                      <a:endParaRPr lang="en-GB" sz="1800" dirty="0">
                        <a:latin typeface="Lato" panose="020B0604020202020204" charset="0"/>
                        <a:ea typeface="Lato" panose="020B0604020202020204" charset="0"/>
                        <a:cs typeface="Lato" panose="020B0604020202020204" charset="0"/>
                      </a:endParaRPr>
                    </a:p>
                  </a:txBody>
                  <a:tcPr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5-10 MINS</a:t>
                      </a:r>
                    </a:p>
                  </a:txBody>
                  <a:tcPr anchor="ctr">
                    <a:solidFill>
                      <a:schemeClr val="bg1"/>
                    </a:solidFill>
                  </a:tcPr>
                </a:tc>
                <a:extLst>
                  <a:ext uri="{0D108BD9-81ED-4DB2-BD59-A6C34878D82A}">
                    <a16:rowId xmlns:a16="http://schemas.microsoft.com/office/drawing/2014/main" val="2474858058"/>
                  </a:ext>
                </a:extLst>
              </a:tr>
              <a:tr h="740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latin typeface="Poet" pitchFamily="2" charset="0"/>
                        </a:rPr>
                        <a:t>2. Risk continuum</a:t>
                      </a:r>
                    </a:p>
                  </a:txBody>
                  <a:tcPr anchor="ctr">
                    <a:solidFill>
                      <a:schemeClr val="bg1">
                        <a:lumMod val="95000"/>
                      </a:schemeClr>
                    </a:solidFill>
                  </a:tcPr>
                </a:tc>
                <a:tc>
                  <a:txBody>
                    <a:bodyPr/>
                    <a:lstStyle/>
                    <a:p>
                      <a:r>
                        <a:rPr lang="en-GB" sz="1800" kern="1200" dirty="0">
                          <a:solidFill>
                            <a:schemeClr val="tx1"/>
                          </a:solidFill>
                          <a:effectLst/>
                          <a:latin typeface="Lato" panose="020B0604020202020204" charset="0"/>
                          <a:ea typeface="Lato" panose="020B0604020202020204" charset="0"/>
                          <a:cs typeface="Lato" panose="020B0604020202020204" charset="0"/>
                        </a:rPr>
                        <a:t>Pupils draw an example of a risky activity then place them on a risk continuum - class feedback and discuss </a:t>
                      </a:r>
                      <a:endParaRPr lang="en-GB" sz="1800" dirty="0">
                        <a:latin typeface="Lato" panose="020B0604020202020204" charset="0"/>
                        <a:ea typeface="Lato" panose="020B0604020202020204" charset="0"/>
                        <a:cs typeface="Lato" panose="020B0604020202020204" charset="0"/>
                      </a:endParaRPr>
                    </a:p>
                  </a:txBody>
                  <a:tcPr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15 MINS</a:t>
                      </a:r>
                    </a:p>
                  </a:txBody>
                  <a:tcPr anchor="ctr">
                    <a:solidFill>
                      <a:schemeClr val="bg1"/>
                    </a:solidFill>
                  </a:tcPr>
                </a:tc>
                <a:extLst>
                  <a:ext uri="{0D108BD9-81ED-4DB2-BD59-A6C34878D82A}">
                    <a16:rowId xmlns:a16="http://schemas.microsoft.com/office/drawing/2014/main" val="2346566372"/>
                  </a:ext>
                </a:extLst>
              </a:tr>
              <a:tr h="0">
                <a:tc>
                  <a:txBody>
                    <a:bodyPr/>
                    <a:lstStyle/>
                    <a:p>
                      <a:r>
                        <a:rPr lang="en-GB" sz="2000" dirty="0">
                          <a:latin typeface="Poet" pitchFamily="2" charset="0"/>
                        </a:rPr>
                        <a:t>3. Paired discussion</a:t>
                      </a:r>
                    </a:p>
                    <a:p>
                      <a:endParaRPr lang="en-GB" sz="2000" dirty="0">
                        <a:latin typeface="Poet" pitchFamily="2" charset="0"/>
                      </a:endParaRPr>
                    </a:p>
                  </a:txBody>
                  <a:tcPr anchor="ctr">
                    <a:solidFill>
                      <a:schemeClr val="bg1">
                        <a:lumMod val="95000"/>
                      </a:schemeClr>
                    </a:solidFill>
                  </a:tcPr>
                </a:tc>
                <a:tc>
                  <a:txBody>
                    <a:bodyPr/>
                    <a:lstStyle/>
                    <a:p>
                      <a:r>
                        <a:rPr lang="en-GB" sz="1800" kern="1200" dirty="0">
                          <a:solidFill>
                            <a:schemeClr val="tx1"/>
                          </a:solidFill>
                          <a:effectLst/>
                          <a:latin typeface="Lato" panose="020B0604020202020204" charset="0"/>
                          <a:ea typeface="Lato" panose="020B0604020202020204" charset="0"/>
                          <a:cs typeface="Lato" panose="020B0604020202020204" charset="0"/>
                        </a:rPr>
                        <a:t>Pupils discuss why people take risks</a:t>
                      </a:r>
                      <a:endParaRPr lang="en-GB" sz="1800" dirty="0">
                        <a:latin typeface="Lato" panose="020B0604020202020204" charset="0"/>
                        <a:ea typeface="Lato" panose="020B0604020202020204" charset="0"/>
                        <a:cs typeface="Lato" panose="020B0604020202020204" charset="0"/>
                      </a:endParaRPr>
                    </a:p>
                  </a:txBody>
                  <a:tcPr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5 MINS</a:t>
                      </a:r>
                    </a:p>
                  </a:txBody>
                  <a:tcPr anchor="ctr">
                    <a:solidFill>
                      <a:schemeClr val="bg1"/>
                    </a:solidFill>
                  </a:tcPr>
                </a:tc>
                <a:extLst>
                  <a:ext uri="{0D108BD9-81ED-4DB2-BD59-A6C34878D82A}">
                    <a16:rowId xmlns:a16="http://schemas.microsoft.com/office/drawing/2014/main" val="62548691"/>
                  </a:ext>
                </a:extLst>
              </a:tr>
              <a:tr h="234380">
                <a:tc>
                  <a:txBody>
                    <a:bodyPr/>
                    <a:lstStyle/>
                    <a:p>
                      <a:r>
                        <a:rPr lang="en-GB" sz="2000" dirty="0">
                          <a:latin typeface="Poet" pitchFamily="2" charset="0"/>
                        </a:rPr>
                        <a:t>4. In</a:t>
                      </a:r>
                      <a:r>
                        <a:rPr lang="en-GB" sz="2000" baseline="0" dirty="0">
                          <a:latin typeface="Poet" pitchFamily="2" charset="0"/>
                        </a:rPr>
                        <a:t> the moment</a:t>
                      </a:r>
                      <a:endParaRPr lang="en-GB" sz="2000" dirty="0">
                        <a:latin typeface="Poet" pitchFamily="2" charset="0"/>
                      </a:endParaRPr>
                    </a:p>
                  </a:txBody>
                  <a:tcPr anchor="ctr">
                    <a:solidFill>
                      <a:schemeClr val="bg1">
                        <a:lumMod val="95000"/>
                      </a:schemeClr>
                    </a:solidFill>
                  </a:tcPr>
                </a:tc>
                <a:tc>
                  <a:txBody>
                    <a:bodyPr/>
                    <a:lstStyle/>
                    <a:p>
                      <a:r>
                        <a:rPr lang="en-GB" sz="1800" kern="1200" dirty="0">
                          <a:solidFill>
                            <a:schemeClr val="tx1"/>
                          </a:solidFill>
                          <a:effectLst/>
                          <a:latin typeface="Lato" panose="020B0604020202020204" charset="0"/>
                          <a:ea typeface="Lato" panose="020B0604020202020204" charset="0"/>
                          <a:cs typeface="Lato" panose="020B0604020202020204" charset="0"/>
                        </a:rPr>
                        <a:t>Class discuss how a character could manage a situation involving risk</a:t>
                      </a:r>
                      <a:endParaRPr lang="en-GB" sz="1800" dirty="0">
                        <a:latin typeface="Lato" panose="020B0604020202020204" charset="0"/>
                        <a:ea typeface="Lato" panose="020B0604020202020204" charset="0"/>
                        <a:cs typeface="Lato" panose="020B0604020202020204" charset="0"/>
                      </a:endParaRPr>
                    </a:p>
                  </a:txBody>
                  <a:tcPr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10</a:t>
                      </a:r>
                      <a:r>
                        <a:rPr lang="en-GB" sz="1600" baseline="0" dirty="0">
                          <a:latin typeface="Lato" panose="020F0502020204030203" pitchFamily="34" charset="0"/>
                          <a:ea typeface="Lato" panose="020F0502020204030203" pitchFamily="34" charset="0"/>
                          <a:cs typeface="Lato" panose="020F0502020204030203" pitchFamily="34" charset="0"/>
                        </a:rPr>
                        <a:t> </a:t>
                      </a:r>
                      <a:r>
                        <a:rPr lang="en-GB" sz="1600" dirty="0">
                          <a:latin typeface="Lato" panose="020F0502020204030203" pitchFamily="34" charset="0"/>
                          <a:ea typeface="Lato" panose="020F0502020204030203" pitchFamily="34" charset="0"/>
                          <a:cs typeface="Lato" panose="020F0502020204030203" pitchFamily="34" charset="0"/>
                        </a:rPr>
                        <a:t>MINS</a:t>
                      </a:r>
                    </a:p>
                  </a:txBody>
                  <a:tcPr anchor="ctr">
                    <a:solidFill>
                      <a:schemeClr val="bg1"/>
                    </a:solidFill>
                  </a:tcPr>
                </a:tc>
                <a:extLst>
                  <a:ext uri="{0D108BD9-81ED-4DB2-BD59-A6C34878D82A}">
                    <a16:rowId xmlns:a16="http://schemas.microsoft.com/office/drawing/2014/main" val="1658251162"/>
                  </a:ext>
                </a:extLst>
              </a:tr>
              <a:tr h="151349">
                <a:tc>
                  <a:txBody>
                    <a:bodyPr/>
                    <a:lstStyle/>
                    <a:p>
                      <a:r>
                        <a:rPr lang="en-GB" sz="2000" dirty="0">
                          <a:latin typeface="Poet" pitchFamily="2" charset="0"/>
                        </a:rPr>
                        <a:t>5. Risk scenarios</a:t>
                      </a:r>
                    </a:p>
                  </a:txBody>
                  <a:tcPr anchor="ctr">
                    <a:solidFill>
                      <a:schemeClr val="bg1">
                        <a:lumMod val="95000"/>
                      </a:schemeClr>
                    </a:solidFill>
                  </a:tcPr>
                </a:tc>
                <a:tc>
                  <a:txBody>
                    <a:bodyPr/>
                    <a:lstStyle/>
                    <a:p>
                      <a:r>
                        <a:rPr lang="en-GB" sz="1800" kern="1200" dirty="0">
                          <a:solidFill>
                            <a:schemeClr val="tx1"/>
                          </a:solidFill>
                          <a:effectLst/>
                          <a:latin typeface="Lato" panose="020B0604020202020204" charset="0"/>
                          <a:ea typeface="Lato" panose="020B0604020202020204" charset="0"/>
                          <a:cs typeface="Lato" panose="020B0604020202020204" charset="0"/>
                        </a:rPr>
                        <a:t>Pairs of pupils assess levels of risk in different situations, potential consequences and suggest how to minimise the risk</a:t>
                      </a:r>
                      <a:endParaRPr lang="en-GB" sz="1800" dirty="0">
                        <a:latin typeface="Lato" panose="020B0604020202020204" charset="0"/>
                        <a:ea typeface="Lato" panose="020B0604020202020204" charset="0"/>
                        <a:cs typeface="Lato" panose="020B0604020202020204" charset="0"/>
                      </a:endParaRPr>
                    </a:p>
                  </a:txBody>
                  <a:tcPr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15 MINS</a:t>
                      </a:r>
                    </a:p>
                  </a:txBody>
                  <a:tcPr anchor="ctr">
                    <a:solidFill>
                      <a:schemeClr val="bg1"/>
                    </a:solidFill>
                  </a:tcPr>
                </a:tc>
                <a:extLst>
                  <a:ext uri="{0D108BD9-81ED-4DB2-BD59-A6C34878D82A}">
                    <a16:rowId xmlns:a16="http://schemas.microsoft.com/office/drawing/2014/main" val="780862879"/>
                  </a:ext>
                </a:extLst>
              </a:tr>
              <a:tr h="603293">
                <a:tc>
                  <a:txBody>
                    <a:bodyPr/>
                    <a:lstStyle/>
                    <a:p>
                      <a:pPr marL="0" algn="l" defTabSz="914400" rtl="0" eaLnBrk="1" latinLnBrk="0" hangingPunct="1"/>
                      <a:r>
                        <a:rPr lang="en-GB" sz="2000" kern="1200" dirty="0">
                          <a:solidFill>
                            <a:schemeClr val="tx1"/>
                          </a:solidFill>
                          <a:latin typeface="Poet" pitchFamily="2" charset="0"/>
                          <a:ea typeface="+mn-ea"/>
                          <a:cs typeface="+mn-cs"/>
                        </a:rPr>
                        <a:t>6. Endpoint assessment</a:t>
                      </a:r>
                    </a:p>
                  </a:txBody>
                  <a:tcPr anchor="ctr">
                    <a:solidFill>
                      <a:schemeClr val="bg1">
                        <a:lumMod val="95000"/>
                      </a:schemeClr>
                    </a:solidFill>
                  </a:tcPr>
                </a:tc>
                <a:tc>
                  <a:txBody>
                    <a:bodyPr/>
                    <a:lstStyle/>
                    <a:p>
                      <a:r>
                        <a:rPr lang="en-GB" sz="1800" kern="1200" dirty="0">
                          <a:solidFill>
                            <a:schemeClr val="tx1"/>
                          </a:solidFill>
                          <a:effectLst/>
                          <a:latin typeface="Lato" panose="020B0604020202020204" charset="0"/>
                          <a:ea typeface="Lato" panose="020B0604020202020204" charset="0"/>
                          <a:cs typeface="Lato" panose="020B0604020202020204" charset="0"/>
                        </a:rPr>
                        <a:t>Pupils complete a self-evaluation sheet about their learning on risk</a:t>
                      </a:r>
                    </a:p>
                  </a:txBody>
                  <a:tcPr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5 MINS</a:t>
                      </a:r>
                    </a:p>
                  </a:txBody>
                  <a:tcPr anchor="ctr">
                    <a:solidFill>
                      <a:schemeClr val="bg1"/>
                    </a:solidFill>
                  </a:tcPr>
                </a:tc>
                <a:extLst>
                  <a:ext uri="{0D108BD9-81ED-4DB2-BD59-A6C34878D82A}">
                    <a16:rowId xmlns:a16="http://schemas.microsoft.com/office/drawing/2014/main" val="2176541005"/>
                  </a:ext>
                </a:extLst>
              </a:tr>
              <a:tr h="786621">
                <a:tc>
                  <a:txBody>
                    <a:bodyPr/>
                    <a:lstStyle/>
                    <a:p>
                      <a:pPr marL="0" algn="l" defTabSz="914400" rtl="0" eaLnBrk="1" latinLnBrk="0" hangingPunct="1"/>
                      <a:r>
                        <a:rPr lang="en-GB" sz="2000" kern="1200" dirty="0">
                          <a:solidFill>
                            <a:schemeClr val="tx1"/>
                          </a:solidFill>
                          <a:latin typeface="Poet" pitchFamily="2" charset="0"/>
                          <a:ea typeface="+mn-ea"/>
                          <a:cs typeface="+mn-cs"/>
                        </a:rPr>
                        <a:t>7. Extension activity</a:t>
                      </a:r>
                    </a:p>
                  </a:txBody>
                  <a:tcPr anchor="ctr">
                    <a:solidFill>
                      <a:schemeClr val="bg1">
                        <a:lumMod val="95000"/>
                      </a:schemeClr>
                    </a:solidFill>
                  </a:tcPr>
                </a:tc>
                <a:tc>
                  <a:txBody>
                    <a:bodyPr/>
                    <a:lstStyle/>
                    <a:p>
                      <a:pPr>
                        <a:lnSpc>
                          <a:spcPts val="1700"/>
                        </a:lnSpc>
                        <a:spcAft>
                          <a:spcPts val="600"/>
                        </a:spcAft>
                      </a:pPr>
                      <a:r>
                        <a:rPr lang="en-GB" sz="1800" kern="1200" dirty="0">
                          <a:solidFill>
                            <a:schemeClr val="tx1"/>
                          </a:solidFill>
                          <a:effectLst/>
                          <a:latin typeface="Lato" panose="020B0604020202020204" charset="0"/>
                          <a:ea typeface="Lato" panose="020B0604020202020204" charset="0"/>
                          <a:cs typeface="Lato" panose="020B0604020202020204" charset="0"/>
                        </a:rPr>
                        <a:t>Pupils create a cartoon strip using the ‘in the moment’ scenario as stimulus, provide advice and depict a positive outcome</a:t>
                      </a:r>
                    </a:p>
                  </a:txBody>
                  <a:tcPr marL="68580" marR="68580" marT="0" marB="0">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a:t>
                      </a:r>
                    </a:p>
                  </a:txBody>
                  <a:tcPr anchor="ctr">
                    <a:solidFill>
                      <a:schemeClr val="bg1"/>
                    </a:solidFill>
                  </a:tcPr>
                </a:tc>
                <a:extLst>
                  <a:ext uri="{0D108BD9-81ED-4DB2-BD59-A6C34878D82A}">
                    <a16:rowId xmlns:a16="http://schemas.microsoft.com/office/drawing/2014/main" val="2840780185"/>
                  </a:ext>
                </a:extLst>
              </a:tr>
            </a:tbl>
          </a:graphicData>
        </a:graphic>
      </p:graphicFrame>
      <p:sp>
        <p:nvSpPr>
          <p:cNvPr id="12" name="Footer Placeholder 3"/>
          <p:cNvSpPr txBox="1">
            <a:spLocks/>
          </p:cNvSpPr>
          <p:nvPr/>
        </p:nvSpPr>
        <p:spPr>
          <a:xfrm>
            <a:off x="190006" y="6463587"/>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PSHE Association 2018 	 </a:t>
            </a:r>
          </a:p>
        </p:txBody>
      </p:sp>
      <p:sp>
        <p:nvSpPr>
          <p:cNvPr id="7" name="TextBox 6"/>
          <p:cNvSpPr txBox="1"/>
          <p:nvPr/>
        </p:nvSpPr>
        <p:spPr>
          <a:xfrm>
            <a:off x="9960043" y="90119"/>
            <a:ext cx="2110827" cy="954107"/>
          </a:xfrm>
          <a:prstGeom prst="rect">
            <a:avLst/>
          </a:prstGeom>
          <a:solidFill>
            <a:srgbClr val="126573"/>
          </a:solidFill>
          <a:ln>
            <a:solidFill>
              <a:schemeClr val="bg1"/>
            </a:solidFill>
            <a:prstDash val="dash"/>
          </a:ln>
        </p:spPr>
        <p:txBody>
          <a:bodyPr wrap="square" rtlCol="0" anchor="ctr" anchorCtr="1">
            <a:spAutoFit/>
          </a:bodyPr>
          <a:lstStyle/>
          <a:p>
            <a:r>
              <a:rPr lang="en-GB" sz="2800" dirty="0">
                <a:solidFill>
                  <a:schemeClr val="bg1"/>
                </a:solidFill>
                <a:latin typeface="Poet" pitchFamily="2" charset="0"/>
                <a:ea typeface="Open Sans Extrabold" panose="020B0906030804020204" pitchFamily="34" charset="0"/>
                <a:cs typeface="Open Sans Extrabold" panose="020B0906030804020204" pitchFamily="34" charset="0"/>
              </a:rPr>
              <a:t>Teacher </a:t>
            </a:r>
          </a:p>
          <a:p>
            <a:r>
              <a:rPr lang="en-GB" sz="2800" dirty="0">
                <a:solidFill>
                  <a:schemeClr val="bg1"/>
                </a:solidFill>
                <a:latin typeface="Poet" pitchFamily="2" charset="0"/>
                <a:ea typeface="Open Sans Extrabold" panose="020B0906030804020204" pitchFamily="34" charset="0"/>
                <a:cs typeface="Open Sans Extrabold" panose="020B0906030804020204" pitchFamily="34" charset="0"/>
              </a:rPr>
              <a:t>slide</a:t>
            </a:r>
          </a:p>
        </p:txBody>
      </p:sp>
    </p:spTree>
    <p:extLst>
      <p:ext uri="{BB962C8B-B14F-4D97-AF65-F5344CB8AC3E}">
        <p14:creationId xmlns:p14="http://schemas.microsoft.com/office/powerpoint/2010/main" val="2153725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34079" y="1722897"/>
            <a:ext cx="10096499" cy="1446550"/>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tabLst/>
              <a:defRPr/>
            </a:pPr>
            <a:r>
              <a:rPr lang="en-GB" sz="4800" dirty="0">
                <a:solidFill>
                  <a:srgbClr val="126573"/>
                </a:solidFill>
                <a:latin typeface="Poet" pitchFamily="2" charset="0"/>
                <a:ea typeface="Open Sans Extrabold" panose="020B0906030804020204" pitchFamily="34" charset="0"/>
                <a:cs typeface="Open Sans Extrabold" panose="020B0906030804020204" pitchFamily="34" charset="0"/>
              </a:rPr>
              <a:t>Exploring</a:t>
            </a:r>
            <a:r>
              <a:rPr kumimoji="0" lang="en-GB" sz="6000" b="1" i="0" u="none" strike="noStrike" kern="1200" cap="none" spc="0" normalizeH="0" baseline="0" noProof="0" dirty="0">
                <a:ln>
                  <a:noFill/>
                </a:ln>
                <a:solidFill>
                  <a:srgbClr val="126573"/>
                </a:solidFill>
                <a:effectLst/>
                <a:uLnTx/>
                <a:uFillTx/>
                <a:latin typeface="League Spartan" panose="00000800000000000000" pitchFamily="50" charset="0"/>
              </a:rPr>
              <a:t> </a:t>
            </a:r>
            <a:r>
              <a:rPr lang="en-GB" sz="4800" dirty="0">
                <a:solidFill>
                  <a:srgbClr val="126573"/>
                </a:solidFill>
                <a:latin typeface="Poet" pitchFamily="2" charset="0"/>
                <a:ea typeface="Open Sans Extrabold" panose="020B0906030804020204" pitchFamily="34" charset="0"/>
                <a:cs typeface="Open Sans Extrabold" panose="020B0906030804020204" pitchFamily="34" charset="0"/>
              </a:rPr>
              <a:t>risk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126573"/>
              </a:solidFill>
              <a:effectLst/>
              <a:uLnTx/>
              <a:uFillTx/>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7</a:t>
            </a:fld>
            <a:endParaRPr lang="en-GB"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0641" b="-2758"/>
          <a:stretch/>
        </p:blipFill>
        <p:spPr>
          <a:xfrm>
            <a:off x="3719450" y="3208680"/>
            <a:ext cx="4409094" cy="2348972"/>
          </a:xfrm>
          <a:prstGeom prst="rect">
            <a:avLst/>
          </a:prstGeom>
        </p:spPr>
      </p:pic>
      <p:sp>
        <p:nvSpPr>
          <p:cNvPr id="5" name="Footer Placeholder 1"/>
          <p:cNvSpPr>
            <a:spLocks noGrp="1"/>
          </p:cNvSpPr>
          <p:nvPr>
            <p:ph type="ftr" sz="quarter" idx="4294967295"/>
          </p:nvPr>
        </p:nvSpPr>
        <p:spPr>
          <a:xfrm>
            <a:off x="0" y="6558386"/>
            <a:ext cx="12192000" cy="307975"/>
          </a:xfrm>
        </p:spPr>
        <p:txBody>
          <a:bodyPr/>
          <a:lstStyle/>
          <a:p>
            <a:r>
              <a:rPr lang="en-GB" dirty="0">
                <a:solidFill>
                  <a:schemeClr val="tx1">
                    <a:lumMod val="50000"/>
                    <a:lumOff val="50000"/>
                  </a:schemeClr>
                </a:solidFill>
              </a:rPr>
              <a:t>© PSHE Association </a:t>
            </a:r>
            <a:r>
              <a:rPr lang="en-GB" dirty="0" smtClean="0">
                <a:solidFill>
                  <a:schemeClr val="tx1">
                    <a:lumMod val="50000"/>
                    <a:lumOff val="50000"/>
                  </a:schemeClr>
                </a:solidFill>
              </a:rPr>
              <a:t>&amp; Gamble Aware, 2020</a:t>
            </a:r>
            <a:r>
              <a:rPr lang="en-GB" dirty="0">
                <a:solidFill>
                  <a:schemeClr val="tx1">
                    <a:lumMod val="50000"/>
                    <a:lumOff val="50000"/>
                  </a:schemeClr>
                </a:solidFill>
              </a:rPr>
              <a:t>	 </a:t>
            </a:r>
          </a:p>
        </p:txBody>
      </p:sp>
    </p:spTree>
    <p:extLst>
      <p:ext uri="{BB962C8B-B14F-4D97-AF65-F5344CB8AC3E}">
        <p14:creationId xmlns:p14="http://schemas.microsoft.com/office/powerpoint/2010/main" val="243246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141327"/>
            <a:ext cx="11353800" cy="6215023"/>
          </a:xfrm>
          <a:prstGeom prst="rect">
            <a:avLst/>
          </a:prstGeom>
        </p:spPr>
      </p:pic>
      <p:sp>
        <p:nvSpPr>
          <p:cNvPr id="3" name="TextBox 2"/>
          <p:cNvSpPr txBox="1"/>
          <p:nvPr/>
        </p:nvSpPr>
        <p:spPr>
          <a:xfrm>
            <a:off x="738909" y="555375"/>
            <a:ext cx="10714182" cy="769441"/>
          </a:xfrm>
          <a:prstGeom prst="rect">
            <a:avLst/>
          </a:prstGeom>
          <a:noFill/>
        </p:spPr>
        <p:txBody>
          <a:bodyPr wrap="square" rtlCol="0">
            <a:spAutoFit/>
          </a:bodyPr>
          <a:lstStyle/>
          <a:p>
            <a:pPr algn="ctr"/>
            <a:r>
              <a:rPr lang="en-GB" sz="4400" dirty="0">
                <a:latin typeface="Poet" pitchFamily="2" charset="0"/>
              </a:rPr>
              <a:t>Ground rules</a:t>
            </a:r>
          </a:p>
        </p:txBody>
      </p:sp>
      <p:sp>
        <p:nvSpPr>
          <p:cNvPr id="5" name="TextBox 4"/>
          <p:cNvSpPr txBox="1"/>
          <p:nvPr/>
        </p:nvSpPr>
        <p:spPr>
          <a:xfrm>
            <a:off x="2228849" y="1333236"/>
            <a:ext cx="7696201" cy="4832092"/>
          </a:xfrm>
          <a:prstGeom prst="rect">
            <a:avLst/>
          </a:prstGeom>
          <a:noFill/>
          <a:ln>
            <a:noFill/>
          </a:ln>
        </p:spPr>
        <p:txBody>
          <a:bodyPr wrap="square" rtlCol="0">
            <a:spAutoFit/>
          </a:bodyPr>
          <a:lstStyle/>
          <a:p>
            <a:r>
              <a:rPr lang="en-GB" sz="2800" dirty="0">
                <a:latin typeface="Lato" panose="020F0502020204030203" pitchFamily="34" charset="0"/>
                <a:ea typeface="Lato" panose="020F0502020204030203" pitchFamily="34" charset="0"/>
                <a:cs typeface="Lato" panose="020F0502020204030203" pitchFamily="34" charset="0"/>
              </a:rPr>
              <a:t>[Add your class rules here]</a:t>
            </a: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8</a:t>
            </a:fld>
            <a:endParaRPr lang="en-GB" dirty="0"/>
          </a:p>
        </p:txBody>
      </p:sp>
    </p:spTree>
    <p:extLst>
      <p:ext uri="{BB962C8B-B14F-4D97-AF65-F5344CB8AC3E}">
        <p14:creationId xmlns:p14="http://schemas.microsoft.com/office/powerpoint/2010/main" val="2757244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3937" y="569235"/>
            <a:ext cx="10714182" cy="830997"/>
          </a:xfrm>
          <a:prstGeom prst="rect">
            <a:avLst/>
          </a:prstGeom>
          <a:noFill/>
        </p:spPr>
        <p:txBody>
          <a:bodyPr wrap="square" rtlCol="0">
            <a:spAutoFit/>
          </a:bodyPr>
          <a:lstStyle/>
          <a:p>
            <a:r>
              <a:rPr lang="en-GB" sz="4800" dirty="0">
                <a:solidFill>
                  <a:srgbClr val="126573"/>
                </a:solidFill>
                <a:latin typeface="Poet" pitchFamily="2" charset="0"/>
                <a:ea typeface="Open Sans Extrabold" panose="020B0906030804020204" pitchFamily="34" charset="0"/>
                <a:cs typeface="Open Sans Extrabold" panose="020B0906030804020204" pitchFamily="34" charset="0"/>
              </a:rPr>
              <a:t>Risk: What’s our starting point?</a:t>
            </a:r>
          </a:p>
        </p:txBody>
      </p:sp>
      <p:sp>
        <p:nvSpPr>
          <p:cNvPr id="8" name="TextBox 7"/>
          <p:cNvSpPr txBox="1"/>
          <p:nvPr/>
        </p:nvSpPr>
        <p:spPr>
          <a:xfrm>
            <a:off x="886017" y="2072413"/>
            <a:ext cx="7082326" cy="2477601"/>
          </a:xfrm>
          <a:prstGeom prst="rect">
            <a:avLst/>
          </a:prstGeom>
          <a:noFill/>
        </p:spPr>
        <p:txBody>
          <a:bodyPr wrap="square" rtlCol="0">
            <a:spAutoFit/>
          </a:bodyPr>
          <a:lstStyle/>
          <a:p>
            <a:r>
              <a:rPr lang="en-US" sz="2400" b="1" dirty="0">
                <a:latin typeface="Lato" panose="020F0502020204030203" pitchFamily="34" charset="0"/>
                <a:ea typeface="Lato" panose="020F0502020204030203" pitchFamily="34" charset="0"/>
                <a:cs typeface="Lato" panose="020F0502020204030203" pitchFamily="34" charset="0"/>
              </a:rPr>
              <a:t>Discuss as a class:</a:t>
            </a:r>
          </a:p>
          <a:p>
            <a:endParaRPr lang="en-US" sz="2400" b="1" dirty="0">
              <a:latin typeface="Poet" pitchFamily="2" charset="0"/>
            </a:endParaRPr>
          </a:p>
          <a:p>
            <a:pPr marL="342900" indent="-342900">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What is meant by risk? </a:t>
            </a:r>
          </a:p>
          <a:p>
            <a:pPr marL="342900" indent="-342900">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What kinds of things are risky?</a:t>
            </a:r>
          </a:p>
          <a:p>
            <a:pPr marL="342900" indent="-342900">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What makes something more or less risky? </a:t>
            </a:r>
          </a:p>
          <a:p>
            <a:endParaRPr lang="en-US" sz="2400" b="1" dirty="0"/>
          </a:p>
          <a:p>
            <a:endParaRPr lang="en-US" sz="1100" b="1" dirty="0">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9</a:t>
            </a:fld>
            <a:endParaRPr lang="en-GB" dirty="0"/>
          </a:p>
        </p:txBody>
      </p:sp>
      <p:pic>
        <p:nvPicPr>
          <p:cNvPr id="1026" name="Picture 2" descr="Sign, Caution, Warning, Danger, Safety, Hazard, Ri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6060" y="2499576"/>
            <a:ext cx="3815176" cy="33622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5892" y="386396"/>
            <a:ext cx="1054288" cy="1135117"/>
          </a:xfrm>
          <a:prstGeom prst="rect">
            <a:avLst/>
          </a:prstGeom>
        </p:spPr>
      </p:pic>
    </p:spTree>
    <p:extLst>
      <p:ext uri="{BB962C8B-B14F-4D97-AF65-F5344CB8AC3E}">
        <p14:creationId xmlns:p14="http://schemas.microsoft.com/office/powerpoint/2010/main" val="576636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3445928B83D724B859E8E15B78DF8A5" ma:contentTypeVersion="12" ma:contentTypeDescription="Create a new document." ma:contentTypeScope="" ma:versionID="9e3ab61666ffc0969b0aa9c69bb2b1f3">
  <xsd:schema xmlns:xsd="http://www.w3.org/2001/XMLSchema" xmlns:xs="http://www.w3.org/2001/XMLSchema" xmlns:p="http://schemas.microsoft.com/office/2006/metadata/properties" xmlns:ns2="3cfac471-4577-4682-ace2-27119004fbfd" xmlns:ns3="fec5c98a-6fc8-4a06-b367-420d10c239c8" targetNamespace="http://schemas.microsoft.com/office/2006/metadata/properties" ma:root="true" ma:fieldsID="0d12836ae001147ea253d802fec84a43" ns2:_="" ns3:_="">
    <xsd:import namespace="3cfac471-4577-4682-ace2-27119004fbfd"/>
    <xsd:import namespace="fec5c98a-6fc8-4a06-b367-420d10c239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fac471-4577-4682-ace2-27119004fb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c5c98a-6fc8-4a06-b367-420d10c239c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5AEE9B-082D-4717-8F1D-7A3724E9E682}">
  <ds:schemaRefs>
    <ds:schemaRef ds:uri="http://schemas.microsoft.com/office/2006/documentManagement/types"/>
    <ds:schemaRef ds:uri="http://purl.org/dc/term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87255e59-0a49-45db-99ee-32c9ed8dedb8"/>
    <ds:schemaRef ds:uri="858d6889-7979-471a-ad6b-88d78ca6039d"/>
    <ds:schemaRef ds:uri="http://www.w3.org/XML/1998/namespace"/>
    <ds:schemaRef ds:uri="http://purl.org/dc/dcmitype/"/>
  </ds:schemaRefs>
</ds:datastoreItem>
</file>

<file path=customXml/itemProps2.xml><?xml version="1.0" encoding="utf-8"?>
<ds:datastoreItem xmlns:ds="http://schemas.openxmlformats.org/officeDocument/2006/customXml" ds:itemID="{0BAF2DB6-8D9D-4E77-BC07-7216945DBEE7}"/>
</file>

<file path=customXml/itemProps3.xml><?xml version="1.0" encoding="utf-8"?>
<ds:datastoreItem xmlns:ds="http://schemas.openxmlformats.org/officeDocument/2006/customXml" ds:itemID="{D4539E52-22E5-451F-BA0D-CE4F5FEC35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3907</TotalTime>
  <Words>2401</Words>
  <Application>Microsoft Office PowerPoint</Application>
  <PresentationFormat>Widescreen</PresentationFormat>
  <Paragraphs>305</Paragraphs>
  <Slides>19</Slides>
  <Notes>19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Arial</vt:lpstr>
      <vt:lpstr>League Spartan</vt:lpstr>
      <vt:lpstr>Lato</vt:lpstr>
      <vt:lpstr>Poet</vt:lpstr>
      <vt:lpstr>Calibri Light</vt:lpstr>
      <vt:lpstr>Times New Roman</vt:lpstr>
      <vt:lpstr>Calibri</vt:lpstr>
      <vt:lpstr>Open Sans Light</vt:lpstr>
      <vt:lpstr>Courier New</vt:lpstr>
      <vt:lpstr>Open Sans Extrabold</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PSHE Association©</dc:creator>
  <cp:lastModifiedBy>Sam Harvey</cp:lastModifiedBy>
  <cp:revision>253</cp:revision>
  <dcterms:created xsi:type="dcterms:W3CDTF">2018-11-29T11:01:12Z</dcterms:created>
  <dcterms:modified xsi:type="dcterms:W3CDTF">2020-02-26T11:17:06Z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0x01010013445928B83D724B859E8E15B78DF8A5</vt:lpwstr>
  </property>
</Properties>
</file>