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4"/>
  </p:sldMasterIdLst>
  <p:notesMasterIdLst>
    <p:notesMasterId r:id="rId20"/>
  </p:notesMasterIdLst>
  <p:sldIdLst>
    <p:sldId id="256" r:id="rId5"/>
    <p:sldId id="287" r:id="rId6"/>
    <p:sldId id="289" r:id="rId7"/>
    <p:sldId id="272" r:id="rId8"/>
    <p:sldId id="271" r:id="rId9"/>
    <p:sldId id="273" r:id="rId10"/>
    <p:sldId id="275" r:id="rId11"/>
    <p:sldId id="274" r:id="rId12"/>
    <p:sldId id="276" r:id="rId13"/>
    <p:sldId id="277" r:id="rId14"/>
    <p:sldId id="278" r:id="rId15"/>
    <p:sldId id="279" r:id="rId16"/>
    <p:sldId id="280" r:id="rId17"/>
    <p:sldId id="281"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DBE4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BC3F7-4E88-475D-AC07-63F70423EDC4}" v="7" dt="2022-12-22T15:22:20.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2" d="100"/>
          <a:sy n="62" d="100"/>
        </p:scale>
        <p:origin x="828" y="60"/>
      </p:cViewPr>
      <p:guideLst/>
    </p:cSldViewPr>
  </p:slideViewPr>
  <p:notesTextViewPr>
    <p:cViewPr>
      <p:scale>
        <a:sx n="1" d="1"/>
        <a:sy n="1" d="1"/>
      </p:scale>
      <p:origin x="0" y="0"/>
    </p:cViewPr>
  </p:notesTextViewPr>
  <p:sorterViewPr>
    <p:cViewPr>
      <p:scale>
        <a:sx n="50" d="100"/>
        <a:sy n="50" d="100"/>
      </p:scale>
      <p:origin x="0" y="-11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Howling | Healthy You" userId="b083e42f-2669-45ad-b5d1-4999016da843" providerId="ADAL" clId="{C933ABEA-49E8-4B86-9CE8-AF0A3CAB08AA}"/>
    <pc:docChg chg="delSld">
      <pc:chgData name="Joanne Howling | Healthy You" userId="b083e42f-2669-45ad-b5d1-4999016da843" providerId="ADAL" clId="{C933ABEA-49E8-4B86-9CE8-AF0A3CAB08AA}" dt="2022-12-22T13:39:39.973" v="7" actId="2696"/>
      <pc:docMkLst>
        <pc:docMk/>
      </pc:docMkLst>
      <pc:sldChg chg="del">
        <pc:chgData name="Joanne Howling | Healthy You" userId="b083e42f-2669-45ad-b5d1-4999016da843" providerId="ADAL" clId="{C933ABEA-49E8-4B86-9CE8-AF0A3CAB08AA}" dt="2022-12-22T13:38:15.109" v="0" actId="2696"/>
        <pc:sldMkLst>
          <pc:docMk/>
          <pc:sldMk cId="913978481" sldId="257"/>
        </pc:sldMkLst>
      </pc:sldChg>
      <pc:sldChg chg="del">
        <pc:chgData name="Joanne Howling | Healthy You" userId="b083e42f-2669-45ad-b5d1-4999016da843" providerId="ADAL" clId="{C933ABEA-49E8-4B86-9CE8-AF0A3CAB08AA}" dt="2022-12-22T13:38:18.757" v="1" actId="2696"/>
        <pc:sldMkLst>
          <pc:docMk/>
          <pc:sldMk cId="305425364" sldId="258"/>
        </pc:sldMkLst>
      </pc:sldChg>
      <pc:sldChg chg="del">
        <pc:chgData name="Joanne Howling | Healthy You" userId="b083e42f-2669-45ad-b5d1-4999016da843" providerId="ADAL" clId="{C933ABEA-49E8-4B86-9CE8-AF0A3CAB08AA}" dt="2022-12-22T13:38:33.524" v="2" actId="2696"/>
        <pc:sldMkLst>
          <pc:docMk/>
          <pc:sldMk cId="698416458" sldId="263"/>
        </pc:sldMkLst>
      </pc:sldChg>
      <pc:sldChg chg="del">
        <pc:chgData name="Joanne Howling | Healthy You" userId="b083e42f-2669-45ad-b5d1-4999016da843" providerId="ADAL" clId="{C933ABEA-49E8-4B86-9CE8-AF0A3CAB08AA}" dt="2022-12-22T13:38:39.400" v="3" actId="2696"/>
        <pc:sldMkLst>
          <pc:docMk/>
          <pc:sldMk cId="1672805507" sldId="264"/>
        </pc:sldMkLst>
      </pc:sldChg>
      <pc:sldChg chg="del">
        <pc:chgData name="Joanne Howling | Healthy You" userId="b083e42f-2669-45ad-b5d1-4999016da843" providerId="ADAL" clId="{C933ABEA-49E8-4B86-9CE8-AF0A3CAB08AA}" dt="2022-12-22T13:38:42.777" v="4" actId="2696"/>
        <pc:sldMkLst>
          <pc:docMk/>
          <pc:sldMk cId="767686598" sldId="265"/>
        </pc:sldMkLst>
      </pc:sldChg>
      <pc:sldChg chg="del">
        <pc:chgData name="Joanne Howling | Healthy You" userId="b083e42f-2669-45ad-b5d1-4999016da843" providerId="ADAL" clId="{C933ABEA-49E8-4B86-9CE8-AF0A3CAB08AA}" dt="2022-12-22T13:39:29.185" v="5" actId="2696"/>
        <pc:sldMkLst>
          <pc:docMk/>
          <pc:sldMk cId="3230285967" sldId="297"/>
        </pc:sldMkLst>
      </pc:sldChg>
      <pc:sldChg chg="del">
        <pc:chgData name="Joanne Howling | Healthy You" userId="b083e42f-2669-45ad-b5d1-4999016da843" providerId="ADAL" clId="{C933ABEA-49E8-4B86-9CE8-AF0A3CAB08AA}" dt="2022-12-22T13:39:39.973" v="7" actId="2696"/>
        <pc:sldMkLst>
          <pc:docMk/>
          <pc:sldMk cId="1427343359" sldId="299"/>
        </pc:sldMkLst>
      </pc:sldChg>
      <pc:sldChg chg="del">
        <pc:chgData name="Joanne Howling | Healthy You" userId="b083e42f-2669-45ad-b5d1-4999016da843" providerId="ADAL" clId="{C933ABEA-49E8-4B86-9CE8-AF0A3CAB08AA}" dt="2022-12-22T13:39:32.746" v="6" actId="2696"/>
        <pc:sldMkLst>
          <pc:docMk/>
          <pc:sldMk cId="2008394578" sldId="300"/>
        </pc:sldMkLst>
      </pc:sldChg>
    </pc:docChg>
  </pc:docChgLst>
  <pc:docChgLst>
    <pc:chgData name="Joanne Howling | Healthy You" userId="b083e42f-2669-45ad-b5d1-4999016da843" providerId="ADAL" clId="{733BC3F7-4E88-475D-AC07-63F70423EDC4}"/>
    <pc:docChg chg="custSel modSld">
      <pc:chgData name="Joanne Howling | Healthy You" userId="b083e42f-2669-45ad-b5d1-4999016da843" providerId="ADAL" clId="{733BC3F7-4E88-475D-AC07-63F70423EDC4}" dt="2022-12-22T15:22:32.417" v="444" actId="27636"/>
      <pc:docMkLst>
        <pc:docMk/>
      </pc:docMkLst>
      <pc:sldChg chg="modSp mod">
        <pc:chgData name="Joanne Howling | Healthy You" userId="b083e42f-2669-45ad-b5d1-4999016da843" providerId="ADAL" clId="{733BC3F7-4E88-475D-AC07-63F70423EDC4}" dt="2022-12-22T15:14:24.397" v="360" actId="113"/>
        <pc:sldMkLst>
          <pc:docMk/>
          <pc:sldMk cId="1042905478" sldId="272"/>
        </pc:sldMkLst>
        <pc:spChg chg="mod">
          <ac:chgData name="Joanne Howling | Healthy You" userId="b083e42f-2669-45ad-b5d1-4999016da843" providerId="ADAL" clId="{733BC3F7-4E88-475D-AC07-63F70423EDC4}" dt="2022-12-22T15:14:24.397" v="360" actId="113"/>
          <ac:spMkLst>
            <pc:docMk/>
            <pc:sldMk cId="1042905478" sldId="272"/>
            <ac:spMk id="6" creationId="{BF2C2D9C-E5FF-4D7A-9274-CA96B6B09E0A}"/>
          </ac:spMkLst>
        </pc:spChg>
      </pc:sldChg>
      <pc:sldChg chg="modSp mod">
        <pc:chgData name="Joanne Howling | Healthy You" userId="b083e42f-2669-45ad-b5d1-4999016da843" providerId="ADAL" clId="{733BC3F7-4E88-475D-AC07-63F70423EDC4}" dt="2022-12-22T15:14:43.173" v="361" actId="113"/>
        <pc:sldMkLst>
          <pc:docMk/>
          <pc:sldMk cId="973889196" sldId="273"/>
        </pc:sldMkLst>
        <pc:spChg chg="mod">
          <ac:chgData name="Joanne Howling | Healthy You" userId="b083e42f-2669-45ad-b5d1-4999016da843" providerId="ADAL" clId="{733BC3F7-4E88-475D-AC07-63F70423EDC4}" dt="2022-12-22T15:14:43.173" v="361" actId="113"/>
          <ac:spMkLst>
            <pc:docMk/>
            <pc:sldMk cId="973889196" sldId="273"/>
            <ac:spMk id="6" creationId="{C36AB5E5-CA16-4962-8786-13CBA22612D7}"/>
          </ac:spMkLst>
        </pc:spChg>
        <pc:spChg chg="mod">
          <ac:chgData name="Joanne Howling | Healthy You" userId="b083e42f-2669-45ad-b5d1-4999016da843" providerId="ADAL" clId="{733BC3F7-4E88-475D-AC07-63F70423EDC4}" dt="2022-12-22T13:43:25.160" v="41" actId="1076"/>
          <ac:spMkLst>
            <pc:docMk/>
            <pc:sldMk cId="973889196" sldId="273"/>
            <ac:spMk id="8" creationId="{A436B3C8-2F5F-4736-81C1-1A620F2F4FDF}"/>
          </ac:spMkLst>
        </pc:spChg>
      </pc:sldChg>
      <pc:sldChg chg="modSp mod">
        <pc:chgData name="Joanne Howling | Healthy You" userId="b083e42f-2669-45ad-b5d1-4999016da843" providerId="ADAL" clId="{733BC3F7-4E88-475D-AC07-63F70423EDC4}" dt="2022-12-22T15:15:13.711" v="364" actId="113"/>
        <pc:sldMkLst>
          <pc:docMk/>
          <pc:sldMk cId="1708823177" sldId="276"/>
        </pc:sldMkLst>
        <pc:spChg chg="mod">
          <ac:chgData name="Joanne Howling | Healthy You" userId="b083e42f-2669-45ad-b5d1-4999016da843" providerId="ADAL" clId="{733BC3F7-4E88-475D-AC07-63F70423EDC4}" dt="2022-12-22T15:15:13.711" v="364" actId="113"/>
          <ac:spMkLst>
            <pc:docMk/>
            <pc:sldMk cId="1708823177" sldId="276"/>
            <ac:spMk id="6" creationId="{7BE2352D-F59B-4DB5-B605-E06EC8B94D3D}"/>
          </ac:spMkLst>
        </pc:spChg>
      </pc:sldChg>
      <pc:sldChg chg="modSp mod">
        <pc:chgData name="Joanne Howling | Healthy You" userId="b083e42f-2669-45ad-b5d1-4999016da843" providerId="ADAL" clId="{733BC3F7-4E88-475D-AC07-63F70423EDC4}" dt="2022-12-22T15:15:20.834" v="365" actId="113"/>
        <pc:sldMkLst>
          <pc:docMk/>
          <pc:sldMk cId="4126776497" sldId="277"/>
        </pc:sldMkLst>
        <pc:spChg chg="mod">
          <ac:chgData name="Joanne Howling | Healthy You" userId="b083e42f-2669-45ad-b5d1-4999016da843" providerId="ADAL" clId="{733BC3F7-4E88-475D-AC07-63F70423EDC4}" dt="2022-12-22T15:15:20.834" v="365" actId="113"/>
          <ac:spMkLst>
            <pc:docMk/>
            <pc:sldMk cId="4126776497" sldId="277"/>
            <ac:spMk id="6" creationId="{7272D87C-B014-4A5D-89EA-EED4516C57B2}"/>
          </ac:spMkLst>
        </pc:spChg>
      </pc:sldChg>
      <pc:sldChg chg="delSp modSp mod">
        <pc:chgData name="Joanne Howling | Healthy You" userId="b083e42f-2669-45ad-b5d1-4999016da843" providerId="ADAL" clId="{733BC3F7-4E88-475D-AC07-63F70423EDC4}" dt="2022-12-22T15:15:26.705" v="366" actId="113"/>
        <pc:sldMkLst>
          <pc:docMk/>
          <pc:sldMk cId="1981669878" sldId="278"/>
        </pc:sldMkLst>
        <pc:spChg chg="mod">
          <ac:chgData name="Joanne Howling | Healthy You" userId="b083e42f-2669-45ad-b5d1-4999016da843" providerId="ADAL" clId="{733BC3F7-4E88-475D-AC07-63F70423EDC4}" dt="2022-12-22T15:15:26.705" v="366" actId="113"/>
          <ac:spMkLst>
            <pc:docMk/>
            <pc:sldMk cId="1981669878" sldId="278"/>
            <ac:spMk id="6" creationId="{9A9EFF27-DB33-4078-9746-09C2511B2AC5}"/>
          </ac:spMkLst>
        </pc:spChg>
        <pc:spChg chg="mod">
          <ac:chgData name="Joanne Howling | Healthy You" userId="b083e42f-2669-45ad-b5d1-4999016da843" providerId="ADAL" clId="{733BC3F7-4E88-475D-AC07-63F70423EDC4}" dt="2022-12-22T13:56:00.563" v="177" actId="20577"/>
          <ac:spMkLst>
            <pc:docMk/>
            <pc:sldMk cId="1981669878" sldId="278"/>
            <ac:spMk id="8" creationId="{1917AF0E-85A4-482F-897F-3D015B95E354}"/>
          </ac:spMkLst>
        </pc:spChg>
        <pc:graphicFrameChg chg="del">
          <ac:chgData name="Joanne Howling | Healthy You" userId="b083e42f-2669-45ad-b5d1-4999016da843" providerId="ADAL" clId="{733BC3F7-4E88-475D-AC07-63F70423EDC4}" dt="2022-12-22T13:44:52.716" v="42" actId="478"/>
          <ac:graphicFrameMkLst>
            <pc:docMk/>
            <pc:sldMk cId="1981669878" sldId="278"/>
            <ac:graphicFrameMk id="4" creationId="{184AA23D-553B-450A-B28B-6B485C93EBF7}"/>
          </ac:graphicFrameMkLst>
        </pc:graphicFrameChg>
      </pc:sldChg>
      <pc:sldChg chg="modSp mod">
        <pc:chgData name="Joanne Howling | Healthy You" userId="b083e42f-2669-45ad-b5d1-4999016da843" providerId="ADAL" clId="{733BC3F7-4E88-475D-AC07-63F70423EDC4}" dt="2022-12-22T15:15:32.198" v="367" actId="113"/>
        <pc:sldMkLst>
          <pc:docMk/>
          <pc:sldMk cId="1968113378" sldId="279"/>
        </pc:sldMkLst>
        <pc:spChg chg="mod">
          <ac:chgData name="Joanne Howling | Healthy You" userId="b083e42f-2669-45ad-b5d1-4999016da843" providerId="ADAL" clId="{733BC3F7-4E88-475D-AC07-63F70423EDC4}" dt="2022-12-22T15:15:32.198" v="367" actId="113"/>
          <ac:spMkLst>
            <pc:docMk/>
            <pc:sldMk cId="1968113378" sldId="279"/>
            <ac:spMk id="6" creationId="{001B6594-5E20-4355-A03A-90F9CBCE5CA7}"/>
          </ac:spMkLst>
        </pc:spChg>
      </pc:sldChg>
      <pc:sldChg chg="modSp mod">
        <pc:chgData name="Joanne Howling | Healthy You" userId="b083e42f-2669-45ad-b5d1-4999016da843" providerId="ADAL" clId="{733BC3F7-4E88-475D-AC07-63F70423EDC4}" dt="2022-12-22T15:15:37.950" v="368" actId="113"/>
        <pc:sldMkLst>
          <pc:docMk/>
          <pc:sldMk cId="894908766" sldId="280"/>
        </pc:sldMkLst>
        <pc:spChg chg="mod">
          <ac:chgData name="Joanne Howling | Healthy You" userId="b083e42f-2669-45ad-b5d1-4999016da843" providerId="ADAL" clId="{733BC3F7-4E88-475D-AC07-63F70423EDC4}" dt="2022-12-22T15:15:37.950" v="368" actId="113"/>
          <ac:spMkLst>
            <pc:docMk/>
            <pc:sldMk cId="894908766" sldId="280"/>
            <ac:spMk id="6" creationId="{92A5E86E-E9E0-4E9B-8CFC-82DA9FFB5B67}"/>
          </ac:spMkLst>
        </pc:spChg>
      </pc:sldChg>
      <pc:sldChg chg="modSp mod">
        <pc:chgData name="Joanne Howling | Healthy You" userId="b083e42f-2669-45ad-b5d1-4999016da843" providerId="ADAL" clId="{733BC3F7-4E88-475D-AC07-63F70423EDC4}" dt="2022-12-22T15:16:50.352" v="381" actId="20577"/>
        <pc:sldMkLst>
          <pc:docMk/>
          <pc:sldMk cId="2476728840" sldId="281"/>
        </pc:sldMkLst>
        <pc:spChg chg="mod">
          <ac:chgData name="Joanne Howling | Healthy You" userId="b083e42f-2669-45ad-b5d1-4999016da843" providerId="ADAL" clId="{733BC3F7-4E88-475D-AC07-63F70423EDC4}" dt="2022-12-22T15:15:43.187" v="369" actId="113"/>
          <ac:spMkLst>
            <pc:docMk/>
            <pc:sldMk cId="2476728840" sldId="281"/>
            <ac:spMk id="6" creationId="{378BF09F-F602-43BA-9C06-B8AA1CF16145}"/>
          </ac:spMkLst>
        </pc:spChg>
        <pc:spChg chg="mod">
          <ac:chgData name="Joanne Howling | Healthy You" userId="b083e42f-2669-45ad-b5d1-4999016da843" providerId="ADAL" clId="{733BC3F7-4E88-475D-AC07-63F70423EDC4}" dt="2022-12-22T15:16:50.352" v="381" actId="20577"/>
          <ac:spMkLst>
            <pc:docMk/>
            <pc:sldMk cId="2476728840" sldId="281"/>
            <ac:spMk id="8" creationId="{E5C1ECC2-AC41-48B1-94A1-80819E6466E0}"/>
          </ac:spMkLst>
        </pc:spChg>
      </pc:sldChg>
      <pc:sldChg chg="modSp mod">
        <pc:chgData name="Joanne Howling | Healthy You" userId="b083e42f-2669-45ad-b5d1-4999016da843" providerId="ADAL" clId="{733BC3F7-4E88-475D-AC07-63F70423EDC4}" dt="2022-12-22T15:22:32.417" v="444" actId="27636"/>
        <pc:sldMkLst>
          <pc:docMk/>
          <pc:sldMk cId="971273201" sldId="282"/>
        </pc:sldMkLst>
        <pc:spChg chg="mod">
          <ac:chgData name="Joanne Howling | Healthy You" userId="b083e42f-2669-45ad-b5d1-4999016da843" providerId="ADAL" clId="{733BC3F7-4E88-475D-AC07-63F70423EDC4}" dt="2022-12-22T15:15:48.714" v="370" actId="113"/>
          <ac:spMkLst>
            <pc:docMk/>
            <pc:sldMk cId="971273201" sldId="282"/>
            <ac:spMk id="6" creationId="{0DD1B07F-4C9A-4DB9-A66D-F98D63C7C170}"/>
          </ac:spMkLst>
        </pc:spChg>
        <pc:spChg chg="mod">
          <ac:chgData name="Joanne Howling | Healthy You" userId="b083e42f-2669-45ad-b5d1-4999016da843" providerId="ADAL" clId="{733BC3F7-4E88-475D-AC07-63F70423EDC4}" dt="2022-12-22T15:22:32.417" v="444" actId="27636"/>
          <ac:spMkLst>
            <pc:docMk/>
            <pc:sldMk cId="971273201" sldId="282"/>
            <ac:spMk id="8" creationId="{782646A5-17F6-4202-9A74-CF7B2B2BFB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7A280-C09A-47D3-B57A-0BEA96F34066}" type="datetimeFigureOut">
              <a:rPr lang="en-GB" smtClean="0"/>
              <a:t>22/12/2022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12B69-4A2E-4848-95D9-CE869708CB5B}" type="slidenum">
              <a:rPr lang="en-GB" smtClean="0"/>
              <a:t>‹#›</a:t>
            </a:fld>
            <a:endParaRPr lang="en-GB"/>
          </a:p>
        </p:txBody>
      </p:sp>
    </p:spTree>
    <p:extLst>
      <p:ext uri="{BB962C8B-B14F-4D97-AF65-F5344CB8AC3E}">
        <p14:creationId xmlns:p14="http://schemas.microsoft.com/office/powerpoint/2010/main" val="34108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Selected or opt-in schools - pupils from 3 randomly</a:t>
            </a:r>
            <a:r>
              <a:rPr lang="en-US" altLang="en-US" baseline="0" dirty="0"/>
              <a:t> selected</a:t>
            </a:r>
            <a:r>
              <a:rPr lang="en-US" altLang="en-US" dirty="0"/>
              <a:t> classes across 3 preselected</a:t>
            </a:r>
            <a:r>
              <a:rPr lang="en-US" altLang="en-US" baseline="0" dirty="0"/>
              <a:t> 3 year groups</a:t>
            </a:r>
            <a:r>
              <a:rPr lang="en-US" altLang="en-US" dirty="0"/>
              <a:t> from</a:t>
            </a:r>
            <a:r>
              <a:rPr lang="en-US" altLang="en-US" baseline="0" dirty="0"/>
              <a:t> within</a:t>
            </a:r>
            <a:r>
              <a:rPr lang="en-US" altLang="en-US" dirty="0"/>
              <a:t> (or 2 in infant schools), one teacher and parents of Y1/2 at a time of the schools choice within the term.  For small</a:t>
            </a:r>
            <a:r>
              <a:rPr lang="en-US" altLang="en-US" baseline="0" dirty="0"/>
              <a:t> schools 30 surveys requirement is slightly reduced. </a:t>
            </a:r>
            <a:endParaRPr lang="en-US" altLang="en-US" dirty="0"/>
          </a:p>
          <a:p>
            <a:endParaRPr lang="en-GB" dirty="0"/>
          </a:p>
        </p:txBody>
      </p:sp>
      <p:sp>
        <p:nvSpPr>
          <p:cNvPr id="4" name="Slide Number Placeholder 3"/>
          <p:cNvSpPr>
            <a:spLocks noGrp="1"/>
          </p:cNvSpPr>
          <p:nvPr>
            <p:ph type="sldNum" sz="quarter" idx="5"/>
          </p:nvPr>
        </p:nvSpPr>
        <p:spPr/>
        <p:txBody>
          <a:bodyPr/>
          <a:lstStyle/>
          <a:p>
            <a:fld id="{C6B12B69-4A2E-4848-95D9-CE869708CB5B}" type="slidenum">
              <a:rPr lang="en-GB" smtClean="0"/>
              <a:t>6</a:t>
            </a:fld>
            <a:endParaRPr lang="en-GB"/>
          </a:p>
        </p:txBody>
      </p:sp>
    </p:spTree>
    <p:extLst>
      <p:ext uri="{BB962C8B-B14F-4D97-AF65-F5344CB8AC3E}">
        <p14:creationId xmlns:p14="http://schemas.microsoft.com/office/powerpoint/2010/main" val="398006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Schools can opt in to</a:t>
            </a:r>
            <a:r>
              <a:rPr lang="en-GB" baseline="0" dirty="0"/>
              <a:t> receive HS rating but do not get vouchers and will need to participate again if selected in the future (although this can give good data).  Selected schools can opt more classes in if they wish. </a:t>
            </a:r>
            <a:endParaRPr lang="en-GB" dirty="0"/>
          </a:p>
        </p:txBody>
      </p:sp>
      <p:sp>
        <p:nvSpPr>
          <p:cNvPr id="4" name="Slide Number Placeholder 3"/>
          <p:cNvSpPr>
            <a:spLocks noGrp="1"/>
          </p:cNvSpPr>
          <p:nvPr>
            <p:ph type="sldNum" sz="quarter" idx="5"/>
          </p:nvPr>
        </p:nvSpPr>
        <p:spPr/>
        <p:txBody>
          <a:bodyPr/>
          <a:lstStyle/>
          <a:p>
            <a:fld id="{C6B12B69-4A2E-4848-95D9-CE869708CB5B}" type="slidenum">
              <a:rPr lang="en-GB" smtClean="0"/>
              <a:t>8</a:t>
            </a:fld>
            <a:endParaRPr lang="en-GB"/>
          </a:p>
        </p:txBody>
      </p:sp>
    </p:spTree>
    <p:extLst>
      <p:ext uri="{BB962C8B-B14F-4D97-AF65-F5344CB8AC3E}">
        <p14:creationId xmlns:p14="http://schemas.microsoft.com/office/powerpoint/2010/main" val="55298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FAF6-6C59-42FF-8A75-4EC5217E41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3A85AE-AA65-4AC3-8A96-08B68A8C4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842AC3-EA86-4CF1-AC4A-14440952AE3E}"/>
              </a:ext>
            </a:extLst>
          </p:cNvPr>
          <p:cNvSpPr>
            <a:spLocks noGrp="1"/>
          </p:cNvSpPr>
          <p:nvPr>
            <p:ph type="dt" sz="half" idx="10"/>
          </p:nvPr>
        </p:nvSpPr>
        <p:spPr/>
        <p:txBody>
          <a:bodyPr/>
          <a:lstStyle/>
          <a:p>
            <a:fld id="{E87DBD58-220C-43A4-9F5D-7763D086978E}" type="datetimeFigureOut">
              <a:rPr lang="en-GB" smtClean="0"/>
              <a:t>22/12/2022</a:t>
            </a:fld>
            <a:endParaRPr lang="en-GB"/>
          </a:p>
        </p:txBody>
      </p:sp>
      <p:sp>
        <p:nvSpPr>
          <p:cNvPr id="5" name="Footer Placeholder 4">
            <a:extLst>
              <a:ext uri="{FF2B5EF4-FFF2-40B4-BE49-F238E27FC236}">
                <a16:creationId xmlns:a16="http://schemas.microsoft.com/office/drawing/2014/main" id="{5BEEB16E-04F7-4174-99B7-C7FC1977B9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C05011-7C37-42B8-8162-D0437165B340}"/>
              </a:ext>
            </a:extLst>
          </p:cNvPr>
          <p:cNvSpPr>
            <a:spLocks noGrp="1"/>
          </p:cNvSpPr>
          <p:nvPr>
            <p:ph type="sldNum" sz="quarter" idx="12"/>
          </p:nvPr>
        </p:nvSpPr>
        <p:spPr/>
        <p:txBody>
          <a:bodyPr/>
          <a:lstStyle/>
          <a:p>
            <a:fld id="{88C1F95C-BD6F-433B-9BCB-87B9F914615B}" type="slidenum">
              <a:rPr lang="en-GB" smtClean="0"/>
              <a:t>‹#›</a:t>
            </a:fld>
            <a:endParaRPr lang="en-GB"/>
          </a:p>
        </p:txBody>
      </p:sp>
    </p:spTree>
    <p:extLst>
      <p:ext uri="{BB962C8B-B14F-4D97-AF65-F5344CB8AC3E}">
        <p14:creationId xmlns:p14="http://schemas.microsoft.com/office/powerpoint/2010/main" val="28223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AA6C7-1F23-450E-9383-ED9FE076DE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C42C86-794E-4C7B-A97A-5EB0B132B6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773977-D2EE-4A2A-B371-C73BDC783225}"/>
              </a:ext>
            </a:extLst>
          </p:cNvPr>
          <p:cNvSpPr>
            <a:spLocks noGrp="1"/>
          </p:cNvSpPr>
          <p:nvPr>
            <p:ph type="dt" sz="half" idx="10"/>
          </p:nvPr>
        </p:nvSpPr>
        <p:spPr/>
        <p:txBody>
          <a:bodyPr/>
          <a:lstStyle/>
          <a:p>
            <a:fld id="{E87DBD58-220C-43A4-9F5D-7763D086978E}" type="datetimeFigureOut">
              <a:rPr lang="en-GB" smtClean="0"/>
              <a:t>22/12/2022</a:t>
            </a:fld>
            <a:endParaRPr lang="en-GB"/>
          </a:p>
        </p:txBody>
      </p:sp>
      <p:sp>
        <p:nvSpPr>
          <p:cNvPr id="5" name="Footer Placeholder 4">
            <a:extLst>
              <a:ext uri="{FF2B5EF4-FFF2-40B4-BE49-F238E27FC236}">
                <a16:creationId xmlns:a16="http://schemas.microsoft.com/office/drawing/2014/main" id="{30BD5FF1-8B3F-422F-BA8D-C8544E3B79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561E4D-8E2F-466C-94BE-9D7DA1FB416C}"/>
              </a:ext>
            </a:extLst>
          </p:cNvPr>
          <p:cNvSpPr>
            <a:spLocks noGrp="1"/>
          </p:cNvSpPr>
          <p:nvPr>
            <p:ph type="sldNum" sz="quarter" idx="12"/>
          </p:nvPr>
        </p:nvSpPr>
        <p:spPr/>
        <p:txBody>
          <a:bodyPr/>
          <a:lstStyle/>
          <a:p>
            <a:fld id="{88C1F95C-BD6F-433B-9BCB-87B9F914615B}" type="slidenum">
              <a:rPr lang="en-GB" smtClean="0"/>
              <a:t>‹#›</a:t>
            </a:fld>
            <a:endParaRPr lang="en-GB"/>
          </a:p>
        </p:txBody>
      </p:sp>
    </p:spTree>
    <p:extLst>
      <p:ext uri="{BB962C8B-B14F-4D97-AF65-F5344CB8AC3E}">
        <p14:creationId xmlns:p14="http://schemas.microsoft.com/office/powerpoint/2010/main" val="94812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54BAB5-0C51-4269-9F7D-534C88AAA1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8F8283-2EED-45F4-8E8B-AB29BFC9F4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53F20D-F44B-4996-A8B8-C92D524A0114}"/>
              </a:ext>
            </a:extLst>
          </p:cNvPr>
          <p:cNvSpPr>
            <a:spLocks noGrp="1"/>
          </p:cNvSpPr>
          <p:nvPr>
            <p:ph type="dt" sz="half" idx="10"/>
          </p:nvPr>
        </p:nvSpPr>
        <p:spPr/>
        <p:txBody>
          <a:bodyPr/>
          <a:lstStyle/>
          <a:p>
            <a:fld id="{E87DBD58-220C-43A4-9F5D-7763D086978E}" type="datetimeFigureOut">
              <a:rPr lang="en-GB" smtClean="0"/>
              <a:t>22/12/2022</a:t>
            </a:fld>
            <a:endParaRPr lang="en-GB"/>
          </a:p>
        </p:txBody>
      </p:sp>
      <p:sp>
        <p:nvSpPr>
          <p:cNvPr id="5" name="Footer Placeholder 4">
            <a:extLst>
              <a:ext uri="{FF2B5EF4-FFF2-40B4-BE49-F238E27FC236}">
                <a16:creationId xmlns:a16="http://schemas.microsoft.com/office/drawing/2014/main" id="{8EA86013-F146-440A-9127-0EC23B38B3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8E97CE-424D-4B15-8539-A578D5B5AB4F}"/>
              </a:ext>
            </a:extLst>
          </p:cNvPr>
          <p:cNvSpPr>
            <a:spLocks noGrp="1"/>
          </p:cNvSpPr>
          <p:nvPr>
            <p:ph type="sldNum" sz="quarter" idx="12"/>
          </p:nvPr>
        </p:nvSpPr>
        <p:spPr/>
        <p:txBody>
          <a:bodyPr/>
          <a:lstStyle/>
          <a:p>
            <a:fld id="{88C1F95C-BD6F-433B-9BCB-87B9F914615B}" type="slidenum">
              <a:rPr lang="en-GB" smtClean="0"/>
              <a:t>‹#›</a:t>
            </a:fld>
            <a:endParaRPr lang="en-GB"/>
          </a:p>
        </p:txBody>
      </p:sp>
    </p:spTree>
    <p:extLst>
      <p:ext uri="{BB962C8B-B14F-4D97-AF65-F5344CB8AC3E}">
        <p14:creationId xmlns:p14="http://schemas.microsoft.com/office/powerpoint/2010/main" val="346996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2392-B5C9-4856-BB49-CE11373B20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3C43C9-1149-455C-B793-5EFF45C7D7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8AA1A-1979-4945-B3B8-1C33ED82BC77}"/>
              </a:ext>
            </a:extLst>
          </p:cNvPr>
          <p:cNvSpPr>
            <a:spLocks noGrp="1"/>
          </p:cNvSpPr>
          <p:nvPr>
            <p:ph type="dt" sz="half" idx="10"/>
          </p:nvPr>
        </p:nvSpPr>
        <p:spPr/>
        <p:txBody>
          <a:bodyPr/>
          <a:lstStyle/>
          <a:p>
            <a:fld id="{E87DBD58-220C-43A4-9F5D-7763D086978E}" type="datetimeFigureOut">
              <a:rPr lang="en-GB" smtClean="0"/>
              <a:t>22/12/2022</a:t>
            </a:fld>
            <a:endParaRPr lang="en-GB"/>
          </a:p>
        </p:txBody>
      </p:sp>
      <p:sp>
        <p:nvSpPr>
          <p:cNvPr id="5" name="Footer Placeholder 4">
            <a:extLst>
              <a:ext uri="{FF2B5EF4-FFF2-40B4-BE49-F238E27FC236}">
                <a16:creationId xmlns:a16="http://schemas.microsoft.com/office/drawing/2014/main" id="{D9C35BF6-E5E3-420A-B7F9-FB1EB09758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14C0C0-9121-4D7B-95A0-2C5221B0E2AA}"/>
              </a:ext>
            </a:extLst>
          </p:cNvPr>
          <p:cNvSpPr>
            <a:spLocks noGrp="1"/>
          </p:cNvSpPr>
          <p:nvPr>
            <p:ph type="sldNum" sz="quarter" idx="12"/>
          </p:nvPr>
        </p:nvSpPr>
        <p:spPr/>
        <p:txBody>
          <a:bodyPr/>
          <a:lstStyle/>
          <a:p>
            <a:fld id="{88C1F95C-BD6F-433B-9BCB-87B9F914615B}" type="slidenum">
              <a:rPr lang="en-GB" smtClean="0"/>
              <a:t>‹#›</a:t>
            </a:fld>
            <a:endParaRPr lang="en-GB"/>
          </a:p>
        </p:txBody>
      </p:sp>
    </p:spTree>
    <p:extLst>
      <p:ext uri="{BB962C8B-B14F-4D97-AF65-F5344CB8AC3E}">
        <p14:creationId xmlns:p14="http://schemas.microsoft.com/office/powerpoint/2010/main" val="385442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36D24-D445-4FF3-BD28-9D59A768E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76AD6D-9E7E-4ECB-81C6-A4C1F97804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7FEA11-A25E-4217-BEDC-E892C24C6B07}"/>
              </a:ext>
            </a:extLst>
          </p:cNvPr>
          <p:cNvSpPr>
            <a:spLocks noGrp="1"/>
          </p:cNvSpPr>
          <p:nvPr>
            <p:ph type="dt" sz="half" idx="10"/>
          </p:nvPr>
        </p:nvSpPr>
        <p:spPr/>
        <p:txBody>
          <a:bodyPr/>
          <a:lstStyle/>
          <a:p>
            <a:fld id="{E87DBD58-220C-43A4-9F5D-7763D086978E}" type="datetimeFigureOut">
              <a:rPr lang="en-GB" smtClean="0"/>
              <a:t>22/12/2022</a:t>
            </a:fld>
            <a:endParaRPr lang="en-GB"/>
          </a:p>
        </p:txBody>
      </p:sp>
      <p:sp>
        <p:nvSpPr>
          <p:cNvPr id="5" name="Footer Placeholder 4">
            <a:extLst>
              <a:ext uri="{FF2B5EF4-FFF2-40B4-BE49-F238E27FC236}">
                <a16:creationId xmlns:a16="http://schemas.microsoft.com/office/drawing/2014/main" id="{9B73669A-6754-4697-BD60-86F9237B29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AA862B-D807-45C0-8482-38A94CCAE93C}"/>
              </a:ext>
            </a:extLst>
          </p:cNvPr>
          <p:cNvSpPr>
            <a:spLocks noGrp="1"/>
          </p:cNvSpPr>
          <p:nvPr>
            <p:ph type="sldNum" sz="quarter" idx="12"/>
          </p:nvPr>
        </p:nvSpPr>
        <p:spPr/>
        <p:txBody>
          <a:bodyPr/>
          <a:lstStyle/>
          <a:p>
            <a:fld id="{88C1F95C-BD6F-433B-9BCB-87B9F914615B}" type="slidenum">
              <a:rPr lang="en-GB" smtClean="0"/>
              <a:t>‹#›</a:t>
            </a:fld>
            <a:endParaRPr lang="en-GB"/>
          </a:p>
        </p:txBody>
      </p:sp>
    </p:spTree>
    <p:extLst>
      <p:ext uri="{BB962C8B-B14F-4D97-AF65-F5344CB8AC3E}">
        <p14:creationId xmlns:p14="http://schemas.microsoft.com/office/powerpoint/2010/main" val="275015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DB9D-D708-4441-9A06-E91DEA1833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CACF4E-7703-41AD-9295-AA36CAA44A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CCAE19-D158-4CE2-A0D2-D411F599B2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F71B8B-73AF-496B-9E34-AB7794AAC55B}"/>
              </a:ext>
            </a:extLst>
          </p:cNvPr>
          <p:cNvSpPr>
            <a:spLocks noGrp="1"/>
          </p:cNvSpPr>
          <p:nvPr>
            <p:ph type="dt" sz="half" idx="10"/>
          </p:nvPr>
        </p:nvSpPr>
        <p:spPr/>
        <p:txBody>
          <a:bodyPr/>
          <a:lstStyle/>
          <a:p>
            <a:fld id="{E87DBD58-220C-43A4-9F5D-7763D086978E}" type="datetimeFigureOut">
              <a:rPr lang="en-GB" smtClean="0"/>
              <a:t>22/12/2022</a:t>
            </a:fld>
            <a:endParaRPr lang="en-GB"/>
          </a:p>
        </p:txBody>
      </p:sp>
      <p:sp>
        <p:nvSpPr>
          <p:cNvPr id="6" name="Footer Placeholder 5">
            <a:extLst>
              <a:ext uri="{FF2B5EF4-FFF2-40B4-BE49-F238E27FC236}">
                <a16:creationId xmlns:a16="http://schemas.microsoft.com/office/drawing/2014/main" id="{6C2CBB1C-FD11-462D-B585-DD388D77D0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D7EAF2-D4A2-47C1-8B23-C5ECB9373928}"/>
              </a:ext>
            </a:extLst>
          </p:cNvPr>
          <p:cNvSpPr>
            <a:spLocks noGrp="1"/>
          </p:cNvSpPr>
          <p:nvPr>
            <p:ph type="sldNum" sz="quarter" idx="12"/>
          </p:nvPr>
        </p:nvSpPr>
        <p:spPr/>
        <p:txBody>
          <a:bodyPr/>
          <a:lstStyle/>
          <a:p>
            <a:fld id="{88C1F95C-BD6F-433B-9BCB-87B9F914615B}" type="slidenum">
              <a:rPr lang="en-GB" smtClean="0"/>
              <a:t>‹#›</a:t>
            </a:fld>
            <a:endParaRPr lang="en-GB"/>
          </a:p>
        </p:txBody>
      </p:sp>
    </p:spTree>
    <p:extLst>
      <p:ext uri="{BB962C8B-B14F-4D97-AF65-F5344CB8AC3E}">
        <p14:creationId xmlns:p14="http://schemas.microsoft.com/office/powerpoint/2010/main" val="284049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2E20-C37C-4066-A108-FEDD113D77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50E314-C2DA-40FF-9AD9-9044200A8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5596C6-ED84-48BF-8E55-1ECC0EE6F7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E7C7AC-93CF-4E83-86D6-EC7C187E82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195658-F1EE-4B64-B618-72C67629A45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F7002C-7B63-40ED-A4EC-CA6CFD4DFBF2}"/>
              </a:ext>
            </a:extLst>
          </p:cNvPr>
          <p:cNvSpPr>
            <a:spLocks noGrp="1"/>
          </p:cNvSpPr>
          <p:nvPr>
            <p:ph type="dt" sz="half" idx="10"/>
          </p:nvPr>
        </p:nvSpPr>
        <p:spPr/>
        <p:txBody>
          <a:bodyPr/>
          <a:lstStyle/>
          <a:p>
            <a:fld id="{E87DBD58-220C-43A4-9F5D-7763D086978E}" type="datetimeFigureOut">
              <a:rPr lang="en-GB" smtClean="0"/>
              <a:t>22/12/2022</a:t>
            </a:fld>
            <a:endParaRPr lang="en-GB"/>
          </a:p>
        </p:txBody>
      </p:sp>
      <p:sp>
        <p:nvSpPr>
          <p:cNvPr id="8" name="Footer Placeholder 7">
            <a:extLst>
              <a:ext uri="{FF2B5EF4-FFF2-40B4-BE49-F238E27FC236}">
                <a16:creationId xmlns:a16="http://schemas.microsoft.com/office/drawing/2014/main" id="{ED9BD018-79DC-4481-A519-CD24EAF5E0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8B1FBC-6556-47CD-9054-6976C8B94C02}"/>
              </a:ext>
            </a:extLst>
          </p:cNvPr>
          <p:cNvSpPr>
            <a:spLocks noGrp="1"/>
          </p:cNvSpPr>
          <p:nvPr>
            <p:ph type="sldNum" sz="quarter" idx="12"/>
          </p:nvPr>
        </p:nvSpPr>
        <p:spPr/>
        <p:txBody>
          <a:bodyPr/>
          <a:lstStyle/>
          <a:p>
            <a:fld id="{88C1F95C-BD6F-433B-9BCB-87B9F914615B}" type="slidenum">
              <a:rPr lang="en-GB" smtClean="0"/>
              <a:t>‹#›</a:t>
            </a:fld>
            <a:endParaRPr lang="en-GB"/>
          </a:p>
        </p:txBody>
      </p:sp>
    </p:spTree>
    <p:extLst>
      <p:ext uri="{BB962C8B-B14F-4D97-AF65-F5344CB8AC3E}">
        <p14:creationId xmlns:p14="http://schemas.microsoft.com/office/powerpoint/2010/main" val="187123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C64D-5953-491F-B4C0-E083693342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E01324-619B-4ADC-8D16-5A1BF4865778}"/>
              </a:ext>
            </a:extLst>
          </p:cNvPr>
          <p:cNvSpPr>
            <a:spLocks noGrp="1"/>
          </p:cNvSpPr>
          <p:nvPr>
            <p:ph type="dt" sz="half" idx="10"/>
          </p:nvPr>
        </p:nvSpPr>
        <p:spPr/>
        <p:txBody>
          <a:bodyPr/>
          <a:lstStyle/>
          <a:p>
            <a:fld id="{E87DBD58-220C-43A4-9F5D-7763D086978E}" type="datetimeFigureOut">
              <a:rPr lang="en-GB" smtClean="0"/>
              <a:t>22/12/2022</a:t>
            </a:fld>
            <a:endParaRPr lang="en-GB"/>
          </a:p>
        </p:txBody>
      </p:sp>
      <p:sp>
        <p:nvSpPr>
          <p:cNvPr id="4" name="Footer Placeholder 3">
            <a:extLst>
              <a:ext uri="{FF2B5EF4-FFF2-40B4-BE49-F238E27FC236}">
                <a16:creationId xmlns:a16="http://schemas.microsoft.com/office/drawing/2014/main" id="{7820E1E1-2819-4DEC-AD47-B848C8D49C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251DE2-88FE-422F-8547-86604A2B947B}"/>
              </a:ext>
            </a:extLst>
          </p:cNvPr>
          <p:cNvSpPr>
            <a:spLocks noGrp="1"/>
          </p:cNvSpPr>
          <p:nvPr>
            <p:ph type="sldNum" sz="quarter" idx="12"/>
          </p:nvPr>
        </p:nvSpPr>
        <p:spPr/>
        <p:txBody>
          <a:bodyPr/>
          <a:lstStyle/>
          <a:p>
            <a:fld id="{88C1F95C-BD6F-433B-9BCB-87B9F914615B}" type="slidenum">
              <a:rPr lang="en-GB" smtClean="0"/>
              <a:t>‹#›</a:t>
            </a:fld>
            <a:endParaRPr lang="en-GB"/>
          </a:p>
        </p:txBody>
      </p:sp>
    </p:spTree>
    <p:extLst>
      <p:ext uri="{BB962C8B-B14F-4D97-AF65-F5344CB8AC3E}">
        <p14:creationId xmlns:p14="http://schemas.microsoft.com/office/powerpoint/2010/main" val="19215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BDA83-F0C2-4A85-B6A8-A087A8187104}"/>
              </a:ext>
            </a:extLst>
          </p:cNvPr>
          <p:cNvSpPr>
            <a:spLocks noGrp="1"/>
          </p:cNvSpPr>
          <p:nvPr>
            <p:ph type="dt" sz="half" idx="10"/>
          </p:nvPr>
        </p:nvSpPr>
        <p:spPr/>
        <p:txBody>
          <a:bodyPr/>
          <a:lstStyle/>
          <a:p>
            <a:fld id="{E87DBD58-220C-43A4-9F5D-7763D086978E}" type="datetimeFigureOut">
              <a:rPr lang="en-GB" smtClean="0"/>
              <a:t>22/12/2022</a:t>
            </a:fld>
            <a:endParaRPr lang="en-GB"/>
          </a:p>
        </p:txBody>
      </p:sp>
      <p:sp>
        <p:nvSpPr>
          <p:cNvPr id="3" name="Footer Placeholder 2">
            <a:extLst>
              <a:ext uri="{FF2B5EF4-FFF2-40B4-BE49-F238E27FC236}">
                <a16:creationId xmlns:a16="http://schemas.microsoft.com/office/drawing/2014/main" id="{DA76F2A7-CE5C-4C88-8CC1-C7304696BB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910A60-2526-487E-BAE2-4044D175F0BB}"/>
              </a:ext>
            </a:extLst>
          </p:cNvPr>
          <p:cNvSpPr>
            <a:spLocks noGrp="1"/>
          </p:cNvSpPr>
          <p:nvPr>
            <p:ph type="sldNum" sz="quarter" idx="12"/>
          </p:nvPr>
        </p:nvSpPr>
        <p:spPr/>
        <p:txBody>
          <a:bodyPr/>
          <a:lstStyle/>
          <a:p>
            <a:fld id="{88C1F95C-BD6F-433B-9BCB-87B9F914615B}" type="slidenum">
              <a:rPr lang="en-GB" smtClean="0"/>
              <a:t>‹#›</a:t>
            </a:fld>
            <a:endParaRPr lang="en-GB"/>
          </a:p>
        </p:txBody>
      </p:sp>
    </p:spTree>
    <p:extLst>
      <p:ext uri="{BB962C8B-B14F-4D97-AF65-F5344CB8AC3E}">
        <p14:creationId xmlns:p14="http://schemas.microsoft.com/office/powerpoint/2010/main" val="267583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8DCF-DF22-4B0F-9CEA-3F8A301705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36A2CE-B8FA-4DF3-A267-0D37620520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FD3DA2-6C37-41FB-AD2A-20267AA6C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F2662B-0AB1-4C78-935B-9A01F47B807C}"/>
              </a:ext>
            </a:extLst>
          </p:cNvPr>
          <p:cNvSpPr>
            <a:spLocks noGrp="1"/>
          </p:cNvSpPr>
          <p:nvPr>
            <p:ph type="dt" sz="half" idx="10"/>
          </p:nvPr>
        </p:nvSpPr>
        <p:spPr/>
        <p:txBody>
          <a:bodyPr/>
          <a:lstStyle/>
          <a:p>
            <a:fld id="{E87DBD58-220C-43A4-9F5D-7763D086978E}" type="datetimeFigureOut">
              <a:rPr lang="en-GB" smtClean="0"/>
              <a:t>22/12/2022</a:t>
            </a:fld>
            <a:endParaRPr lang="en-GB"/>
          </a:p>
        </p:txBody>
      </p:sp>
      <p:sp>
        <p:nvSpPr>
          <p:cNvPr id="6" name="Footer Placeholder 5">
            <a:extLst>
              <a:ext uri="{FF2B5EF4-FFF2-40B4-BE49-F238E27FC236}">
                <a16:creationId xmlns:a16="http://schemas.microsoft.com/office/drawing/2014/main" id="{786720E2-D64E-4B1E-BDDC-A0465045EB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CC2132-B3A1-4626-8E2E-97999FD89547}"/>
              </a:ext>
            </a:extLst>
          </p:cNvPr>
          <p:cNvSpPr>
            <a:spLocks noGrp="1"/>
          </p:cNvSpPr>
          <p:nvPr>
            <p:ph type="sldNum" sz="quarter" idx="12"/>
          </p:nvPr>
        </p:nvSpPr>
        <p:spPr/>
        <p:txBody>
          <a:bodyPr/>
          <a:lstStyle/>
          <a:p>
            <a:fld id="{88C1F95C-BD6F-433B-9BCB-87B9F914615B}" type="slidenum">
              <a:rPr lang="en-GB" smtClean="0"/>
              <a:t>‹#›</a:t>
            </a:fld>
            <a:endParaRPr lang="en-GB"/>
          </a:p>
        </p:txBody>
      </p:sp>
    </p:spTree>
    <p:extLst>
      <p:ext uri="{BB962C8B-B14F-4D97-AF65-F5344CB8AC3E}">
        <p14:creationId xmlns:p14="http://schemas.microsoft.com/office/powerpoint/2010/main" val="6778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3B54A-B533-42B8-9704-3C2DF449CC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366749-BCD7-40D3-8B38-CA783CBD94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2AA2CB-EA00-404C-85FA-4B4965884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AD22E7-8B5D-40AC-AB3F-BBD35C676851}"/>
              </a:ext>
            </a:extLst>
          </p:cNvPr>
          <p:cNvSpPr>
            <a:spLocks noGrp="1"/>
          </p:cNvSpPr>
          <p:nvPr>
            <p:ph type="dt" sz="half" idx="10"/>
          </p:nvPr>
        </p:nvSpPr>
        <p:spPr/>
        <p:txBody>
          <a:bodyPr/>
          <a:lstStyle/>
          <a:p>
            <a:fld id="{E87DBD58-220C-43A4-9F5D-7763D086978E}" type="datetimeFigureOut">
              <a:rPr lang="en-GB" smtClean="0"/>
              <a:t>22/12/2022</a:t>
            </a:fld>
            <a:endParaRPr lang="en-GB"/>
          </a:p>
        </p:txBody>
      </p:sp>
      <p:sp>
        <p:nvSpPr>
          <p:cNvPr id="6" name="Footer Placeholder 5">
            <a:extLst>
              <a:ext uri="{FF2B5EF4-FFF2-40B4-BE49-F238E27FC236}">
                <a16:creationId xmlns:a16="http://schemas.microsoft.com/office/drawing/2014/main" id="{F097DB3E-D51F-440A-A2DF-71846C0497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E5A44A-5BA0-445C-8AA8-865598F7FF15}"/>
              </a:ext>
            </a:extLst>
          </p:cNvPr>
          <p:cNvSpPr>
            <a:spLocks noGrp="1"/>
          </p:cNvSpPr>
          <p:nvPr>
            <p:ph type="sldNum" sz="quarter" idx="12"/>
          </p:nvPr>
        </p:nvSpPr>
        <p:spPr/>
        <p:txBody>
          <a:bodyPr/>
          <a:lstStyle/>
          <a:p>
            <a:fld id="{88C1F95C-BD6F-433B-9BCB-87B9F914615B}" type="slidenum">
              <a:rPr lang="en-GB" smtClean="0"/>
              <a:t>‹#›</a:t>
            </a:fld>
            <a:endParaRPr lang="en-GB"/>
          </a:p>
        </p:txBody>
      </p:sp>
    </p:spTree>
    <p:extLst>
      <p:ext uri="{BB962C8B-B14F-4D97-AF65-F5344CB8AC3E}">
        <p14:creationId xmlns:p14="http://schemas.microsoft.com/office/powerpoint/2010/main" val="67724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B313DC-58E7-47C3-820E-EA9CB610F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4F3BB5-52BF-46E2-8CE1-FAD97269E1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316C3E-AF91-4CD7-B4D0-DD459CDDEE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DBD58-220C-43A4-9F5D-7763D086978E}" type="datetimeFigureOut">
              <a:rPr lang="en-GB" smtClean="0"/>
              <a:t>22/12/2022</a:t>
            </a:fld>
            <a:endParaRPr lang="en-GB"/>
          </a:p>
        </p:txBody>
      </p:sp>
      <p:sp>
        <p:nvSpPr>
          <p:cNvPr id="5" name="Footer Placeholder 4">
            <a:extLst>
              <a:ext uri="{FF2B5EF4-FFF2-40B4-BE49-F238E27FC236}">
                <a16:creationId xmlns:a16="http://schemas.microsoft.com/office/drawing/2014/main" id="{3A140346-F8FA-40E7-9A36-13EBBF3B37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598C1F-AE93-4222-BF21-7AA1D16E5F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1F95C-BD6F-433B-9BCB-87B9F914615B}" type="slidenum">
              <a:rPr lang="en-GB" smtClean="0"/>
              <a:t>‹#›</a:t>
            </a:fld>
            <a:endParaRPr lang="en-GB"/>
          </a:p>
        </p:txBody>
      </p:sp>
    </p:spTree>
    <p:extLst>
      <p:ext uri="{BB962C8B-B14F-4D97-AF65-F5344CB8AC3E}">
        <p14:creationId xmlns:p14="http://schemas.microsoft.com/office/powerpoint/2010/main" val="250676869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assets.publishing.service.gov.uk/government/uploads/system/uploads/attachment_data/file/1112071/Final_Healthy_schools_rating_scheme.pdf" TargetMode="External"/><Relationship Id="rId7" Type="http://schemas.openxmlformats.org/officeDocument/2006/relationships/image" Target="../media/image8.jpeg"/><Relationship Id="rId2" Type="http://schemas.openxmlformats.org/officeDocument/2006/relationships/hyperlink" Target="mailto:David.Welch@LivingSport.co.uk" TargetMode="Externa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hyperlink" Target="http://www.healthyschoolscp.org.uk/" TargetMode="Externa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hyperlink" Target="https://www.livingsport.co.uk/" TargetMode="External"/><Relationship Id="rId13" Type="http://schemas.openxmlformats.org/officeDocument/2006/relationships/image" Target="../media/image7.jpeg"/><Relationship Id="rId3" Type="http://schemas.openxmlformats.org/officeDocument/2006/relationships/hyperlink" Target="https://www.cambridgessp.com/" TargetMode="External"/><Relationship Id="rId7" Type="http://schemas.openxmlformats.org/officeDocument/2006/relationships/hyperlink" Target="https://www.cambslearntogether.co.uk/services-to-schools/pe" TargetMode="External"/><Relationship Id="rId12" Type="http://schemas.openxmlformats.org/officeDocument/2006/relationships/image" Target="../media/image2.png"/><Relationship Id="rId2" Type="http://schemas.openxmlformats.org/officeDocument/2006/relationships/hyperlink" Target="http://www.scssp.co.uk/" TargetMode="External"/><Relationship Id="rId1" Type="http://schemas.openxmlformats.org/officeDocument/2006/relationships/slideLayout" Target="../slideLayouts/slideLayout1.xml"/><Relationship Id="rId6" Type="http://schemas.openxmlformats.org/officeDocument/2006/relationships/hyperlink" Target="https://livingsport.co.uk/school-games/" TargetMode="External"/><Relationship Id="rId11" Type="http://schemas.openxmlformats.org/officeDocument/2006/relationships/image" Target="../media/image6.png"/><Relationship Id="rId5" Type="http://schemas.openxmlformats.org/officeDocument/2006/relationships/hyperlink" Target="http://www.improveit.education/" TargetMode="External"/><Relationship Id="rId15" Type="http://schemas.openxmlformats.org/officeDocument/2006/relationships/image" Target="../media/image9.jpeg"/><Relationship Id="rId10" Type="http://schemas.openxmlformats.org/officeDocument/2006/relationships/hyperlink" Target="https://healthyyou.org.uk/healthy-lifestyles-2meet-the-team/" TargetMode="External"/><Relationship Id="rId4" Type="http://schemas.openxmlformats.org/officeDocument/2006/relationships/hyperlink" Target="http://www.huntsssp.org/" TargetMode="External"/><Relationship Id="rId9" Type="http://schemas.openxmlformats.org/officeDocument/2006/relationships/hyperlink" Target="https://healthyschoolscp.org.uk/" TargetMode="External"/><Relationship Id="rId1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11.emf"/><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3.png"/><Relationship Id="rId7"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
                <a:lumOff val="95000"/>
              </a:schemeClr>
            </a:gs>
            <a:gs pos="69000">
              <a:schemeClr val="accent5">
                <a:lumMod val="45000"/>
                <a:lumOff val="55000"/>
              </a:schemeClr>
            </a:gs>
            <a:gs pos="100000">
              <a:schemeClr val="accent5">
                <a:lumMod val="30000"/>
                <a:lumOff val="70000"/>
              </a:schemeClr>
            </a:gs>
          </a:gsLst>
          <a:lin ang="16200000" scaled="0"/>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63AABF-2D66-4E3E-975F-80EDE081D3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5678060"/>
            <a:ext cx="1835557" cy="864000"/>
          </a:xfrm>
          <a:prstGeom prst="rect">
            <a:avLst/>
          </a:prstGeom>
        </p:spPr>
      </p:pic>
      <p:pic>
        <p:nvPicPr>
          <p:cNvPr id="15" name="Picture 14">
            <a:extLst>
              <a:ext uri="{FF2B5EF4-FFF2-40B4-BE49-F238E27FC236}">
                <a16:creationId xmlns:a16="http://schemas.microsoft.com/office/drawing/2014/main" id="{1722429F-F790-4B82-9A86-8636DDC18560}"/>
              </a:ext>
            </a:extLst>
          </p:cNvPr>
          <p:cNvPicPr>
            <a:picLocks noChangeAspect="1"/>
          </p:cNvPicPr>
          <p:nvPr/>
        </p:nvPicPr>
        <p:blipFill rotWithShape="1">
          <a:blip r:embed="rId3">
            <a:extLst>
              <a:ext uri="{28A0092B-C50C-407E-A947-70E740481C1C}">
                <a14:useLocalDpi xmlns:a14="http://schemas.microsoft.com/office/drawing/2010/main" val="0"/>
              </a:ext>
            </a:extLst>
          </a:blip>
          <a:srcRect l="3998" t="9072" r="4380" b="10812"/>
          <a:stretch/>
        </p:blipFill>
        <p:spPr>
          <a:xfrm>
            <a:off x="0" y="5667880"/>
            <a:ext cx="3156433" cy="828000"/>
          </a:xfrm>
          <a:prstGeom prst="rect">
            <a:avLst/>
          </a:prstGeom>
        </p:spPr>
      </p:pic>
      <p:pic>
        <p:nvPicPr>
          <p:cNvPr id="17" name="Picture 16">
            <a:extLst>
              <a:ext uri="{FF2B5EF4-FFF2-40B4-BE49-F238E27FC236}">
                <a16:creationId xmlns:a16="http://schemas.microsoft.com/office/drawing/2014/main" id="{22A38E20-5DA1-4CB7-AF72-EB2596541B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795" y="5246016"/>
            <a:ext cx="1238205" cy="1620000"/>
          </a:xfrm>
          <a:prstGeom prst="rect">
            <a:avLst/>
          </a:prstGeom>
        </p:spPr>
      </p:pic>
      <p:sp>
        <p:nvSpPr>
          <p:cNvPr id="18" name="Title 1">
            <a:extLst>
              <a:ext uri="{FF2B5EF4-FFF2-40B4-BE49-F238E27FC236}">
                <a16:creationId xmlns:a16="http://schemas.microsoft.com/office/drawing/2014/main" id="{4606B6EF-4225-457F-8E43-529CD9B32DEE}"/>
              </a:ext>
            </a:extLst>
          </p:cNvPr>
          <p:cNvSpPr>
            <a:spLocks noGrp="1"/>
          </p:cNvSpPr>
          <p:nvPr>
            <p:ph type="ctrTitle"/>
          </p:nvPr>
        </p:nvSpPr>
        <p:spPr>
          <a:xfrm>
            <a:off x="970285" y="636103"/>
            <a:ext cx="10251430" cy="3962401"/>
          </a:xfrm>
        </p:spPr>
        <p:txBody>
          <a:bodyPr>
            <a:normAutofit fontScale="90000"/>
          </a:bodyPr>
          <a:lstStyle/>
          <a:p>
            <a:r>
              <a:rPr lang="en-GB" b="1" dirty="0"/>
              <a:t>At a glance…</a:t>
            </a:r>
            <a:br>
              <a:rPr lang="en-GB" b="1" dirty="0"/>
            </a:br>
            <a:br>
              <a:rPr lang="en-GB" b="1" dirty="0"/>
            </a:br>
            <a:r>
              <a:rPr lang="en-GB" b="1" dirty="0"/>
              <a:t>The Active Lives Survey</a:t>
            </a:r>
            <a:br>
              <a:rPr lang="en-GB" b="1" dirty="0"/>
            </a:br>
            <a:r>
              <a:rPr lang="en-GB" b="1" dirty="0"/>
              <a:t>The Healthy Schools Rating Scheme</a:t>
            </a:r>
            <a:br>
              <a:rPr lang="en-GB" b="1" dirty="0"/>
            </a:br>
            <a:r>
              <a:rPr lang="en-GB" b="1" dirty="0"/>
              <a:t>The Healthy Schools Award</a:t>
            </a:r>
          </a:p>
        </p:txBody>
      </p:sp>
      <p:pic>
        <p:nvPicPr>
          <p:cNvPr id="3" name="Picture 2">
            <a:extLst>
              <a:ext uri="{FF2B5EF4-FFF2-40B4-BE49-F238E27FC236}">
                <a16:creationId xmlns:a16="http://schemas.microsoft.com/office/drawing/2014/main" id="{DA31B578-57F6-45E3-BC71-4F0BED1FC0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6151" y="5678060"/>
            <a:ext cx="2630026" cy="792000"/>
          </a:xfrm>
          <a:prstGeom prst="rect">
            <a:avLst/>
          </a:prstGeom>
        </p:spPr>
      </p:pic>
      <p:pic>
        <p:nvPicPr>
          <p:cNvPr id="5" name="Picture 4">
            <a:extLst>
              <a:ext uri="{FF2B5EF4-FFF2-40B4-BE49-F238E27FC236}">
                <a16:creationId xmlns:a16="http://schemas.microsoft.com/office/drawing/2014/main" id="{8E00267F-D5E6-4EF0-AD0E-FE3088B510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4051" y="5627948"/>
            <a:ext cx="2513590" cy="936000"/>
          </a:xfrm>
          <a:prstGeom prst="rect">
            <a:avLst/>
          </a:prstGeom>
        </p:spPr>
      </p:pic>
      <p:grpSp>
        <p:nvGrpSpPr>
          <p:cNvPr id="6" name="Group 5">
            <a:extLst>
              <a:ext uri="{FF2B5EF4-FFF2-40B4-BE49-F238E27FC236}">
                <a16:creationId xmlns:a16="http://schemas.microsoft.com/office/drawing/2014/main" id="{787C93E0-16AD-424D-9FFD-EAA4046E6F66}"/>
              </a:ext>
            </a:extLst>
          </p:cNvPr>
          <p:cNvGrpSpPr/>
          <p:nvPr/>
        </p:nvGrpSpPr>
        <p:grpSpPr>
          <a:xfrm>
            <a:off x="0" y="5260084"/>
            <a:ext cx="12192000" cy="1620000"/>
            <a:chOff x="0" y="5260084"/>
            <a:chExt cx="12192000" cy="1620000"/>
          </a:xfrm>
        </p:grpSpPr>
        <p:pic>
          <p:nvPicPr>
            <p:cNvPr id="11" name="Picture 10">
              <a:extLst>
                <a:ext uri="{FF2B5EF4-FFF2-40B4-BE49-F238E27FC236}">
                  <a16:creationId xmlns:a16="http://schemas.microsoft.com/office/drawing/2014/main" id="{443E11E7-12B6-46C3-94B7-9262060E6F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5692128"/>
              <a:ext cx="1835557" cy="864000"/>
            </a:xfrm>
            <a:prstGeom prst="rect">
              <a:avLst/>
            </a:prstGeom>
          </p:spPr>
        </p:pic>
        <p:pic>
          <p:nvPicPr>
            <p:cNvPr id="12" name="Picture 11">
              <a:extLst>
                <a:ext uri="{FF2B5EF4-FFF2-40B4-BE49-F238E27FC236}">
                  <a16:creationId xmlns:a16="http://schemas.microsoft.com/office/drawing/2014/main" id="{3B87388A-2983-4939-8375-BEF1314BBD9F}"/>
                </a:ext>
              </a:extLst>
            </p:cNvPr>
            <p:cNvPicPr>
              <a:picLocks noChangeAspect="1"/>
            </p:cNvPicPr>
            <p:nvPr/>
          </p:nvPicPr>
          <p:blipFill rotWithShape="1">
            <a:blip r:embed="rId3">
              <a:extLst>
                <a:ext uri="{28A0092B-C50C-407E-A947-70E740481C1C}">
                  <a14:useLocalDpi xmlns:a14="http://schemas.microsoft.com/office/drawing/2010/main" val="0"/>
                </a:ext>
              </a:extLst>
            </a:blip>
            <a:srcRect l="3998" t="9072" r="4380" b="10812"/>
            <a:stretch/>
          </p:blipFill>
          <p:spPr>
            <a:xfrm>
              <a:off x="0" y="5681948"/>
              <a:ext cx="3156433" cy="828000"/>
            </a:xfrm>
            <a:prstGeom prst="rect">
              <a:avLst/>
            </a:prstGeom>
          </p:spPr>
        </p:pic>
        <p:pic>
          <p:nvPicPr>
            <p:cNvPr id="13" name="Picture 12">
              <a:extLst>
                <a:ext uri="{FF2B5EF4-FFF2-40B4-BE49-F238E27FC236}">
                  <a16:creationId xmlns:a16="http://schemas.microsoft.com/office/drawing/2014/main" id="{84EA5B1D-2EF7-4FAE-AC8F-F946C0C944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795" y="5260084"/>
              <a:ext cx="1238205" cy="1620000"/>
            </a:xfrm>
            <a:prstGeom prst="rect">
              <a:avLst/>
            </a:prstGeom>
          </p:spPr>
        </p:pic>
        <p:pic>
          <p:nvPicPr>
            <p:cNvPr id="14" name="Picture 13">
              <a:extLst>
                <a:ext uri="{FF2B5EF4-FFF2-40B4-BE49-F238E27FC236}">
                  <a16:creationId xmlns:a16="http://schemas.microsoft.com/office/drawing/2014/main" id="{FAC654A6-483B-403B-96E3-65C5FDE4C1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6151" y="5692128"/>
              <a:ext cx="2630026" cy="792000"/>
            </a:xfrm>
            <a:prstGeom prst="rect">
              <a:avLst/>
            </a:prstGeom>
          </p:spPr>
        </p:pic>
        <p:pic>
          <p:nvPicPr>
            <p:cNvPr id="16" name="Picture 15">
              <a:extLst>
                <a:ext uri="{FF2B5EF4-FFF2-40B4-BE49-F238E27FC236}">
                  <a16:creationId xmlns:a16="http://schemas.microsoft.com/office/drawing/2014/main" id="{7DFE03B1-C51C-423F-8117-485CB505CE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4051" y="5642016"/>
              <a:ext cx="2513590" cy="936000"/>
            </a:xfrm>
            <a:prstGeom prst="rect">
              <a:avLst/>
            </a:prstGeom>
          </p:spPr>
        </p:pic>
      </p:grpSp>
    </p:spTree>
    <p:extLst>
      <p:ext uri="{BB962C8B-B14F-4D97-AF65-F5344CB8AC3E}">
        <p14:creationId xmlns:p14="http://schemas.microsoft.com/office/powerpoint/2010/main" val="83911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
                <a:lumOff val="95000"/>
              </a:schemeClr>
            </a:gs>
            <a:gs pos="69000">
              <a:schemeClr val="accent5">
                <a:lumMod val="45000"/>
                <a:lumOff val="55000"/>
              </a:schemeClr>
            </a:gs>
            <a:gs pos="100000">
              <a:schemeClr val="accent5">
                <a:lumMod val="30000"/>
                <a:lumOff val="70000"/>
              </a:schemeClr>
            </a:gs>
          </a:gsLst>
          <a:lin ang="16200000" scaled="0"/>
          <a:tileRect/>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272D87C-B014-4A5D-89EA-EED4516C57B2}"/>
              </a:ext>
            </a:extLst>
          </p:cNvPr>
          <p:cNvSpPr>
            <a:spLocks noGrp="1"/>
          </p:cNvSpPr>
          <p:nvPr>
            <p:ph type="ctrTitle"/>
          </p:nvPr>
        </p:nvSpPr>
        <p:spPr>
          <a:xfrm>
            <a:off x="756682" y="192043"/>
            <a:ext cx="10678635" cy="1390752"/>
          </a:xfrm>
        </p:spPr>
        <p:txBody>
          <a:bodyPr>
            <a:normAutofit/>
          </a:bodyPr>
          <a:lstStyle/>
          <a:p>
            <a:r>
              <a:rPr lang="en-GB" sz="4400" b="1" dirty="0"/>
              <a:t>The Healthy Schools Rating Scheme</a:t>
            </a:r>
            <a:br>
              <a:rPr lang="en-GB" b="1" dirty="0"/>
            </a:br>
            <a:r>
              <a:rPr lang="en-GB" sz="3600" b="1" dirty="0"/>
              <a:t>Four Key Areas of Assessment</a:t>
            </a:r>
          </a:p>
        </p:txBody>
      </p:sp>
      <p:sp>
        <p:nvSpPr>
          <p:cNvPr id="2" name="TextBox 1">
            <a:extLst>
              <a:ext uri="{FF2B5EF4-FFF2-40B4-BE49-F238E27FC236}">
                <a16:creationId xmlns:a16="http://schemas.microsoft.com/office/drawing/2014/main" id="{50B6E04F-C6E3-4886-B73D-8A963D402A91}"/>
              </a:ext>
            </a:extLst>
          </p:cNvPr>
          <p:cNvSpPr txBox="1"/>
          <p:nvPr/>
        </p:nvSpPr>
        <p:spPr>
          <a:xfrm>
            <a:off x="1996199" y="1989000"/>
            <a:ext cx="3600000" cy="1440000"/>
          </a:xfrm>
          <a:prstGeom prst="rect">
            <a:avLst/>
          </a:prstGeom>
          <a:solidFill>
            <a:srgbClr val="92D050"/>
          </a:solidFill>
          <a:ln w="28575">
            <a:solidFill>
              <a:schemeClr val="tx1"/>
            </a:solidFill>
          </a:ln>
        </p:spPr>
        <p:txBody>
          <a:bodyPr wrap="none" rtlCol="0" anchor="ctr">
            <a:noAutofit/>
          </a:bodyPr>
          <a:lstStyle/>
          <a:p>
            <a:pPr algn="ctr"/>
            <a:r>
              <a:rPr lang="en-GB" sz="3200" dirty="0"/>
              <a:t>Food </a:t>
            </a:r>
          </a:p>
          <a:p>
            <a:pPr algn="ctr"/>
            <a:r>
              <a:rPr lang="en-GB" sz="3200" dirty="0"/>
              <a:t>education</a:t>
            </a:r>
          </a:p>
        </p:txBody>
      </p:sp>
      <p:sp>
        <p:nvSpPr>
          <p:cNvPr id="10" name="TextBox 9">
            <a:extLst>
              <a:ext uri="{FF2B5EF4-FFF2-40B4-BE49-F238E27FC236}">
                <a16:creationId xmlns:a16="http://schemas.microsoft.com/office/drawing/2014/main" id="{BA2FD4BF-93B9-459A-9D9F-889DCA6E15BC}"/>
              </a:ext>
            </a:extLst>
          </p:cNvPr>
          <p:cNvSpPr txBox="1"/>
          <p:nvPr/>
        </p:nvSpPr>
        <p:spPr>
          <a:xfrm>
            <a:off x="1996201" y="4063460"/>
            <a:ext cx="3600000" cy="1440000"/>
          </a:xfrm>
          <a:prstGeom prst="rect">
            <a:avLst/>
          </a:prstGeom>
          <a:solidFill>
            <a:srgbClr val="FF0000"/>
          </a:solidFill>
          <a:ln w="28575">
            <a:solidFill>
              <a:schemeClr val="tx1"/>
            </a:solidFill>
          </a:ln>
        </p:spPr>
        <p:txBody>
          <a:bodyPr wrap="square" rtlCol="0" anchor="ctr" anchorCtr="0">
            <a:noAutofit/>
          </a:bodyPr>
          <a:lstStyle/>
          <a:p>
            <a:pPr algn="ctr"/>
            <a:r>
              <a:rPr lang="en-GB" sz="3200" dirty="0"/>
              <a:t>Compliance with the </a:t>
            </a:r>
          </a:p>
          <a:p>
            <a:pPr algn="ctr"/>
            <a:r>
              <a:rPr lang="en-GB" sz="3200" dirty="0"/>
              <a:t>school food standards</a:t>
            </a:r>
          </a:p>
        </p:txBody>
      </p:sp>
      <p:sp>
        <p:nvSpPr>
          <p:cNvPr id="11" name="TextBox 10">
            <a:extLst>
              <a:ext uri="{FF2B5EF4-FFF2-40B4-BE49-F238E27FC236}">
                <a16:creationId xmlns:a16="http://schemas.microsoft.com/office/drawing/2014/main" id="{E6BD25AC-CFB8-4A0F-B5EB-62AF2D32D997}"/>
              </a:ext>
            </a:extLst>
          </p:cNvPr>
          <p:cNvSpPr txBox="1"/>
          <p:nvPr/>
        </p:nvSpPr>
        <p:spPr>
          <a:xfrm>
            <a:off x="6589783" y="4063460"/>
            <a:ext cx="3600000" cy="1440000"/>
          </a:xfrm>
          <a:prstGeom prst="rect">
            <a:avLst/>
          </a:prstGeom>
          <a:solidFill>
            <a:srgbClr val="FFFF00"/>
          </a:solidFill>
          <a:ln w="28575">
            <a:solidFill>
              <a:schemeClr val="tx1"/>
            </a:solidFill>
          </a:ln>
        </p:spPr>
        <p:txBody>
          <a:bodyPr wrap="square" rtlCol="0" anchor="ctr" anchorCtr="0">
            <a:noAutofit/>
          </a:bodyPr>
          <a:lstStyle/>
          <a:p>
            <a:pPr algn="ctr"/>
            <a:r>
              <a:rPr lang="en-GB" sz="3200" dirty="0"/>
              <a:t>The promotion of active travel</a:t>
            </a:r>
          </a:p>
        </p:txBody>
      </p:sp>
      <p:sp>
        <p:nvSpPr>
          <p:cNvPr id="12" name="TextBox 11">
            <a:extLst>
              <a:ext uri="{FF2B5EF4-FFF2-40B4-BE49-F238E27FC236}">
                <a16:creationId xmlns:a16="http://schemas.microsoft.com/office/drawing/2014/main" id="{590180FE-4388-41B0-871B-C4EE88753D56}"/>
              </a:ext>
            </a:extLst>
          </p:cNvPr>
          <p:cNvSpPr txBox="1"/>
          <p:nvPr/>
        </p:nvSpPr>
        <p:spPr>
          <a:xfrm>
            <a:off x="6595801" y="1989000"/>
            <a:ext cx="3600000" cy="1440000"/>
          </a:xfrm>
          <a:prstGeom prst="rect">
            <a:avLst/>
          </a:prstGeom>
          <a:solidFill>
            <a:srgbClr val="0070C0"/>
          </a:solidFill>
          <a:ln w="28575">
            <a:solidFill>
              <a:schemeClr val="tx1"/>
            </a:solidFill>
          </a:ln>
        </p:spPr>
        <p:txBody>
          <a:bodyPr wrap="square" rtlCol="0" anchor="ctr" anchorCtr="0">
            <a:noAutofit/>
          </a:bodyPr>
          <a:lstStyle/>
          <a:p>
            <a:pPr algn="ctr"/>
            <a:r>
              <a:rPr lang="en-GB" sz="3200" dirty="0"/>
              <a:t>Time spent on </a:t>
            </a:r>
          </a:p>
          <a:p>
            <a:pPr algn="ctr"/>
            <a:r>
              <a:rPr lang="en-GB" sz="3200" dirty="0"/>
              <a:t>physical education</a:t>
            </a:r>
          </a:p>
        </p:txBody>
      </p:sp>
      <p:grpSp>
        <p:nvGrpSpPr>
          <p:cNvPr id="13" name="Group 12">
            <a:extLst>
              <a:ext uri="{FF2B5EF4-FFF2-40B4-BE49-F238E27FC236}">
                <a16:creationId xmlns:a16="http://schemas.microsoft.com/office/drawing/2014/main" id="{5C073089-AFDB-4CDA-8FFD-8CA06BCF3A33}"/>
              </a:ext>
            </a:extLst>
          </p:cNvPr>
          <p:cNvGrpSpPr/>
          <p:nvPr/>
        </p:nvGrpSpPr>
        <p:grpSpPr>
          <a:xfrm>
            <a:off x="275160" y="5481889"/>
            <a:ext cx="11641680" cy="1314000"/>
            <a:chOff x="275160" y="5481889"/>
            <a:chExt cx="11641680" cy="1314000"/>
          </a:xfrm>
        </p:grpSpPr>
        <p:pic>
          <p:nvPicPr>
            <p:cNvPr id="14" name="Picture 13">
              <a:extLst>
                <a:ext uri="{FF2B5EF4-FFF2-40B4-BE49-F238E27FC236}">
                  <a16:creationId xmlns:a16="http://schemas.microsoft.com/office/drawing/2014/main" id="{4652DC10-B0C2-4109-87E5-29C0DB9EDB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991" y="6111889"/>
              <a:ext cx="1147223" cy="540000"/>
            </a:xfrm>
            <a:prstGeom prst="rect">
              <a:avLst/>
            </a:prstGeom>
          </p:spPr>
        </p:pic>
        <p:pic>
          <p:nvPicPr>
            <p:cNvPr id="16" name="Picture 15">
              <a:extLst>
                <a:ext uri="{FF2B5EF4-FFF2-40B4-BE49-F238E27FC236}">
                  <a16:creationId xmlns:a16="http://schemas.microsoft.com/office/drawing/2014/main" id="{26EA3ECB-E1FA-48C2-B349-63C9363025D1}"/>
                </a:ext>
              </a:extLst>
            </p:cNvPr>
            <p:cNvPicPr>
              <a:picLocks noChangeAspect="1"/>
            </p:cNvPicPr>
            <p:nvPr/>
          </p:nvPicPr>
          <p:blipFill rotWithShape="1">
            <a:blip r:embed="rId3">
              <a:extLst>
                <a:ext uri="{28A0092B-C50C-407E-A947-70E740481C1C}">
                  <a14:useLocalDpi xmlns:a14="http://schemas.microsoft.com/office/drawing/2010/main" val="0"/>
                </a:ext>
              </a:extLst>
            </a:blip>
            <a:srcRect l="3998" t="9072" r="4380" b="10812"/>
            <a:stretch/>
          </p:blipFill>
          <p:spPr>
            <a:xfrm>
              <a:off x="275160" y="6111889"/>
              <a:ext cx="2058545" cy="540000"/>
            </a:xfrm>
            <a:prstGeom prst="rect">
              <a:avLst/>
            </a:prstGeom>
          </p:spPr>
        </p:pic>
        <p:pic>
          <p:nvPicPr>
            <p:cNvPr id="18" name="Picture 17">
              <a:extLst>
                <a:ext uri="{FF2B5EF4-FFF2-40B4-BE49-F238E27FC236}">
                  <a16:creationId xmlns:a16="http://schemas.microsoft.com/office/drawing/2014/main" id="{695F6639-3C8C-4F05-A7ED-66960BC3C4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795" y="5481889"/>
              <a:ext cx="963045" cy="1260000"/>
            </a:xfrm>
            <a:prstGeom prst="rect">
              <a:avLst/>
            </a:prstGeom>
          </p:spPr>
        </p:pic>
        <p:pic>
          <p:nvPicPr>
            <p:cNvPr id="19" name="Picture 18">
              <a:extLst>
                <a:ext uri="{FF2B5EF4-FFF2-40B4-BE49-F238E27FC236}">
                  <a16:creationId xmlns:a16="http://schemas.microsoft.com/office/drawing/2014/main" id="{8493375E-D228-4A39-92DF-2F05A46B4E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467" y="6111889"/>
              <a:ext cx="1912745" cy="576000"/>
            </a:xfrm>
            <a:prstGeom prst="rect">
              <a:avLst/>
            </a:prstGeom>
          </p:spPr>
        </p:pic>
        <p:pic>
          <p:nvPicPr>
            <p:cNvPr id="20" name="Picture 19">
              <a:extLst>
                <a:ext uri="{FF2B5EF4-FFF2-40B4-BE49-F238E27FC236}">
                  <a16:creationId xmlns:a16="http://schemas.microsoft.com/office/drawing/2014/main" id="{4A11BF0E-E716-4362-92B6-DC9CD4B8D1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9638" y="6111889"/>
              <a:ext cx="1836854" cy="684000"/>
            </a:xfrm>
            <a:prstGeom prst="rect">
              <a:avLst/>
            </a:prstGeom>
          </p:spPr>
        </p:pic>
      </p:grpSp>
    </p:spTree>
    <p:extLst>
      <p:ext uri="{BB962C8B-B14F-4D97-AF65-F5344CB8AC3E}">
        <p14:creationId xmlns:p14="http://schemas.microsoft.com/office/powerpoint/2010/main" val="412677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
                <a:lumOff val="95000"/>
              </a:schemeClr>
            </a:gs>
            <a:gs pos="69000">
              <a:schemeClr val="accent5">
                <a:lumMod val="45000"/>
                <a:lumOff val="55000"/>
              </a:schemeClr>
            </a:gs>
            <a:gs pos="100000">
              <a:schemeClr val="accent5">
                <a:lumMod val="30000"/>
                <a:lumOff val="70000"/>
              </a:schemeClr>
            </a:gs>
          </a:gsLst>
          <a:lin ang="16200000" scaled="0"/>
          <a:tileRect/>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9EFF27-DB33-4078-9746-09C2511B2AC5}"/>
              </a:ext>
            </a:extLst>
          </p:cNvPr>
          <p:cNvSpPr>
            <a:spLocks noGrp="1"/>
          </p:cNvSpPr>
          <p:nvPr>
            <p:ph type="ctrTitle"/>
          </p:nvPr>
        </p:nvSpPr>
        <p:spPr>
          <a:xfrm>
            <a:off x="756682" y="206111"/>
            <a:ext cx="10678635" cy="1390752"/>
          </a:xfrm>
        </p:spPr>
        <p:txBody>
          <a:bodyPr>
            <a:normAutofit/>
          </a:bodyPr>
          <a:lstStyle/>
          <a:p>
            <a:r>
              <a:rPr lang="en-GB" sz="4400" b="1" dirty="0"/>
              <a:t>The Healthy Schools Rating Scheme</a:t>
            </a:r>
            <a:br>
              <a:rPr lang="en-GB" b="1" dirty="0"/>
            </a:br>
            <a:r>
              <a:rPr lang="en-GB" sz="3600" b="1" dirty="0"/>
              <a:t>What is involved?</a:t>
            </a:r>
          </a:p>
        </p:txBody>
      </p:sp>
      <p:sp>
        <p:nvSpPr>
          <p:cNvPr id="8" name="Subtitle 2">
            <a:extLst>
              <a:ext uri="{FF2B5EF4-FFF2-40B4-BE49-F238E27FC236}">
                <a16:creationId xmlns:a16="http://schemas.microsoft.com/office/drawing/2014/main" id="{1917AF0E-85A4-482F-897F-3D015B95E354}"/>
              </a:ext>
            </a:extLst>
          </p:cNvPr>
          <p:cNvSpPr>
            <a:spLocks noGrp="1"/>
          </p:cNvSpPr>
          <p:nvPr>
            <p:ph type="subTitle" idx="1"/>
          </p:nvPr>
        </p:nvSpPr>
        <p:spPr>
          <a:xfrm>
            <a:off x="756682" y="1827835"/>
            <a:ext cx="10692000" cy="4023982"/>
          </a:xfrm>
        </p:spPr>
        <p:txBody>
          <a:bodyPr>
            <a:noAutofit/>
          </a:bodyPr>
          <a:lstStyle/>
          <a:p>
            <a:pPr marL="457200" indent="-457200" algn="l">
              <a:buFont typeface="Wingdings" panose="05000000000000000000" pitchFamily="2" charset="2"/>
              <a:buChar char="Ø"/>
            </a:pPr>
            <a:r>
              <a:rPr lang="en-GB" sz="2600" dirty="0"/>
              <a:t>Having completed the Active Lives Survey, a school is then provided access to the on-line Healthy Schools Rating Scheme.</a:t>
            </a:r>
          </a:p>
          <a:p>
            <a:pPr algn="l"/>
            <a:endParaRPr lang="en-GB" sz="800" dirty="0"/>
          </a:p>
          <a:p>
            <a:pPr marL="457200" indent="-457200" algn="l">
              <a:buFont typeface="Wingdings" panose="05000000000000000000" pitchFamily="2" charset="2"/>
              <a:buChar char="Ø"/>
            </a:pPr>
            <a:r>
              <a:rPr lang="en-GB" sz="2600" dirty="0"/>
              <a:t>Schools do not have to wait to be selected to take part – they can opt in to the Active Lives and Healthy Schools Rating Scheme by contacting the local Active Partnership: </a:t>
            </a:r>
            <a:r>
              <a:rPr lang="en-GB" sz="2600" dirty="0">
                <a:hlinkClick r:id="rId2"/>
              </a:rPr>
              <a:t>David.Welch@LivingSport.co.uk</a:t>
            </a:r>
            <a:endParaRPr lang="en-GB" sz="2600" dirty="0"/>
          </a:p>
          <a:p>
            <a:pPr algn="l"/>
            <a:endParaRPr lang="en-GB" sz="800" dirty="0"/>
          </a:p>
          <a:p>
            <a:pPr marL="457200" indent="-457200" algn="l">
              <a:buFont typeface="Wingdings" panose="05000000000000000000" pitchFamily="2" charset="2"/>
              <a:buChar char="Ø"/>
            </a:pPr>
            <a:r>
              <a:rPr lang="en-GB" sz="2600" dirty="0"/>
              <a:t>An on-line teacher survey is required to be completed and the responses given are calculated to determine the rating achieved. </a:t>
            </a:r>
            <a:r>
              <a:rPr lang="en-GB" sz="2000" dirty="0">
                <a:solidFill>
                  <a:schemeClr val="tx1">
                    <a:lumMod val="85000"/>
                    <a:lumOff val="15000"/>
                  </a:schemeClr>
                </a:solidFill>
              </a:rPr>
              <a:t>(Information on the number and type of questions and the scoring system can be found in this </a:t>
            </a:r>
            <a:r>
              <a:rPr lang="en-GB" sz="2000" u="sng" dirty="0">
                <a:solidFill>
                  <a:schemeClr val="tx1">
                    <a:lumMod val="85000"/>
                    <a:lumOff val="15000"/>
                  </a:schemeClr>
                </a:solidFill>
                <a:hlinkClick r:id="rId3"/>
              </a:rPr>
              <a:t>document</a:t>
            </a:r>
            <a:r>
              <a:rPr lang="en-GB" sz="2000" dirty="0">
                <a:solidFill>
                  <a:schemeClr val="tx1">
                    <a:lumMod val="85000"/>
                    <a:lumOff val="15000"/>
                  </a:schemeClr>
                </a:solidFill>
              </a:rPr>
              <a:t>. )</a:t>
            </a:r>
          </a:p>
          <a:p>
            <a:pPr algn="l"/>
            <a:endParaRPr lang="en-GB" sz="2400" dirty="0"/>
          </a:p>
        </p:txBody>
      </p:sp>
      <p:grpSp>
        <p:nvGrpSpPr>
          <p:cNvPr id="10" name="Group 9">
            <a:extLst>
              <a:ext uri="{FF2B5EF4-FFF2-40B4-BE49-F238E27FC236}">
                <a16:creationId xmlns:a16="http://schemas.microsoft.com/office/drawing/2014/main" id="{4F0CD3B7-A226-4B59-9595-EBB3A24EF3D7}"/>
              </a:ext>
            </a:extLst>
          </p:cNvPr>
          <p:cNvGrpSpPr/>
          <p:nvPr/>
        </p:nvGrpSpPr>
        <p:grpSpPr>
          <a:xfrm>
            <a:off x="275160" y="5481889"/>
            <a:ext cx="11641680" cy="1314000"/>
            <a:chOff x="275160" y="5481889"/>
            <a:chExt cx="11641680" cy="1314000"/>
          </a:xfrm>
        </p:grpSpPr>
        <p:pic>
          <p:nvPicPr>
            <p:cNvPr id="11" name="Picture 10">
              <a:extLst>
                <a:ext uri="{FF2B5EF4-FFF2-40B4-BE49-F238E27FC236}">
                  <a16:creationId xmlns:a16="http://schemas.microsoft.com/office/drawing/2014/main" id="{4BBB085F-9DDB-4069-A94C-A8C8722557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991" y="6111889"/>
              <a:ext cx="1147223" cy="540000"/>
            </a:xfrm>
            <a:prstGeom prst="rect">
              <a:avLst/>
            </a:prstGeom>
          </p:spPr>
        </p:pic>
        <p:pic>
          <p:nvPicPr>
            <p:cNvPr id="12" name="Picture 11">
              <a:extLst>
                <a:ext uri="{FF2B5EF4-FFF2-40B4-BE49-F238E27FC236}">
                  <a16:creationId xmlns:a16="http://schemas.microsoft.com/office/drawing/2014/main" id="{AC32BCD4-ED7D-4F47-98D0-993DF28B3E39}"/>
                </a:ext>
              </a:extLst>
            </p:cNvPr>
            <p:cNvPicPr>
              <a:picLocks noChangeAspect="1"/>
            </p:cNvPicPr>
            <p:nvPr/>
          </p:nvPicPr>
          <p:blipFill rotWithShape="1">
            <a:blip r:embed="rId5">
              <a:extLst>
                <a:ext uri="{28A0092B-C50C-407E-A947-70E740481C1C}">
                  <a14:useLocalDpi xmlns:a14="http://schemas.microsoft.com/office/drawing/2010/main" val="0"/>
                </a:ext>
              </a:extLst>
            </a:blip>
            <a:srcRect l="3998" t="9072" r="4380" b="10812"/>
            <a:stretch/>
          </p:blipFill>
          <p:spPr>
            <a:xfrm>
              <a:off x="275160" y="6111889"/>
              <a:ext cx="2058545" cy="540000"/>
            </a:xfrm>
            <a:prstGeom prst="rect">
              <a:avLst/>
            </a:prstGeom>
          </p:spPr>
        </p:pic>
        <p:pic>
          <p:nvPicPr>
            <p:cNvPr id="13" name="Picture 12">
              <a:extLst>
                <a:ext uri="{FF2B5EF4-FFF2-40B4-BE49-F238E27FC236}">
                  <a16:creationId xmlns:a16="http://schemas.microsoft.com/office/drawing/2014/main" id="{53992A3D-0955-4DD1-A765-B297CBDE5C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53795" y="5481889"/>
              <a:ext cx="963045" cy="1260000"/>
            </a:xfrm>
            <a:prstGeom prst="rect">
              <a:avLst/>
            </a:prstGeom>
          </p:spPr>
        </p:pic>
        <p:pic>
          <p:nvPicPr>
            <p:cNvPr id="14" name="Picture 13">
              <a:extLst>
                <a:ext uri="{FF2B5EF4-FFF2-40B4-BE49-F238E27FC236}">
                  <a16:creationId xmlns:a16="http://schemas.microsoft.com/office/drawing/2014/main" id="{095B53C3-2F8E-472A-A559-C6E689C0B8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1467" y="6111889"/>
              <a:ext cx="1912745" cy="576000"/>
            </a:xfrm>
            <a:prstGeom prst="rect">
              <a:avLst/>
            </a:prstGeom>
          </p:spPr>
        </p:pic>
        <p:pic>
          <p:nvPicPr>
            <p:cNvPr id="16" name="Picture 15">
              <a:extLst>
                <a:ext uri="{FF2B5EF4-FFF2-40B4-BE49-F238E27FC236}">
                  <a16:creationId xmlns:a16="http://schemas.microsoft.com/office/drawing/2014/main" id="{DDF96129-47ED-48A7-A19F-6A58A600C0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49638" y="6111889"/>
              <a:ext cx="1836854" cy="684000"/>
            </a:xfrm>
            <a:prstGeom prst="rect">
              <a:avLst/>
            </a:prstGeom>
          </p:spPr>
        </p:pic>
      </p:grpSp>
    </p:spTree>
    <p:extLst>
      <p:ext uri="{BB962C8B-B14F-4D97-AF65-F5344CB8AC3E}">
        <p14:creationId xmlns:p14="http://schemas.microsoft.com/office/powerpoint/2010/main" val="19816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
                <a:lumOff val="95000"/>
              </a:schemeClr>
            </a:gs>
            <a:gs pos="69000">
              <a:schemeClr val="accent5">
                <a:lumMod val="45000"/>
                <a:lumOff val="55000"/>
              </a:schemeClr>
            </a:gs>
            <a:gs pos="100000">
              <a:schemeClr val="accent5">
                <a:lumMod val="30000"/>
                <a:lumOff val="70000"/>
              </a:schemeClr>
            </a:gs>
          </a:gsLst>
          <a:lin ang="16200000" scaled="0"/>
          <a:tileRect/>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01B6594-5E20-4355-A03A-90F9CBCE5CA7}"/>
              </a:ext>
            </a:extLst>
          </p:cNvPr>
          <p:cNvSpPr>
            <a:spLocks noGrp="1"/>
          </p:cNvSpPr>
          <p:nvPr>
            <p:ph type="ctrTitle"/>
          </p:nvPr>
        </p:nvSpPr>
        <p:spPr>
          <a:xfrm>
            <a:off x="756682" y="206111"/>
            <a:ext cx="10678635" cy="1390752"/>
          </a:xfrm>
        </p:spPr>
        <p:txBody>
          <a:bodyPr>
            <a:normAutofit/>
          </a:bodyPr>
          <a:lstStyle/>
          <a:p>
            <a:r>
              <a:rPr lang="en-GB" sz="4400" b="1" dirty="0"/>
              <a:t>The Healthy Schools Rating Scheme</a:t>
            </a:r>
            <a:br>
              <a:rPr lang="en-GB" b="1" dirty="0"/>
            </a:br>
            <a:r>
              <a:rPr lang="en-GB" sz="3600" b="1" dirty="0"/>
              <a:t>What are the benefits?</a:t>
            </a:r>
          </a:p>
        </p:txBody>
      </p:sp>
      <p:sp>
        <p:nvSpPr>
          <p:cNvPr id="8" name="Subtitle 2">
            <a:extLst>
              <a:ext uri="{FF2B5EF4-FFF2-40B4-BE49-F238E27FC236}">
                <a16:creationId xmlns:a16="http://schemas.microsoft.com/office/drawing/2014/main" id="{7B1720EF-566E-4891-9802-2EF168A707E6}"/>
              </a:ext>
            </a:extLst>
          </p:cNvPr>
          <p:cNvSpPr>
            <a:spLocks noGrp="1"/>
          </p:cNvSpPr>
          <p:nvPr>
            <p:ph type="subTitle" idx="1"/>
          </p:nvPr>
        </p:nvSpPr>
        <p:spPr>
          <a:xfrm>
            <a:off x="821999" y="1891827"/>
            <a:ext cx="10548000" cy="3925097"/>
          </a:xfrm>
        </p:spPr>
        <p:txBody>
          <a:bodyPr>
            <a:noAutofit/>
          </a:bodyPr>
          <a:lstStyle/>
          <a:p>
            <a:pPr marL="457200" indent="-457200" algn="l">
              <a:buFont typeface="Wingdings" panose="05000000000000000000" pitchFamily="2" charset="2"/>
              <a:buChar char="Ø"/>
            </a:pPr>
            <a:r>
              <a:rPr lang="en-GB" sz="2600" dirty="0"/>
              <a:t>Each participating school receives a report based on its survey answers and a rating in accordance with the number of points scored.  </a:t>
            </a:r>
          </a:p>
          <a:p>
            <a:pPr marL="457200" indent="-457200" algn="l">
              <a:buFont typeface="Wingdings" panose="05000000000000000000" pitchFamily="2" charset="2"/>
              <a:buChar char="Ø"/>
            </a:pPr>
            <a:r>
              <a:rPr lang="en-GB" sz="2600" dirty="0"/>
              <a:t>A certificate is awarded in accordance with a school achieving a bronze, silver or gold rating.</a:t>
            </a:r>
            <a:endParaRPr lang="en-GB" sz="1200" dirty="0"/>
          </a:p>
          <a:p>
            <a:pPr marL="457200" indent="-457200" algn="l">
              <a:buFont typeface="Wingdings" panose="05000000000000000000" pitchFamily="2" charset="2"/>
              <a:buChar char="Ø"/>
            </a:pPr>
            <a:r>
              <a:rPr lang="en-GB" sz="2600" dirty="0"/>
              <a:t>The rating will remain confidential to the school/</a:t>
            </a:r>
            <a:r>
              <a:rPr lang="en-GB" sz="2600" dirty="0" err="1"/>
              <a:t>DfE</a:t>
            </a:r>
            <a:r>
              <a:rPr lang="en-GB" sz="2600" dirty="0"/>
              <a:t> although schools can choose to notify Ofsted about the rating achieved and promote their participation in the scheme as evidence of their provision to pupils.</a:t>
            </a:r>
            <a:endParaRPr lang="en-GB" sz="1200" dirty="0"/>
          </a:p>
          <a:p>
            <a:pPr marL="457200" indent="-457200" algn="l">
              <a:buFont typeface="Wingdings" panose="05000000000000000000" pitchFamily="2" charset="2"/>
              <a:buChar char="Ø"/>
            </a:pPr>
            <a:r>
              <a:rPr lang="en-GB" sz="2600" dirty="0"/>
              <a:t>Ofsted inspectors may wish, where relevant, to consider the scheme as evidence when reaching the judgement on “personal development.”</a:t>
            </a:r>
          </a:p>
          <a:p>
            <a:pPr algn="l"/>
            <a:endParaRPr lang="en-GB" sz="2300" dirty="0"/>
          </a:p>
        </p:txBody>
      </p:sp>
      <p:grpSp>
        <p:nvGrpSpPr>
          <p:cNvPr id="10" name="Group 9">
            <a:extLst>
              <a:ext uri="{FF2B5EF4-FFF2-40B4-BE49-F238E27FC236}">
                <a16:creationId xmlns:a16="http://schemas.microsoft.com/office/drawing/2014/main" id="{D4D1A4E9-3915-4ED7-82A4-D960FA484EDC}"/>
              </a:ext>
            </a:extLst>
          </p:cNvPr>
          <p:cNvGrpSpPr/>
          <p:nvPr/>
        </p:nvGrpSpPr>
        <p:grpSpPr>
          <a:xfrm>
            <a:off x="275160" y="5481889"/>
            <a:ext cx="11641680" cy="1314000"/>
            <a:chOff x="275160" y="5481889"/>
            <a:chExt cx="11641680" cy="1314000"/>
          </a:xfrm>
        </p:grpSpPr>
        <p:pic>
          <p:nvPicPr>
            <p:cNvPr id="11" name="Picture 10">
              <a:extLst>
                <a:ext uri="{FF2B5EF4-FFF2-40B4-BE49-F238E27FC236}">
                  <a16:creationId xmlns:a16="http://schemas.microsoft.com/office/drawing/2014/main" id="{FB2E4121-ADAB-4F50-AB21-42810DFE33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991" y="6111889"/>
              <a:ext cx="1147223" cy="540000"/>
            </a:xfrm>
            <a:prstGeom prst="rect">
              <a:avLst/>
            </a:prstGeom>
          </p:spPr>
        </p:pic>
        <p:pic>
          <p:nvPicPr>
            <p:cNvPr id="12" name="Picture 11">
              <a:extLst>
                <a:ext uri="{FF2B5EF4-FFF2-40B4-BE49-F238E27FC236}">
                  <a16:creationId xmlns:a16="http://schemas.microsoft.com/office/drawing/2014/main" id="{23EA1A05-B8A0-4A55-A783-C29562AD34F9}"/>
                </a:ext>
              </a:extLst>
            </p:cNvPr>
            <p:cNvPicPr>
              <a:picLocks noChangeAspect="1"/>
            </p:cNvPicPr>
            <p:nvPr/>
          </p:nvPicPr>
          <p:blipFill rotWithShape="1">
            <a:blip r:embed="rId3">
              <a:extLst>
                <a:ext uri="{28A0092B-C50C-407E-A947-70E740481C1C}">
                  <a14:useLocalDpi xmlns:a14="http://schemas.microsoft.com/office/drawing/2010/main" val="0"/>
                </a:ext>
              </a:extLst>
            </a:blip>
            <a:srcRect l="3998" t="9072" r="4380" b="10812"/>
            <a:stretch/>
          </p:blipFill>
          <p:spPr>
            <a:xfrm>
              <a:off x="275160" y="6111889"/>
              <a:ext cx="2058545" cy="540000"/>
            </a:xfrm>
            <a:prstGeom prst="rect">
              <a:avLst/>
            </a:prstGeom>
          </p:spPr>
        </p:pic>
        <p:pic>
          <p:nvPicPr>
            <p:cNvPr id="13" name="Picture 12">
              <a:extLst>
                <a:ext uri="{FF2B5EF4-FFF2-40B4-BE49-F238E27FC236}">
                  <a16:creationId xmlns:a16="http://schemas.microsoft.com/office/drawing/2014/main" id="{BD913029-EA43-4BD9-AB12-D7E65B1851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795" y="5481889"/>
              <a:ext cx="963045" cy="1260000"/>
            </a:xfrm>
            <a:prstGeom prst="rect">
              <a:avLst/>
            </a:prstGeom>
          </p:spPr>
        </p:pic>
        <p:pic>
          <p:nvPicPr>
            <p:cNvPr id="14" name="Picture 13">
              <a:extLst>
                <a:ext uri="{FF2B5EF4-FFF2-40B4-BE49-F238E27FC236}">
                  <a16:creationId xmlns:a16="http://schemas.microsoft.com/office/drawing/2014/main" id="{D67F3671-93EE-4558-AF39-5A5D2DA467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467" y="6111889"/>
              <a:ext cx="1912745" cy="576000"/>
            </a:xfrm>
            <a:prstGeom prst="rect">
              <a:avLst/>
            </a:prstGeom>
          </p:spPr>
        </p:pic>
        <p:pic>
          <p:nvPicPr>
            <p:cNvPr id="16" name="Picture 15">
              <a:extLst>
                <a:ext uri="{FF2B5EF4-FFF2-40B4-BE49-F238E27FC236}">
                  <a16:creationId xmlns:a16="http://schemas.microsoft.com/office/drawing/2014/main" id="{41F1D423-1AE2-4635-A9DD-E7E2FD2128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9638" y="6111889"/>
              <a:ext cx="1836854" cy="684000"/>
            </a:xfrm>
            <a:prstGeom prst="rect">
              <a:avLst/>
            </a:prstGeom>
          </p:spPr>
        </p:pic>
      </p:grpSp>
    </p:spTree>
    <p:extLst>
      <p:ext uri="{BB962C8B-B14F-4D97-AF65-F5344CB8AC3E}">
        <p14:creationId xmlns:p14="http://schemas.microsoft.com/office/powerpoint/2010/main" val="196811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
                <a:lumOff val="95000"/>
              </a:schemeClr>
            </a:gs>
            <a:gs pos="69000">
              <a:schemeClr val="accent5">
                <a:lumMod val="45000"/>
                <a:lumOff val="55000"/>
              </a:schemeClr>
            </a:gs>
            <a:gs pos="100000">
              <a:schemeClr val="accent5">
                <a:lumMod val="30000"/>
                <a:lumOff val="70000"/>
              </a:schemeClr>
            </a:gs>
          </a:gsLst>
          <a:lin ang="16200000" scaled="0"/>
          <a:tileRect/>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2A5E86E-E9E0-4E9B-8CFC-82DA9FFB5B67}"/>
              </a:ext>
            </a:extLst>
          </p:cNvPr>
          <p:cNvSpPr>
            <a:spLocks noGrp="1"/>
          </p:cNvSpPr>
          <p:nvPr>
            <p:ph type="ctrTitle"/>
          </p:nvPr>
        </p:nvSpPr>
        <p:spPr>
          <a:xfrm>
            <a:off x="756682" y="206111"/>
            <a:ext cx="10678635" cy="1390752"/>
          </a:xfrm>
        </p:spPr>
        <p:txBody>
          <a:bodyPr>
            <a:normAutofit/>
          </a:bodyPr>
          <a:lstStyle/>
          <a:p>
            <a:r>
              <a:rPr lang="en-GB" sz="4400" b="1" dirty="0"/>
              <a:t>The Healthy Schools Rating Scheme and</a:t>
            </a:r>
            <a:br>
              <a:rPr lang="en-GB" sz="4400" b="1" dirty="0"/>
            </a:br>
            <a:r>
              <a:rPr lang="en-GB" sz="4400" b="1" dirty="0"/>
              <a:t>The Local Healthy Schools Award</a:t>
            </a:r>
            <a:endParaRPr lang="en-GB" sz="3600" b="1" dirty="0"/>
          </a:p>
        </p:txBody>
      </p:sp>
      <p:sp>
        <p:nvSpPr>
          <p:cNvPr id="8" name="Subtitle 2">
            <a:extLst>
              <a:ext uri="{FF2B5EF4-FFF2-40B4-BE49-F238E27FC236}">
                <a16:creationId xmlns:a16="http://schemas.microsoft.com/office/drawing/2014/main" id="{74050A2E-505B-472E-B6B5-ACB3DDB33D2A}"/>
              </a:ext>
            </a:extLst>
          </p:cNvPr>
          <p:cNvSpPr>
            <a:spLocks noGrp="1"/>
          </p:cNvSpPr>
          <p:nvPr>
            <p:ph type="subTitle" idx="1"/>
          </p:nvPr>
        </p:nvSpPr>
        <p:spPr>
          <a:xfrm>
            <a:off x="821999" y="1381319"/>
            <a:ext cx="10548000" cy="4316114"/>
          </a:xfrm>
        </p:spPr>
        <p:txBody>
          <a:bodyPr>
            <a:noAutofit/>
          </a:bodyPr>
          <a:lstStyle/>
          <a:p>
            <a:pPr algn="l"/>
            <a:endParaRPr lang="en-GB" sz="2300" dirty="0"/>
          </a:p>
          <a:p>
            <a:pPr marL="457200" indent="-457200" algn="l">
              <a:buFont typeface="Wingdings" panose="05000000000000000000" pitchFamily="2" charset="2"/>
              <a:buChar char="Ø"/>
            </a:pPr>
            <a:r>
              <a:rPr lang="en-GB" sz="2600" dirty="0"/>
              <a:t>Completion of the national Healthy Schools Rating Scheme can be cross referenced to the nutrition and physical activity standards for the Cambridgeshire and Peterborough Healthy Schools award. This can help accelerate the school’s progress to achieving Healthy Schools status and being granted use of the local authority Healthy Schools logo. A plaque is also awarded in acknowledgement of the achievement and provides good evidence of the schools commitment to Health Education.</a:t>
            </a:r>
          </a:p>
          <a:p>
            <a:pPr marL="457200" indent="-457200" algn="l">
              <a:buFont typeface="Wingdings" panose="05000000000000000000" pitchFamily="2" charset="2"/>
              <a:buChar char="Ø"/>
            </a:pPr>
            <a:endParaRPr lang="en-GB" sz="1200" dirty="0"/>
          </a:p>
          <a:p>
            <a:pPr marL="457200" indent="-457200" algn="l">
              <a:buFont typeface="Wingdings" panose="05000000000000000000" pitchFamily="2" charset="2"/>
              <a:buChar char="Ø"/>
            </a:pPr>
            <a:r>
              <a:rPr lang="en-GB" sz="2600" dirty="0"/>
              <a:t>For more information on the local Healthy Schools programme visit: </a:t>
            </a:r>
            <a:r>
              <a:rPr lang="en-GB" sz="2600" dirty="0">
                <a:hlinkClick r:id="rId2"/>
              </a:rPr>
              <a:t>www.healthyschoolscp.org.uk</a:t>
            </a:r>
            <a:endParaRPr lang="en-GB" sz="2600" dirty="0"/>
          </a:p>
          <a:p>
            <a:pPr marL="457200" indent="-457200" algn="l">
              <a:buFont typeface="Wingdings" panose="05000000000000000000" pitchFamily="2" charset="2"/>
              <a:buChar char="Ø"/>
            </a:pPr>
            <a:endParaRPr lang="en-GB" sz="2300" dirty="0"/>
          </a:p>
        </p:txBody>
      </p:sp>
      <p:grpSp>
        <p:nvGrpSpPr>
          <p:cNvPr id="10" name="Group 9">
            <a:extLst>
              <a:ext uri="{FF2B5EF4-FFF2-40B4-BE49-F238E27FC236}">
                <a16:creationId xmlns:a16="http://schemas.microsoft.com/office/drawing/2014/main" id="{29D4F36D-7E8B-4ED0-B6C1-F5660647613F}"/>
              </a:ext>
            </a:extLst>
          </p:cNvPr>
          <p:cNvGrpSpPr/>
          <p:nvPr/>
        </p:nvGrpSpPr>
        <p:grpSpPr>
          <a:xfrm>
            <a:off x="275160" y="5481889"/>
            <a:ext cx="11641680" cy="1314000"/>
            <a:chOff x="275160" y="5481889"/>
            <a:chExt cx="11641680" cy="1314000"/>
          </a:xfrm>
        </p:grpSpPr>
        <p:pic>
          <p:nvPicPr>
            <p:cNvPr id="11" name="Picture 10">
              <a:extLst>
                <a:ext uri="{FF2B5EF4-FFF2-40B4-BE49-F238E27FC236}">
                  <a16:creationId xmlns:a16="http://schemas.microsoft.com/office/drawing/2014/main" id="{9EC46566-B89C-486A-8F95-BFE5617BD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991" y="6111889"/>
              <a:ext cx="1147223" cy="540000"/>
            </a:xfrm>
            <a:prstGeom prst="rect">
              <a:avLst/>
            </a:prstGeom>
          </p:spPr>
        </p:pic>
        <p:pic>
          <p:nvPicPr>
            <p:cNvPr id="12" name="Picture 11">
              <a:extLst>
                <a:ext uri="{FF2B5EF4-FFF2-40B4-BE49-F238E27FC236}">
                  <a16:creationId xmlns:a16="http://schemas.microsoft.com/office/drawing/2014/main" id="{E3C2657D-5041-461C-B32A-C9A7AFEE7051}"/>
                </a:ext>
              </a:extLst>
            </p:cNvPr>
            <p:cNvPicPr>
              <a:picLocks noChangeAspect="1"/>
            </p:cNvPicPr>
            <p:nvPr/>
          </p:nvPicPr>
          <p:blipFill rotWithShape="1">
            <a:blip r:embed="rId4">
              <a:extLst>
                <a:ext uri="{28A0092B-C50C-407E-A947-70E740481C1C}">
                  <a14:useLocalDpi xmlns:a14="http://schemas.microsoft.com/office/drawing/2010/main" val="0"/>
                </a:ext>
              </a:extLst>
            </a:blip>
            <a:srcRect l="3998" t="9072" r="4380" b="10812"/>
            <a:stretch/>
          </p:blipFill>
          <p:spPr>
            <a:xfrm>
              <a:off x="275160" y="6111889"/>
              <a:ext cx="2058545" cy="540000"/>
            </a:xfrm>
            <a:prstGeom prst="rect">
              <a:avLst/>
            </a:prstGeom>
          </p:spPr>
        </p:pic>
        <p:pic>
          <p:nvPicPr>
            <p:cNvPr id="13" name="Picture 12">
              <a:extLst>
                <a:ext uri="{FF2B5EF4-FFF2-40B4-BE49-F238E27FC236}">
                  <a16:creationId xmlns:a16="http://schemas.microsoft.com/office/drawing/2014/main" id="{2D362B56-C0FE-489F-88A5-A6F18EECEC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3795" y="5481889"/>
              <a:ext cx="963045" cy="1260000"/>
            </a:xfrm>
            <a:prstGeom prst="rect">
              <a:avLst/>
            </a:prstGeom>
          </p:spPr>
        </p:pic>
        <p:pic>
          <p:nvPicPr>
            <p:cNvPr id="14" name="Picture 13">
              <a:extLst>
                <a:ext uri="{FF2B5EF4-FFF2-40B4-BE49-F238E27FC236}">
                  <a16:creationId xmlns:a16="http://schemas.microsoft.com/office/drawing/2014/main" id="{BE605192-AE0C-4E9B-AF22-A253763226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1467" y="6111889"/>
              <a:ext cx="1912745" cy="576000"/>
            </a:xfrm>
            <a:prstGeom prst="rect">
              <a:avLst/>
            </a:prstGeom>
          </p:spPr>
        </p:pic>
        <p:pic>
          <p:nvPicPr>
            <p:cNvPr id="16" name="Picture 15">
              <a:extLst>
                <a:ext uri="{FF2B5EF4-FFF2-40B4-BE49-F238E27FC236}">
                  <a16:creationId xmlns:a16="http://schemas.microsoft.com/office/drawing/2014/main" id="{6DF6966C-8AA6-465D-9E43-55D128294E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9638" y="6111889"/>
              <a:ext cx="1836854" cy="684000"/>
            </a:xfrm>
            <a:prstGeom prst="rect">
              <a:avLst/>
            </a:prstGeom>
          </p:spPr>
        </p:pic>
      </p:grpSp>
    </p:spTree>
    <p:extLst>
      <p:ext uri="{BB962C8B-B14F-4D97-AF65-F5344CB8AC3E}">
        <p14:creationId xmlns:p14="http://schemas.microsoft.com/office/powerpoint/2010/main" val="89490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
                <a:lumOff val="95000"/>
              </a:schemeClr>
            </a:gs>
            <a:gs pos="69000">
              <a:schemeClr val="accent5">
                <a:lumMod val="45000"/>
                <a:lumOff val="55000"/>
              </a:schemeClr>
            </a:gs>
            <a:gs pos="100000">
              <a:schemeClr val="accent5">
                <a:lumMod val="30000"/>
                <a:lumOff val="70000"/>
              </a:schemeClr>
            </a:gs>
          </a:gsLst>
          <a:lin ang="16200000" scaled="0"/>
          <a:tileRect/>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78BF09F-F602-43BA-9C06-B8AA1CF16145}"/>
              </a:ext>
            </a:extLst>
          </p:cNvPr>
          <p:cNvSpPr>
            <a:spLocks noGrp="1"/>
          </p:cNvSpPr>
          <p:nvPr>
            <p:ph type="ctrTitle"/>
          </p:nvPr>
        </p:nvSpPr>
        <p:spPr>
          <a:xfrm>
            <a:off x="756682" y="206111"/>
            <a:ext cx="10678635" cy="1390752"/>
          </a:xfrm>
        </p:spPr>
        <p:txBody>
          <a:bodyPr>
            <a:normAutofit/>
          </a:bodyPr>
          <a:lstStyle/>
          <a:p>
            <a:r>
              <a:rPr lang="en-GB" sz="4400" b="1" dirty="0"/>
              <a:t>The Healthy Schools Rating Scheme</a:t>
            </a:r>
            <a:br>
              <a:rPr lang="en-GB" b="1" dirty="0"/>
            </a:br>
            <a:r>
              <a:rPr lang="en-GB" sz="3600" b="1" dirty="0"/>
              <a:t>How to use your school’s rating</a:t>
            </a:r>
          </a:p>
        </p:txBody>
      </p:sp>
      <p:sp>
        <p:nvSpPr>
          <p:cNvPr id="8" name="Subtitle 2">
            <a:extLst>
              <a:ext uri="{FF2B5EF4-FFF2-40B4-BE49-F238E27FC236}">
                <a16:creationId xmlns:a16="http://schemas.microsoft.com/office/drawing/2014/main" id="{E5C1ECC2-AC41-48B1-94A1-80819E6466E0}"/>
              </a:ext>
            </a:extLst>
          </p:cNvPr>
          <p:cNvSpPr>
            <a:spLocks noGrp="1"/>
          </p:cNvSpPr>
          <p:nvPr>
            <p:ph type="subTitle" idx="1"/>
          </p:nvPr>
        </p:nvSpPr>
        <p:spPr>
          <a:xfrm>
            <a:off x="1233795" y="1510094"/>
            <a:ext cx="9720000" cy="3837812"/>
          </a:xfrm>
        </p:spPr>
        <p:txBody>
          <a:bodyPr>
            <a:noAutofit/>
          </a:bodyPr>
          <a:lstStyle/>
          <a:p>
            <a:pPr algn="l"/>
            <a:endParaRPr lang="en-GB" sz="2300" dirty="0"/>
          </a:p>
          <a:p>
            <a:pPr marL="457200" indent="-457200" algn="l">
              <a:buFont typeface="Wingdings" panose="05000000000000000000" pitchFamily="2" charset="2"/>
              <a:buChar char="Ø"/>
            </a:pPr>
            <a:r>
              <a:rPr lang="en-GB" sz="2600" dirty="0"/>
              <a:t>Schools are encouraged to consider their overall rating as well as the responses to the Active Lives Survey in order to identify areas for additional future action.</a:t>
            </a:r>
          </a:p>
          <a:p>
            <a:pPr algn="l"/>
            <a:endParaRPr lang="en-GB" sz="2600" dirty="0"/>
          </a:p>
          <a:p>
            <a:pPr marL="457200" indent="-457200" algn="l">
              <a:buFont typeface="Wingdings" panose="05000000000000000000" pitchFamily="2" charset="2"/>
              <a:buChar char="Ø"/>
            </a:pPr>
            <a:r>
              <a:rPr lang="en-GB" sz="2600" dirty="0"/>
              <a:t>If it is evident that a school is not delivering against a key aspect of health provision for students or simply wishes to enhance its delivery then there is a range of support locally available.</a:t>
            </a:r>
            <a:endParaRPr lang="en-GB" sz="2300" dirty="0"/>
          </a:p>
        </p:txBody>
      </p:sp>
      <p:grpSp>
        <p:nvGrpSpPr>
          <p:cNvPr id="10" name="Group 9">
            <a:extLst>
              <a:ext uri="{FF2B5EF4-FFF2-40B4-BE49-F238E27FC236}">
                <a16:creationId xmlns:a16="http://schemas.microsoft.com/office/drawing/2014/main" id="{A73F2386-E78B-4FB1-A979-DFFDBE5479F9}"/>
              </a:ext>
            </a:extLst>
          </p:cNvPr>
          <p:cNvGrpSpPr/>
          <p:nvPr/>
        </p:nvGrpSpPr>
        <p:grpSpPr>
          <a:xfrm>
            <a:off x="275160" y="5481889"/>
            <a:ext cx="11641680" cy="1314000"/>
            <a:chOff x="275160" y="5481889"/>
            <a:chExt cx="11641680" cy="1314000"/>
          </a:xfrm>
        </p:grpSpPr>
        <p:pic>
          <p:nvPicPr>
            <p:cNvPr id="11" name="Picture 10">
              <a:extLst>
                <a:ext uri="{FF2B5EF4-FFF2-40B4-BE49-F238E27FC236}">
                  <a16:creationId xmlns:a16="http://schemas.microsoft.com/office/drawing/2014/main" id="{FD58207E-ECFA-4ABE-B679-D00A0B01CF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991" y="6111889"/>
              <a:ext cx="1147223" cy="540000"/>
            </a:xfrm>
            <a:prstGeom prst="rect">
              <a:avLst/>
            </a:prstGeom>
          </p:spPr>
        </p:pic>
        <p:pic>
          <p:nvPicPr>
            <p:cNvPr id="12" name="Picture 11">
              <a:extLst>
                <a:ext uri="{FF2B5EF4-FFF2-40B4-BE49-F238E27FC236}">
                  <a16:creationId xmlns:a16="http://schemas.microsoft.com/office/drawing/2014/main" id="{D2E7E4FD-351A-4BF2-8B12-64F91568E47F}"/>
                </a:ext>
              </a:extLst>
            </p:cNvPr>
            <p:cNvPicPr>
              <a:picLocks noChangeAspect="1"/>
            </p:cNvPicPr>
            <p:nvPr/>
          </p:nvPicPr>
          <p:blipFill rotWithShape="1">
            <a:blip r:embed="rId3">
              <a:extLst>
                <a:ext uri="{28A0092B-C50C-407E-A947-70E740481C1C}">
                  <a14:useLocalDpi xmlns:a14="http://schemas.microsoft.com/office/drawing/2010/main" val="0"/>
                </a:ext>
              </a:extLst>
            </a:blip>
            <a:srcRect l="3998" t="9072" r="4380" b="10812"/>
            <a:stretch/>
          </p:blipFill>
          <p:spPr>
            <a:xfrm>
              <a:off x="275160" y="6111889"/>
              <a:ext cx="2058545" cy="540000"/>
            </a:xfrm>
            <a:prstGeom prst="rect">
              <a:avLst/>
            </a:prstGeom>
          </p:spPr>
        </p:pic>
        <p:pic>
          <p:nvPicPr>
            <p:cNvPr id="13" name="Picture 12">
              <a:extLst>
                <a:ext uri="{FF2B5EF4-FFF2-40B4-BE49-F238E27FC236}">
                  <a16:creationId xmlns:a16="http://schemas.microsoft.com/office/drawing/2014/main" id="{D19ACC19-5DC5-452A-BACB-6286CA4607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795" y="5481889"/>
              <a:ext cx="963045" cy="1260000"/>
            </a:xfrm>
            <a:prstGeom prst="rect">
              <a:avLst/>
            </a:prstGeom>
          </p:spPr>
        </p:pic>
        <p:pic>
          <p:nvPicPr>
            <p:cNvPr id="14" name="Picture 13">
              <a:extLst>
                <a:ext uri="{FF2B5EF4-FFF2-40B4-BE49-F238E27FC236}">
                  <a16:creationId xmlns:a16="http://schemas.microsoft.com/office/drawing/2014/main" id="{91DB6871-A5FA-4B21-9637-A0BC7E5EB4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467" y="6111889"/>
              <a:ext cx="1912745" cy="576000"/>
            </a:xfrm>
            <a:prstGeom prst="rect">
              <a:avLst/>
            </a:prstGeom>
          </p:spPr>
        </p:pic>
        <p:pic>
          <p:nvPicPr>
            <p:cNvPr id="16" name="Picture 15">
              <a:extLst>
                <a:ext uri="{FF2B5EF4-FFF2-40B4-BE49-F238E27FC236}">
                  <a16:creationId xmlns:a16="http://schemas.microsoft.com/office/drawing/2014/main" id="{81DCA356-A26B-4BA4-B8E5-B9D0045932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9638" y="6111889"/>
              <a:ext cx="1836854" cy="684000"/>
            </a:xfrm>
            <a:prstGeom prst="rect">
              <a:avLst/>
            </a:prstGeom>
          </p:spPr>
        </p:pic>
      </p:grpSp>
    </p:spTree>
    <p:extLst>
      <p:ext uri="{BB962C8B-B14F-4D97-AF65-F5344CB8AC3E}">
        <p14:creationId xmlns:p14="http://schemas.microsoft.com/office/powerpoint/2010/main" val="247672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
                <a:lumOff val="95000"/>
              </a:schemeClr>
            </a:gs>
            <a:gs pos="69000">
              <a:schemeClr val="accent5">
                <a:lumMod val="45000"/>
                <a:lumOff val="55000"/>
              </a:schemeClr>
            </a:gs>
            <a:gs pos="100000">
              <a:schemeClr val="accent5">
                <a:lumMod val="30000"/>
                <a:lumOff val="70000"/>
              </a:schemeClr>
            </a:gs>
          </a:gsLst>
          <a:lin ang="16200000" scaled="0"/>
          <a:tileRect/>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D1B07F-4C9A-4DB9-A66D-F98D63C7C170}"/>
              </a:ext>
            </a:extLst>
          </p:cNvPr>
          <p:cNvSpPr>
            <a:spLocks noGrp="1"/>
          </p:cNvSpPr>
          <p:nvPr>
            <p:ph type="ctrTitle"/>
          </p:nvPr>
        </p:nvSpPr>
        <p:spPr>
          <a:xfrm>
            <a:off x="756682" y="-65442"/>
            <a:ext cx="10678635" cy="877101"/>
          </a:xfrm>
        </p:spPr>
        <p:txBody>
          <a:bodyPr>
            <a:normAutofit/>
          </a:bodyPr>
          <a:lstStyle/>
          <a:p>
            <a:r>
              <a:rPr lang="en-GB" sz="4400" b="1" dirty="0"/>
              <a:t>Who can help?</a:t>
            </a:r>
            <a:endParaRPr lang="en-GB" sz="3600" b="1" dirty="0"/>
          </a:p>
        </p:txBody>
      </p:sp>
      <p:sp>
        <p:nvSpPr>
          <p:cNvPr id="8" name="Content Placeholder 2">
            <a:extLst>
              <a:ext uri="{FF2B5EF4-FFF2-40B4-BE49-F238E27FC236}">
                <a16:creationId xmlns:a16="http://schemas.microsoft.com/office/drawing/2014/main" id="{782646A5-17F6-4202-9A74-CF7B2B2BFBDA}"/>
              </a:ext>
            </a:extLst>
          </p:cNvPr>
          <p:cNvSpPr txBox="1">
            <a:spLocks/>
          </p:cNvSpPr>
          <p:nvPr/>
        </p:nvSpPr>
        <p:spPr>
          <a:xfrm>
            <a:off x="1981197" y="811659"/>
            <a:ext cx="8642281" cy="519872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900" b="1" dirty="0"/>
              <a:t>School Games/ School Sports Partnerships</a:t>
            </a:r>
          </a:p>
          <a:p>
            <a:r>
              <a:rPr lang="en-GB" sz="1900" u="sng" dirty="0">
                <a:solidFill>
                  <a:srgbClr val="000000"/>
                </a:solidFill>
                <a:effectLst/>
                <a:ea typeface="Times New Roman" panose="02020603050405020304" pitchFamily="18" charset="0"/>
                <a:hlinkClick r:id="rId2"/>
              </a:rPr>
              <a:t>www.scssp.co.uk</a:t>
            </a:r>
            <a:r>
              <a:rPr lang="en-GB" sz="1900" dirty="0">
                <a:solidFill>
                  <a:srgbClr val="000000"/>
                </a:solidFill>
                <a:effectLst/>
                <a:ea typeface="Times New Roman" panose="02020603050405020304" pitchFamily="18" charset="0"/>
              </a:rPr>
              <a:t> (South Cambridgeshire)</a:t>
            </a:r>
            <a:endParaRPr lang="en-GB" sz="1900" dirty="0">
              <a:effectLst/>
              <a:ea typeface="Times New Roman" panose="02020603050405020304" pitchFamily="18" charset="0"/>
            </a:endParaRPr>
          </a:p>
          <a:p>
            <a:r>
              <a:rPr lang="en-GB" sz="1900" u="sng" dirty="0">
                <a:solidFill>
                  <a:srgbClr val="0563C1"/>
                </a:solidFill>
                <a:effectLst/>
                <a:ea typeface="Calibri" panose="020F0502020204030204" pitchFamily="34" charset="0"/>
                <a:cs typeface="Times New Roman" panose="02020603050405020304" pitchFamily="18" charset="0"/>
                <a:hlinkClick r:id="rId3"/>
              </a:rPr>
              <a:t>https://www.cambridgessp.com/</a:t>
            </a:r>
            <a:r>
              <a:rPr lang="en-GB" sz="1900" u="sng" dirty="0">
                <a:solidFill>
                  <a:srgbClr val="0563C1"/>
                </a:solidFill>
                <a:effectLst/>
                <a:ea typeface="Calibri" panose="020F0502020204030204" pitchFamily="34" charset="0"/>
                <a:cs typeface="Times New Roman" panose="02020603050405020304" pitchFamily="18" charset="0"/>
              </a:rPr>
              <a:t>  </a:t>
            </a:r>
            <a:r>
              <a:rPr lang="en-GB" sz="1900" dirty="0">
                <a:effectLst/>
                <a:ea typeface="Calibri" panose="020F0502020204030204" pitchFamily="34" charset="0"/>
                <a:cs typeface="Times New Roman" panose="02020603050405020304" pitchFamily="18" charset="0"/>
              </a:rPr>
              <a:t>(Cambridge)</a:t>
            </a:r>
          </a:p>
          <a:p>
            <a:r>
              <a:rPr lang="en-GB" sz="1900" u="sng" dirty="0">
                <a:solidFill>
                  <a:srgbClr val="000000"/>
                </a:solidFill>
                <a:effectLst/>
                <a:ea typeface="Times New Roman" panose="02020603050405020304" pitchFamily="18" charset="0"/>
                <a:cs typeface="Times New Roman" panose="02020603050405020304" pitchFamily="18" charset="0"/>
                <a:hlinkClick r:id="rId4"/>
              </a:rPr>
              <a:t>http://www.huntsssp.org/</a:t>
            </a:r>
            <a:r>
              <a:rPr lang="en-GB" sz="1900" dirty="0">
                <a:solidFill>
                  <a:srgbClr val="000000"/>
                </a:solidFill>
                <a:effectLst/>
                <a:ea typeface="Times New Roman" panose="02020603050405020304" pitchFamily="18" charset="0"/>
                <a:cs typeface="Times New Roman" panose="02020603050405020304" pitchFamily="18" charset="0"/>
              </a:rPr>
              <a:t> (Huntingdonshire)</a:t>
            </a:r>
            <a:endParaRPr lang="en-GB" sz="1900" dirty="0">
              <a:effectLst/>
              <a:ea typeface="Times New Roman" panose="02020603050405020304" pitchFamily="18" charset="0"/>
            </a:endParaRPr>
          </a:p>
          <a:p>
            <a:r>
              <a:rPr lang="en-GB" sz="1900" u="sng" dirty="0">
                <a:solidFill>
                  <a:srgbClr val="0563C1"/>
                </a:solidFill>
                <a:effectLst/>
                <a:ea typeface="Times New Roman" panose="02020603050405020304" pitchFamily="18" charset="0"/>
                <a:hlinkClick r:id="rId5"/>
              </a:rPr>
              <a:t>www.improveit.education</a:t>
            </a:r>
            <a:r>
              <a:rPr lang="en-GB" sz="1900" u="sng" dirty="0">
                <a:solidFill>
                  <a:srgbClr val="0563C1"/>
                </a:solidFill>
                <a:effectLst/>
                <a:ea typeface="Times New Roman" panose="02020603050405020304" pitchFamily="18" charset="0"/>
              </a:rPr>
              <a:t> </a:t>
            </a:r>
            <a:r>
              <a:rPr lang="en-GB" sz="1900" dirty="0">
                <a:effectLst/>
                <a:ea typeface="Times New Roman" panose="02020603050405020304" pitchFamily="18" charset="0"/>
              </a:rPr>
              <a:t>(</a:t>
            </a:r>
            <a:r>
              <a:rPr lang="en-GB" sz="1900" dirty="0" err="1">
                <a:effectLst/>
                <a:ea typeface="Times New Roman" panose="02020603050405020304" pitchFamily="18" charset="0"/>
              </a:rPr>
              <a:t>Witchford</a:t>
            </a:r>
            <a:r>
              <a:rPr lang="en-GB" sz="1900" dirty="0">
                <a:effectLst/>
                <a:ea typeface="Times New Roman" panose="02020603050405020304" pitchFamily="18" charset="0"/>
              </a:rPr>
              <a:t>)</a:t>
            </a:r>
          </a:p>
          <a:p>
            <a:r>
              <a:rPr lang="en-GB" sz="1900" dirty="0">
                <a:hlinkClick r:id="rId6"/>
              </a:rPr>
              <a:t>https://livingsport.co.uk/school-games/</a:t>
            </a:r>
            <a:r>
              <a:rPr lang="en-GB" sz="1900" dirty="0"/>
              <a:t> (Peterborough)</a:t>
            </a:r>
          </a:p>
          <a:p>
            <a:r>
              <a:rPr lang="en-GB" sz="1900" b="1" dirty="0"/>
              <a:t>Specialist Adviser Physical Education and School Sport </a:t>
            </a:r>
          </a:p>
          <a:p>
            <a:r>
              <a:rPr lang="en-GB" sz="1900" b="1" dirty="0"/>
              <a:t>(Cambridgeshire County Council/ Peterborough City Council)</a:t>
            </a:r>
          </a:p>
          <a:p>
            <a:r>
              <a:rPr lang="en-GB" sz="1900" dirty="0">
                <a:hlinkClick r:id="rId7"/>
              </a:rPr>
              <a:t>https://www.cambslearntogether.co.uk/services-to-schools/pe</a:t>
            </a:r>
            <a:endParaRPr lang="en-GB" sz="1900" dirty="0"/>
          </a:p>
          <a:p>
            <a:r>
              <a:rPr lang="en-GB" sz="1900" b="1" dirty="0"/>
              <a:t>Living Sport</a:t>
            </a:r>
          </a:p>
          <a:p>
            <a:r>
              <a:rPr lang="en-GB" sz="1900" dirty="0">
                <a:hlinkClick r:id="rId8"/>
              </a:rPr>
              <a:t>https://www.livingsport.co.uk/</a:t>
            </a:r>
            <a:endParaRPr lang="en-GB" sz="1900" dirty="0"/>
          </a:p>
          <a:p>
            <a:r>
              <a:rPr lang="en-GB" sz="1900" b="1" dirty="0"/>
              <a:t>Healthy Schools</a:t>
            </a:r>
          </a:p>
          <a:p>
            <a:r>
              <a:rPr lang="en-GB" sz="1900" dirty="0">
                <a:hlinkClick r:id="rId9"/>
              </a:rPr>
              <a:t>https://healthyschoolscp.org.uk/</a:t>
            </a:r>
            <a:endParaRPr lang="en-GB" sz="1900" dirty="0"/>
          </a:p>
          <a:p>
            <a:r>
              <a:rPr lang="en-GB" sz="1900" b="1" dirty="0"/>
              <a:t>Healthy You</a:t>
            </a:r>
          </a:p>
          <a:p>
            <a:r>
              <a:rPr lang="en-GB" sz="1900" dirty="0">
                <a:hlinkClick r:id="rId10"/>
              </a:rPr>
              <a:t>https://healthyyou.org.uk/healthy-lifestyles-2meet-the-team/</a:t>
            </a:r>
            <a:endParaRPr lang="en-GB" sz="1900" dirty="0"/>
          </a:p>
          <a:p>
            <a:endParaRPr lang="en-GB" sz="1800" dirty="0"/>
          </a:p>
          <a:p>
            <a:endParaRPr lang="en-GB" sz="1900" dirty="0"/>
          </a:p>
          <a:p>
            <a:endParaRPr lang="en-GB" sz="1900" dirty="0"/>
          </a:p>
        </p:txBody>
      </p:sp>
      <p:grpSp>
        <p:nvGrpSpPr>
          <p:cNvPr id="10" name="Group 9">
            <a:extLst>
              <a:ext uri="{FF2B5EF4-FFF2-40B4-BE49-F238E27FC236}">
                <a16:creationId xmlns:a16="http://schemas.microsoft.com/office/drawing/2014/main" id="{DE503123-CBF7-420B-BB81-799A0F91DE6D}"/>
              </a:ext>
            </a:extLst>
          </p:cNvPr>
          <p:cNvGrpSpPr/>
          <p:nvPr/>
        </p:nvGrpSpPr>
        <p:grpSpPr>
          <a:xfrm>
            <a:off x="275160" y="5481889"/>
            <a:ext cx="11641680" cy="1314000"/>
            <a:chOff x="275160" y="5481889"/>
            <a:chExt cx="11641680" cy="1314000"/>
          </a:xfrm>
        </p:grpSpPr>
        <p:pic>
          <p:nvPicPr>
            <p:cNvPr id="11" name="Picture 10">
              <a:extLst>
                <a:ext uri="{FF2B5EF4-FFF2-40B4-BE49-F238E27FC236}">
                  <a16:creationId xmlns:a16="http://schemas.microsoft.com/office/drawing/2014/main" id="{0BF87755-FC95-489B-A945-4012F8E0A06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7991" y="6111889"/>
              <a:ext cx="1147223" cy="540000"/>
            </a:xfrm>
            <a:prstGeom prst="rect">
              <a:avLst/>
            </a:prstGeom>
          </p:spPr>
        </p:pic>
        <p:pic>
          <p:nvPicPr>
            <p:cNvPr id="12" name="Picture 11">
              <a:extLst>
                <a:ext uri="{FF2B5EF4-FFF2-40B4-BE49-F238E27FC236}">
                  <a16:creationId xmlns:a16="http://schemas.microsoft.com/office/drawing/2014/main" id="{05E75B9A-23C5-4168-B9F6-E489E0A4DB5F}"/>
                </a:ext>
              </a:extLst>
            </p:cNvPr>
            <p:cNvPicPr>
              <a:picLocks noChangeAspect="1"/>
            </p:cNvPicPr>
            <p:nvPr/>
          </p:nvPicPr>
          <p:blipFill rotWithShape="1">
            <a:blip r:embed="rId12">
              <a:extLst>
                <a:ext uri="{28A0092B-C50C-407E-A947-70E740481C1C}">
                  <a14:useLocalDpi xmlns:a14="http://schemas.microsoft.com/office/drawing/2010/main" val="0"/>
                </a:ext>
              </a:extLst>
            </a:blip>
            <a:srcRect l="3998" t="9072" r="4380" b="10812"/>
            <a:stretch/>
          </p:blipFill>
          <p:spPr>
            <a:xfrm>
              <a:off x="275160" y="6111889"/>
              <a:ext cx="2058545" cy="540000"/>
            </a:xfrm>
            <a:prstGeom prst="rect">
              <a:avLst/>
            </a:prstGeom>
          </p:spPr>
        </p:pic>
        <p:pic>
          <p:nvPicPr>
            <p:cNvPr id="13" name="Picture 12">
              <a:extLst>
                <a:ext uri="{FF2B5EF4-FFF2-40B4-BE49-F238E27FC236}">
                  <a16:creationId xmlns:a16="http://schemas.microsoft.com/office/drawing/2014/main" id="{5099A39A-019C-440D-A7F7-4D4A4872AD5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53795" y="5481889"/>
              <a:ext cx="963045" cy="1260000"/>
            </a:xfrm>
            <a:prstGeom prst="rect">
              <a:avLst/>
            </a:prstGeom>
          </p:spPr>
        </p:pic>
        <p:pic>
          <p:nvPicPr>
            <p:cNvPr id="14" name="Picture 13">
              <a:extLst>
                <a:ext uri="{FF2B5EF4-FFF2-40B4-BE49-F238E27FC236}">
                  <a16:creationId xmlns:a16="http://schemas.microsoft.com/office/drawing/2014/main" id="{E4935175-009E-429C-B90A-8E371FA9111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11467" y="6111889"/>
              <a:ext cx="1912745" cy="576000"/>
            </a:xfrm>
            <a:prstGeom prst="rect">
              <a:avLst/>
            </a:prstGeom>
          </p:spPr>
        </p:pic>
        <p:pic>
          <p:nvPicPr>
            <p:cNvPr id="16" name="Picture 15">
              <a:extLst>
                <a:ext uri="{FF2B5EF4-FFF2-40B4-BE49-F238E27FC236}">
                  <a16:creationId xmlns:a16="http://schemas.microsoft.com/office/drawing/2014/main" id="{8B27396D-760F-4760-8C7C-FE854643088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49638" y="6111889"/>
              <a:ext cx="1836854" cy="684000"/>
            </a:xfrm>
            <a:prstGeom prst="rect">
              <a:avLst/>
            </a:prstGeom>
          </p:spPr>
        </p:pic>
      </p:grpSp>
    </p:spTree>
    <p:extLst>
      <p:ext uri="{BB962C8B-B14F-4D97-AF65-F5344CB8AC3E}">
        <p14:creationId xmlns:p14="http://schemas.microsoft.com/office/powerpoint/2010/main" val="97127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
                <a:lumOff val="95000"/>
              </a:schemeClr>
            </a:gs>
            <a:gs pos="69000">
              <a:schemeClr val="accent5">
                <a:lumMod val="45000"/>
                <a:lumOff val="55000"/>
              </a:schemeClr>
            </a:gs>
            <a:gs pos="100000">
              <a:schemeClr val="accent5">
                <a:lumMod val="30000"/>
                <a:lumOff val="70000"/>
              </a:schemeClr>
            </a:gs>
          </a:gsLst>
          <a:lin ang="16200000" scaled="0"/>
          <a:tileRect/>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6823AA1-49E0-4113-BCA8-0AD6F32C6073}"/>
              </a:ext>
            </a:extLst>
          </p:cNvPr>
          <p:cNvGrpSpPr/>
          <p:nvPr/>
        </p:nvGrpSpPr>
        <p:grpSpPr>
          <a:xfrm>
            <a:off x="275160" y="5481889"/>
            <a:ext cx="11641680" cy="1314000"/>
            <a:chOff x="275160" y="5481889"/>
            <a:chExt cx="11641680" cy="1314000"/>
          </a:xfrm>
        </p:grpSpPr>
        <p:pic>
          <p:nvPicPr>
            <p:cNvPr id="8" name="Picture 7">
              <a:extLst>
                <a:ext uri="{FF2B5EF4-FFF2-40B4-BE49-F238E27FC236}">
                  <a16:creationId xmlns:a16="http://schemas.microsoft.com/office/drawing/2014/main" id="{A9E9857D-F459-4D0D-A325-D38593D7A0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991" y="6111889"/>
              <a:ext cx="1147223" cy="540000"/>
            </a:xfrm>
            <a:prstGeom prst="rect">
              <a:avLst/>
            </a:prstGeom>
          </p:spPr>
        </p:pic>
        <p:pic>
          <p:nvPicPr>
            <p:cNvPr id="10" name="Picture 9">
              <a:extLst>
                <a:ext uri="{FF2B5EF4-FFF2-40B4-BE49-F238E27FC236}">
                  <a16:creationId xmlns:a16="http://schemas.microsoft.com/office/drawing/2014/main" id="{D2AF3255-D6FC-4A3E-9986-4CA5AA3B45A0}"/>
                </a:ext>
              </a:extLst>
            </p:cNvPr>
            <p:cNvPicPr>
              <a:picLocks noChangeAspect="1"/>
            </p:cNvPicPr>
            <p:nvPr/>
          </p:nvPicPr>
          <p:blipFill rotWithShape="1">
            <a:blip r:embed="rId3">
              <a:extLst>
                <a:ext uri="{28A0092B-C50C-407E-A947-70E740481C1C}">
                  <a14:useLocalDpi xmlns:a14="http://schemas.microsoft.com/office/drawing/2010/main" val="0"/>
                </a:ext>
              </a:extLst>
            </a:blip>
            <a:srcRect l="3998" t="9072" r="4380" b="10812"/>
            <a:stretch/>
          </p:blipFill>
          <p:spPr>
            <a:xfrm>
              <a:off x="275160" y="6111889"/>
              <a:ext cx="2058545" cy="540000"/>
            </a:xfrm>
            <a:prstGeom prst="rect">
              <a:avLst/>
            </a:prstGeom>
          </p:spPr>
        </p:pic>
        <p:pic>
          <p:nvPicPr>
            <p:cNvPr id="11" name="Picture 10">
              <a:extLst>
                <a:ext uri="{FF2B5EF4-FFF2-40B4-BE49-F238E27FC236}">
                  <a16:creationId xmlns:a16="http://schemas.microsoft.com/office/drawing/2014/main" id="{CA5B282A-5A28-4CC5-ABE6-C50CCE218F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795" y="5481889"/>
              <a:ext cx="963045" cy="1260000"/>
            </a:xfrm>
            <a:prstGeom prst="rect">
              <a:avLst/>
            </a:prstGeom>
          </p:spPr>
        </p:pic>
        <p:pic>
          <p:nvPicPr>
            <p:cNvPr id="12" name="Picture 11">
              <a:extLst>
                <a:ext uri="{FF2B5EF4-FFF2-40B4-BE49-F238E27FC236}">
                  <a16:creationId xmlns:a16="http://schemas.microsoft.com/office/drawing/2014/main" id="{F179AC34-8235-4C5A-B399-18FF6EEF4B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467" y="6111889"/>
              <a:ext cx="1912745" cy="576000"/>
            </a:xfrm>
            <a:prstGeom prst="rect">
              <a:avLst/>
            </a:prstGeom>
          </p:spPr>
        </p:pic>
        <p:pic>
          <p:nvPicPr>
            <p:cNvPr id="13" name="Picture 12">
              <a:extLst>
                <a:ext uri="{FF2B5EF4-FFF2-40B4-BE49-F238E27FC236}">
                  <a16:creationId xmlns:a16="http://schemas.microsoft.com/office/drawing/2014/main" id="{CAE5A485-EECC-46B3-A0B0-6911DE8244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9638" y="6111889"/>
              <a:ext cx="1836854" cy="684000"/>
            </a:xfrm>
            <a:prstGeom prst="rect">
              <a:avLst/>
            </a:prstGeom>
          </p:spPr>
        </p:pic>
      </p:grpSp>
      <p:sp>
        <p:nvSpPr>
          <p:cNvPr id="14" name="TextBox 13">
            <a:extLst>
              <a:ext uri="{FF2B5EF4-FFF2-40B4-BE49-F238E27FC236}">
                <a16:creationId xmlns:a16="http://schemas.microsoft.com/office/drawing/2014/main" id="{BCED8B44-31F2-4874-B096-314E99423289}"/>
              </a:ext>
            </a:extLst>
          </p:cNvPr>
          <p:cNvSpPr txBox="1"/>
          <p:nvPr/>
        </p:nvSpPr>
        <p:spPr>
          <a:xfrm>
            <a:off x="688817" y="2974131"/>
            <a:ext cx="4419599" cy="1477328"/>
          </a:xfrm>
          <a:prstGeom prst="rect">
            <a:avLst/>
          </a:prstGeom>
          <a:noFill/>
          <a:ln w="12700">
            <a:solidFill>
              <a:schemeClr val="tx1"/>
            </a:solidFill>
          </a:ln>
        </p:spPr>
        <p:txBody>
          <a:bodyPr wrap="square" rtlCol="0">
            <a:spAutoFit/>
          </a:bodyPr>
          <a:lstStyle/>
          <a:p>
            <a:pPr marL="342900" indent="-342900">
              <a:buAutoNum type="arabicPeriod"/>
            </a:pPr>
            <a:r>
              <a:rPr lang="en-GB" dirty="0"/>
              <a:t>Complete online:</a:t>
            </a:r>
          </a:p>
          <a:p>
            <a:pPr marL="285750" indent="-285750">
              <a:buFont typeface="Arial" panose="020B0604020202020204" pitchFamily="34" charset="0"/>
              <a:buChar char="•"/>
            </a:pPr>
            <a:r>
              <a:rPr lang="en-GB" dirty="0"/>
              <a:t>Student survey (minimum 30 responses)</a:t>
            </a:r>
          </a:p>
          <a:p>
            <a:pPr marL="285750" indent="-285750">
              <a:buFont typeface="Arial" panose="020B0604020202020204" pitchFamily="34" charset="0"/>
              <a:buChar char="•"/>
            </a:pPr>
            <a:r>
              <a:rPr lang="en-GB" dirty="0"/>
              <a:t>Teacher survey</a:t>
            </a:r>
          </a:p>
          <a:p>
            <a:pPr marL="285750" indent="-285750">
              <a:buFont typeface="Arial" panose="020B0604020202020204" pitchFamily="34" charset="0"/>
              <a:buChar char="•"/>
            </a:pPr>
            <a:r>
              <a:rPr lang="en-GB" dirty="0"/>
              <a:t>Parent survey (only if Y1&amp;2 are requested to participate)</a:t>
            </a:r>
          </a:p>
        </p:txBody>
      </p:sp>
      <p:sp>
        <p:nvSpPr>
          <p:cNvPr id="15" name="TextBox 14">
            <a:extLst>
              <a:ext uri="{FF2B5EF4-FFF2-40B4-BE49-F238E27FC236}">
                <a16:creationId xmlns:a16="http://schemas.microsoft.com/office/drawing/2014/main" id="{34C37190-68FF-4934-95C1-DF459B890907}"/>
              </a:ext>
            </a:extLst>
          </p:cNvPr>
          <p:cNvSpPr txBox="1"/>
          <p:nvPr/>
        </p:nvSpPr>
        <p:spPr>
          <a:xfrm>
            <a:off x="7083586" y="2835631"/>
            <a:ext cx="4419599" cy="1754326"/>
          </a:xfrm>
          <a:prstGeom prst="rect">
            <a:avLst/>
          </a:prstGeom>
          <a:noFill/>
          <a:ln w="12700" cap="flat">
            <a:solidFill>
              <a:schemeClr val="tx1"/>
            </a:solidFill>
            <a:prstDash val="solid"/>
          </a:ln>
        </p:spPr>
        <p:txBody>
          <a:bodyPr wrap="square" rtlCol="0">
            <a:spAutoFit/>
          </a:bodyPr>
          <a:lstStyle/>
          <a:p>
            <a:pPr marL="342900" indent="-342900">
              <a:buFont typeface="+mj-lt"/>
              <a:buAutoNum type="arabicPeriod" startAt="2"/>
            </a:pPr>
            <a:r>
              <a:rPr lang="en-GB" dirty="0"/>
              <a:t>Receive a bespoke report on:</a:t>
            </a:r>
          </a:p>
          <a:p>
            <a:pPr marL="285750" indent="-285750">
              <a:buFont typeface="Arial" panose="020B0604020202020204" pitchFamily="34" charset="0"/>
              <a:buChar char="•"/>
            </a:pPr>
            <a:r>
              <a:rPr lang="en-GB" dirty="0"/>
              <a:t>Physical literacy</a:t>
            </a:r>
          </a:p>
          <a:p>
            <a:pPr marL="285750" indent="-285750">
              <a:buFont typeface="Arial" panose="020B0604020202020204" pitchFamily="34" charset="0"/>
              <a:buChar char="•"/>
            </a:pPr>
            <a:r>
              <a:rPr lang="en-GB" dirty="0"/>
              <a:t>Swimming proficiency</a:t>
            </a:r>
          </a:p>
          <a:p>
            <a:pPr marL="285750" indent="-285750">
              <a:buFont typeface="Arial" panose="020B0604020202020204" pitchFamily="34" charset="0"/>
              <a:buChar char="•"/>
            </a:pPr>
            <a:r>
              <a:rPr lang="en-GB" dirty="0"/>
              <a:t>Well-being</a:t>
            </a:r>
          </a:p>
          <a:p>
            <a:pPr marL="285750" indent="-285750">
              <a:buFont typeface="Arial" panose="020B0604020202020204" pitchFamily="34" charset="0"/>
              <a:buChar char="•"/>
            </a:pPr>
            <a:r>
              <a:rPr lang="en-GB" dirty="0"/>
              <a:t>Self-efficacy</a:t>
            </a:r>
          </a:p>
          <a:p>
            <a:pPr marL="285750" indent="-285750">
              <a:buFont typeface="Arial" panose="020B0604020202020204" pitchFamily="34" charset="0"/>
              <a:buChar char="•"/>
            </a:pPr>
            <a:r>
              <a:rPr lang="en-GB" dirty="0"/>
              <a:t>Levels of social trust</a:t>
            </a:r>
          </a:p>
        </p:txBody>
      </p:sp>
      <p:grpSp>
        <p:nvGrpSpPr>
          <p:cNvPr id="21" name="Group 20">
            <a:extLst>
              <a:ext uri="{FF2B5EF4-FFF2-40B4-BE49-F238E27FC236}">
                <a16:creationId xmlns:a16="http://schemas.microsoft.com/office/drawing/2014/main" id="{2409A39C-1D16-49C3-9FA6-99813C788772}"/>
              </a:ext>
            </a:extLst>
          </p:cNvPr>
          <p:cNvGrpSpPr/>
          <p:nvPr/>
        </p:nvGrpSpPr>
        <p:grpSpPr>
          <a:xfrm>
            <a:off x="7021454" y="523916"/>
            <a:ext cx="4543864" cy="1080000"/>
            <a:chOff x="6783704" y="116110"/>
            <a:chExt cx="4543864" cy="1097833"/>
          </a:xfrm>
        </p:grpSpPr>
        <p:sp>
          <p:nvSpPr>
            <p:cNvPr id="3" name="Rectangle: Rounded Corners 2">
              <a:extLst>
                <a:ext uri="{FF2B5EF4-FFF2-40B4-BE49-F238E27FC236}">
                  <a16:creationId xmlns:a16="http://schemas.microsoft.com/office/drawing/2014/main" id="{5B2A521F-6384-43B4-A4CE-1942D05B9B7A}"/>
                </a:ext>
              </a:extLst>
            </p:cNvPr>
            <p:cNvSpPr/>
            <p:nvPr/>
          </p:nvSpPr>
          <p:spPr>
            <a:xfrm>
              <a:off x="6783704" y="116110"/>
              <a:ext cx="4543864" cy="1080000"/>
            </a:xfrm>
            <a:prstGeom prst="round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9" name="TextBox 8">
              <a:extLst>
                <a:ext uri="{FF2B5EF4-FFF2-40B4-BE49-F238E27FC236}">
                  <a16:creationId xmlns:a16="http://schemas.microsoft.com/office/drawing/2014/main" id="{EBA2D657-EDCA-4130-8A55-9793F235A616}"/>
                </a:ext>
              </a:extLst>
            </p:cNvPr>
            <p:cNvSpPr txBox="1"/>
            <p:nvPr/>
          </p:nvSpPr>
          <p:spPr>
            <a:xfrm>
              <a:off x="6843296" y="133943"/>
              <a:ext cx="4428000" cy="1080000"/>
            </a:xfrm>
            <a:prstGeom prst="rect">
              <a:avLst/>
            </a:prstGeom>
            <a:noFill/>
          </p:spPr>
          <p:txBody>
            <a:bodyPr wrap="square" rtlCol="0">
              <a:spAutoFit/>
            </a:bodyPr>
            <a:lstStyle/>
            <a:p>
              <a:pPr algn="ctr"/>
              <a:r>
                <a:rPr lang="en-GB" sz="2000" dirty="0"/>
                <a:t>School volunteers to take part and contacts the local Active Partnership: anna.oleary@livingsport.co.uk</a:t>
              </a:r>
            </a:p>
          </p:txBody>
        </p:sp>
      </p:grpSp>
      <p:grpSp>
        <p:nvGrpSpPr>
          <p:cNvPr id="22" name="Group 21">
            <a:extLst>
              <a:ext uri="{FF2B5EF4-FFF2-40B4-BE49-F238E27FC236}">
                <a16:creationId xmlns:a16="http://schemas.microsoft.com/office/drawing/2014/main" id="{84E2AB73-8F9A-4742-9B32-A253E6837316}"/>
              </a:ext>
            </a:extLst>
          </p:cNvPr>
          <p:cNvGrpSpPr/>
          <p:nvPr/>
        </p:nvGrpSpPr>
        <p:grpSpPr>
          <a:xfrm>
            <a:off x="626684" y="523916"/>
            <a:ext cx="4543864" cy="1080000"/>
            <a:chOff x="920704" y="116109"/>
            <a:chExt cx="4543864" cy="1080000"/>
          </a:xfrm>
        </p:grpSpPr>
        <p:sp>
          <p:nvSpPr>
            <p:cNvPr id="16" name="Rectangle: Rounded Corners 15">
              <a:extLst>
                <a:ext uri="{FF2B5EF4-FFF2-40B4-BE49-F238E27FC236}">
                  <a16:creationId xmlns:a16="http://schemas.microsoft.com/office/drawing/2014/main" id="{DDDFA515-9A8B-4079-A726-434D5C7FB880}"/>
                </a:ext>
              </a:extLst>
            </p:cNvPr>
            <p:cNvSpPr/>
            <p:nvPr/>
          </p:nvSpPr>
          <p:spPr>
            <a:xfrm>
              <a:off x="920704" y="116109"/>
              <a:ext cx="4543864" cy="1080000"/>
            </a:xfrm>
            <a:prstGeom prst="round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 name="TextBox 1">
              <a:extLst>
                <a:ext uri="{FF2B5EF4-FFF2-40B4-BE49-F238E27FC236}">
                  <a16:creationId xmlns:a16="http://schemas.microsoft.com/office/drawing/2014/main" id="{C67DF6C6-A552-4BC1-A0C3-B3204C4DB16F}"/>
                </a:ext>
              </a:extLst>
            </p:cNvPr>
            <p:cNvSpPr txBox="1"/>
            <p:nvPr/>
          </p:nvSpPr>
          <p:spPr>
            <a:xfrm>
              <a:off x="978636" y="148277"/>
              <a:ext cx="4428000" cy="1015663"/>
            </a:xfrm>
            <a:prstGeom prst="rect">
              <a:avLst/>
            </a:prstGeom>
            <a:noFill/>
          </p:spPr>
          <p:txBody>
            <a:bodyPr wrap="square" rtlCol="0">
              <a:spAutoFit/>
            </a:bodyPr>
            <a:lstStyle/>
            <a:p>
              <a:pPr algn="ctr"/>
              <a:r>
                <a:rPr lang="en-GB" sz="2000" dirty="0"/>
                <a:t>School is randomly selected by </a:t>
              </a:r>
            </a:p>
            <a:p>
              <a:pPr algn="ctr"/>
              <a:r>
                <a:rPr lang="en-GB" sz="2000" dirty="0"/>
                <a:t>Sport England to participate in </a:t>
              </a:r>
            </a:p>
            <a:p>
              <a:pPr algn="ctr"/>
              <a:r>
                <a:rPr lang="en-GB" sz="2000" dirty="0"/>
                <a:t>Active Lives Survey</a:t>
              </a:r>
            </a:p>
          </p:txBody>
        </p:sp>
      </p:grpSp>
      <p:sp>
        <p:nvSpPr>
          <p:cNvPr id="19" name="Arrow: Down 18">
            <a:extLst>
              <a:ext uri="{FF2B5EF4-FFF2-40B4-BE49-F238E27FC236}">
                <a16:creationId xmlns:a16="http://schemas.microsoft.com/office/drawing/2014/main" id="{F030BFEF-662D-43AF-B47E-59745402EDD5}"/>
              </a:ext>
            </a:extLst>
          </p:cNvPr>
          <p:cNvSpPr/>
          <p:nvPr/>
        </p:nvSpPr>
        <p:spPr>
          <a:xfrm rot="16200000">
            <a:off x="5772443" y="3172794"/>
            <a:ext cx="647113" cy="1080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Down 19">
            <a:extLst>
              <a:ext uri="{FF2B5EF4-FFF2-40B4-BE49-F238E27FC236}">
                <a16:creationId xmlns:a16="http://schemas.microsoft.com/office/drawing/2014/main" id="{E4EFA98A-08F9-457E-8504-FE4F93BCE34C}"/>
              </a:ext>
            </a:extLst>
          </p:cNvPr>
          <p:cNvSpPr/>
          <p:nvPr/>
        </p:nvSpPr>
        <p:spPr>
          <a:xfrm rot="21600000">
            <a:off x="5715849" y="4813672"/>
            <a:ext cx="647113" cy="117221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row: Down 22">
            <a:extLst>
              <a:ext uri="{FF2B5EF4-FFF2-40B4-BE49-F238E27FC236}">
                <a16:creationId xmlns:a16="http://schemas.microsoft.com/office/drawing/2014/main" id="{7F1C0793-B611-4DA0-AE44-3A7FE1B7F11B}"/>
              </a:ext>
            </a:extLst>
          </p:cNvPr>
          <p:cNvSpPr/>
          <p:nvPr/>
        </p:nvSpPr>
        <p:spPr>
          <a:xfrm rot="21600000">
            <a:off x="5680822" y="1603916"/>
            <a:ext cx="647113" cy="1008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69504D31-FA11-4D54-B8F0-90898BACF580}"/>
              </a:ext>
            </a:extLst>
          </p:cNvPr>
          <p:cNvSpPr txBox="1"/>
          <p:nvPr/>
        </p:nvSpPr>
        <p:spPr>
          <a:xfrm>
            <a:off x="5680821" y="802305"/>
            <a:ext cx="717170" cy="523220"/>
          </a:xfrm>
          <a:prstGeom prst="rect">
            <a:avLst/>
          </a:prstGeom>
          <a:noFill/>
        </p:spPr>
        <p:txBody>
          <a:bodyPr wrap="square" rtlCol="0">
            <a:spAutoFit/>
          </a:bodyPr>
          <a:lstStyle/>
          <a:p>
            <a:pPr algn="ctr"/>
            <a:r>
              <a:rPr lang="en-GB" sz="2800" b="1" dirty="0"/>
              <a:t>OR</a:t>
            </a:r>
          </a:p>
        </p:txBody>
      </p:sp>
    </p:spTree>
    <p:extLst>
      <p:ext uri="{BB962C8B-B14F-4D97-AF65-F5344CB8AC3E}">
        <p14:creationId xmlns:p14="http://schemas.microsoft.com/office/powerpoint/2010/main" val="136348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
                <a:lumOff val="95000"/>
              </a:schemeClr>
            </a:gs>
            <a:gs pos="69000">
              <a:schemeClr val="accent5">
                <a:lumMod val="45000"/>
                <a:lumOff val="55000"/>
              </a:schemeClr>
            </a:gs>
            <a:gs pos="100000">
              <a:schemeClr val="accent5">
                <a:lumMod val="30000"/>
                <a:lumOff val="70000"/>
              </a:schemeClr>
            </a:gs>
          </a:gsLst>
          <a:lin ang="16200000" scaled="0"/>
          <a:tileRect/>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6823AA1-49E0-4113-BCA8-0AD6F32C6073}"/>
              </a:ext>
            </a:extLst>
          </p:cNvPr>
          <p:cNvGrpSpPr/>
          <p:nvPr/>
        </p:nvGrpSpPr>
        <p:grpSpPr>
          <a:xfrm>
            <a:off x="275160" y="5481889"/>
            <a:ext cx="11641680" cy="1314000"/>
            <a:chOff x="275160" y="5481889"/>
            <a:chExt cx="11641680" cy="1314000"/>
          </a:xfrm>
        </p:grpSpPr>
        <p:pic>
          <p:nvPicPr>
            <p:cNvPr id="8" name="Picture 7">
              <a:extLst>
                <a:ext uri="{FF2B5EF4-FFF2-40B4-BE49-F238E27FC236}">
                  <a16:creationId xmlns:a16="http://schemas.microsoft.com/office/drawing/2014/main" id="{A9E9857D-F459-4D0D-A325-D38593D7A0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991" y="6111889"/>
              <a:ext cx="1147223" cy="540000"/>
            </a:xfrm>
            <a:prstGeom prst="rect">
              <a:avLst/>
            </a:prstGeom>
          </p:spPr>
        </p:pic>
        <p:pic>
          <p:nvPicPr>
            <p:cNvPr id="10" name="Picture 9">
              <a:extLst>
                <a:ext uri="{FF2B5EF4-FFF2-40B4-BE49-F238E27FC236}">
                  <a16:creationId xmlns:a16="http://schemas.microsoft.com/office/drawing/2014/main" id="{D2AF3255-D6FC-4A3E-9986-4CA5AA3B45A0}"/>
                </a:ext>
              </a:extLst>
            </p:cNvPr>
            <p:cNvPicPr>
              <a:picLocks noChangeAspect="1"/>
            </p:cNvPicPr>
            <p:nvPr/>
          </p:nvPicPr>
          <p:blipFill rotWithShape="1">
            <a:blip r:embed="rId3">
              <a:extLst>
                <a:ext uri="{28A0092B-C50C-407E-A947-70E740481C1C}">
                  <a14:useLocalDpi xmlns:a14="http://schemas.microsoft.com/office/drawing/2010/main" val="0"/>
                </a:ext>
              </a:extLst>
            </a:blip>
            <a:srcRect l="3998" t="9072" r="4380" b="10812"/>
            <a:stretch/>
          </p:blipFill>
          <p:spPr>
            <a:xfrm>
              <a:off x="275160" y="6111889"/>
              <a:ext cx="2058545" cy="540000"/>
            </a:xfrm>
            <a:prstGeom prst="rect">
              <a:avLst/>
            </a:prstGeom>
          </p:spPr>
        </p:pic>
        <p:pic>
          <p:nvPicPr>
            <p:cNvPr id="11" name="Picture 10">
              <a:extLst>
                <a:ext uri="{FF2B5EF4-FFF2-40B4-BE49-F238E27FC236}">
                  <a16:creationId xmlns:a16="http://schemas.microsoft.com/office/drawing/2014/main" id="{CA5B282A-5A28-4CC5-ABE6-C50CCE218F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795" y="5481889"/>
              <a:ext cx="963045" cy="1260000"/>
            </a:xfrm>
            <a:prstGeom prst="rect">
              <a:avLst/>
            </a:prstGeom>
          </p:spPr>
        </p:pic>
        <p:pic>
          <p:nvPicPr>
            <p:cNvPr id="12" name="Picture 11">
              <a:extLst>
                <a:ext uri="{FF2B5EF4-FFF2-40B4-BE49-F238E27FC236}">
                  <a16:creationId xmlns:a16="http://schemas.microsoft.com/office/drawing/2014/main" id="{F179AC34-8235-4C5A-B399-18FF6EEF4B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467" y="6111889"/>
              <a:ext cx="1912745" cy="576000"/>
            </a:xfrm>
            <a:prstGeom prst="rect">
              <a:avLst/>
            </a:prstGeom>
          </p:spPr>
        </p:pic>
        <p:pic>
          <p:nvPicPr>
            <p:cNvPr id="13" name="Picture 12">
              <a:extLst>
                <a:ext uri="{FF2B5EF4-FFF2-40B4-BE49-F238E27FC236}">
                  <a16:creationId xmlns:a16="http://schemas.microsoft.com/office/drawing/2014/main" id="{CAE5A485-EECC-46B3-A0B0-6911DE8244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9638" y="6111889"/>
              <a:ext cx="1836854" cy="684000"/>
            </a:xfrm>
            <a:prstGeom prst="rect">
              <a:avLst/>
            </a:prstGeom>
          </p:spPr>
        </p:pic>
      </p:grpSp>
      <p:sp>
        <p:nvSpPr>
          <p:cNvPr id="14" name="TextBox 13">
            <a:extLst>
              <a:ext uri="{FF2B5EF4-FFF2-40B4-BE49-F238E27FC236}">
                <a16:creationId xmlns:a16="http://schemas.microsoft.com/office/drawing/2014/main" id="{BCED8B44-31F2-4874-B096-314E99423289}"/>
              </a:ext>
            </a:extLst>
          </p:cNvPr>
          <p:cNvSpPr txBox="1"/>
          <p:nvPr/>
        </p:nvSpPr>
        <p:spPr>
          <a:xfrm>
            <a:off x="6971602" y="3970595"/>
            <a:ext cx="4420800" cy="1188000"/>
          </a:xfrm>
          <a:prstGeom prst="rect">
            <a:avLst/>
          </a:prstGeom>
          <a:noFill/>
          <a:ln w="12700">
            <a:solidFill>
              <a:schemeClr val="tx1"/>
            </a:solidFill>
          </a:ln>
        </p:spPr>
        <p:txBody>
          <a:bodyPr wrap="square" rtlCol="0">
            <a:spAutoFit/>
          </a:bodyPr>
          <a:lstStyle/>
          <a:p>
            <a:pPr marL="342900" indent="-342900">
              <a:buFont typeface="+mj-lt"/>
              <a:buAutoNum type="arabicPeriod" startAt="5"/>
            </a:pPr>
            <a:r>
              <a:rPr lang="en-GB" dirty="0"/>
              <a:t>Notify Ofsted about the rating  achieved (optional) and promote participation in the scheme as evidence of the provision to pupils</a:t>
            </a:r>
          </a:p>
        </p:txBody>
      </p:sp>
      <p:sp>
        <p:nvSpPr>
          <p:cNvPr id="17" name="TextBox 16">
            <a:extLst>
              <a:ext uri="{FF2B5EF4-FFF2-40B4-BE49-F238E27FC236}">
                <a16:creationId xmlns:a16="http://schemas.microsoft.com/office/drawing/2014/main" id="{9CA7D578-C84F-44D9-847A-9DEDE866CF09}"/>
              </a:ext>
            </a:extLst>
          </p:cNvPr>
          <p:cNvSpPr txBox="1"/>
          <p:nvPr/>
        </p:nvSpPr>
        <p:spPr>
          <a:xfrm>
            <a:off x="799598" y="3844595"/>
            <a:ext cx="4420800" cy="1477328"/>
          </a:xfrm>
          <a:prstGeom prst="rect">
            <a:avLst/>
          </a:prstGeom>
          <a:noFill/>
          <a:ln w="12700">
            <a:solidFill>
              <a:schemeClr val="tx1"/>
            </a:solidFill>
          </a:ln>
        </p:spPr>
        <p:txBody>
          <a:bodyPr wrap="square" rtlCol="0">
            <a:spAutoFit/>
          </a:bodyPr>
          <a:lstStyle/>
          <a:p>
            <a:pPr marL="342900" indent="-342900">
              <a:buFont typeface="+mj-lt"/>
              <a:buAutoNum type="arabicPeriod" startAt="6"/>
            </a:pPr>
            <a:r>
              <a:rPr lang="en-GB" dirty="0"/>
              <a:t>Cross reference the outcomes of the Active Lives Survey and the Healthy Schools Rating Scheme to the standards for the local award to achieve Healthy Schools status</a:t>
            </a:r>
          </a:p>
        </p:txBody>
      </p:sp>
      <p:sp>
        <p:nvSpPr>
          <p:cNvPr id="19" name="TextBox 18">
            <a:extLst>
              <a:ext uri="{FF2B5EF4-FFF2-40B4-BE49-F238E27FC236}">
                <a16:creationId xmlns:a16="http://schemas.microsoft.com/office/drawing/2014/main" id="{70F56A97-B9E3-4317-9426-45C356D8837C}"/>
              </a:ext>
            </a:extLst>
          </p:cNvPr>
          <p:cNvSpPr txBox="1"/>
          <p:nvPr/>
        </p:nvSpPr>
        <p:spPr>
          <a:xfrm>
            <a:off x="6971602" y="1478352"/>
            <a:ext cx="4420800" cy="900000"/>
          </a:xfrm>
          <a:prstGeom prst="rect">
            <a:avLst/>
          </a:prstGeom>
          <a:noFill/>
          <a:ln w="12700">
            <a:solidFill>
              <a:schemeClr val="tx1"/>
            </a:solidFill>
          </a:ln>
        </p:spPr>
        <p:txBody>
          <a:bodyPr wrap="square" rtlCol="0">
            <a:spAutoFit/>
          </a:bodyPr>
          <a:lstStyle/>
          <a:p>
            <a:pPr marL="342900" indent="-342900">
              <a:buFont typeface="+mj-lt"/>
              <a:buAutoNum type="arabicPeriod" startAt="4"/>
            </a:pPr>
            <a:r>
              <a:rPr lang="en-GB" dirty="0"/>
              <a:t>Receive a rating – bronze, silver, gold – based on the responses to the online survey</a:t>
            </a:r>
          </a:p>
        </p:txBody>
      </p:sp>
      <p:sp>
        <p:nvSpPr>
          <p:cNvPr id="21" name="TextBox 20">
            <a:extLst>
              <a:ext uri="{FF2B5EF4-FFF2-40B4-BE49-F238E27FC236}">
                <a16:creationId xmlns:a16="http://schemas.microsoft.com/office/drawing/2014/main" id="{8283F5B4-E5B7-417E-9605-B4C93FD23E4D}"/>
              </a:ext>
            </a:extLst>
          </p:cNvPr>
          <p:cNvSpPr txBox="1"/>
          <p:nvPr/>
        </p:nvSpPr>
        <p:spPr>
          <a:xfrm>
            <a:off x="799598" y="912690"/>
            <a:ext cx="4420800" cy="2031325"/>
          </a:xfrm>
          <a:prstGeom prst="rect">
            <a:avLst/>
          </a:prstGeom>
          <a:noFill/>
          <a:ln w="12700">
            <a:solidFill>
              <a:schemeClr val="tx1"/>
            </a:solidFill>
          </a:ln>
        </p:spPr>
        <p:txBody>
          <a:bodyPr wrap="square" rtlCol="0">
            <a:spAutoFit/>
          </a:bodyPr>
          <a:lstStyle/>
          <a:p>
            <a:pPr marL="342900" indent="-342900">
              <a:buFont typeface="+mj-lt"/>
              <a:buAutoNum type="arabicPeriod" startAt="3"/>
            </a:pPr>
            <a:r>
              <a:rPr lang="en-GB" dirty="0"/>
              <a:t>Gain access to The Healthy Schools Rating Scheme (an online teacher survey only) covering four key areas of assessment:</a:t>
            </a:r>
          </a:p>
          <a:p>
            <a:pPr marL="285750" indent="-285750">
              <a:buFont typeface="Arial" panose="020B0604020202020204" pitchFamily="34" charset="0"/>
              <a:buChar char="•"/>
            </a:pPr>
            <a:r>
              <a:rPr lang="en-GB" dirty="0"/>
              <a:t>Food Education</a:t>
            </a:r>
          </a:p>
          <a:p>
            <a:pPr marL="285750" indent="-285750">
              <a:buFont typeface="Arial" panose="020B0604020202020204" pitchFamily="34" charset="0"/>
              <a:buChar char="•"/>
            </a:pPr>
            <a:r>
              <a:rPr lang="en-GB" dirty="0"/>
              <a:t>School Food Standards</a:t>
            </a:r>
          </a:p>
          <a:p>
            <a:pPr marL="285750" indent="-285750">
              <a:buFont typeface="Arial" panose="020B0604020202020204" pitchFamily="34" charset="0"/>
              <a:buChar char="•"/>
            </a:pPr>
            <a:r>
              <a:rPr lang="en-GB" dirty="0"/>
              <a:t>Physical Education</a:t>
            </a:r>
          </a:p>
          <a:p>
            <a:pPr marL="285750" indent="-285750">
              <a:buFont typeface="Arial" panose="020B0604020202020204" pitchFamily="34" charset="0"/>
              <a:buChar char="•"/>
            </a:pPr>
            <a:r>
              <a:rPr lang="en-GB" dirty="0"/>
              <a:t>Active Travel</a:t>
            </a:r>
          </a:p>
        </p:txBody>
      </p:sp>
      <p:sp>
        <p:nvSpPr>
          <p:cNvPr id="25" name="Arrow: Down 24">
            <a:extLst>
              <a:ext uri="{FF2B5EF4-FFF2-40B4-BE49-F238E27FC236}">
                <a16:creationId xmlns:a16="http://schemas.microsoft.com/office/drawing/2014/main" id="{D3590657-1100-4EB0-B688-BF38329F03E4}"/>
              </a:ext>
            </a:extLst>
          </p:cNvPr>
          <p:cNvSpPr/>
          <p:nvPr/>
        </p:nvSpPr>
        <p:spPr>
          <a:xfrm rot="16200000">
            <a:off x="5772444" y="1388352"/>
            <a:ext cx="647113" cy="1080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Down 25">
            <a:extLst>
              <a:ext uri="{FF2B5EF4-FFF2-40B4-BE49-F238E27FC236}">
                <a16:creationId xmlns:a16="http://schemas.microsoft.com/office/drawing/2014/main" id="{ADA3982C-1C23-4B18-9DDA-49C21032D61E}"/>
              </a:ext>
            </a:extLst>
          </p:cNvPr>
          <p:cNvSpPr/>
          <p:nvPr/>
        </p:nvSpPr>
        <p:spPr>
          <a:xfrm rot="21600000">
            <a:off x="8858445" y="2588365"/>
            <a:ext cx="647113" cy="117221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rrow: Down 26">
            <a:extLst>
              <a:ext uri="{FF2B5EF4-FFF2-40B4-BE49-F238E27FC236}">
                <a16:creationId xmlns:a16="http://schemas.microsoft.com/office/drawing/2014/main" id="{42382CC7-2DD6-4315-9BF4-722C0AEBC556}"/>
              </a:ext>
            </a:extLst>
          </p:cNvPr>
          <p:cNvSpPr/>
          <p:nvPr/>
        </p:nvSpPr>
        <p:spPr>
          <a:xfrm rot="5400000" flipH="1">
            <a:off x="5772443" y="4024594"/>
            <a:ext cx="647113" cy="1080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3056545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
                <a:lumOff val="95000"/>
              </a:schemeClr>
            </a:gs>
            <a:gs pos="69000">
              <a:schemeClr val="accent5">
                <a:lumMod val="45000"/>
                <a:lumOff val="55000"/>
              </a:schemeClr>
            </a:gs>
            <a:gs pos="100000">
              <a:schemeClr val="accent5">
                <a:lumMod val="30000"/>
                <a:lumOff val="70000"/>
              </a:schemeClr>
            </a:gs>
          </a:gsLst>
          <a:lin ang="16200000" scaled="0"/>
          <a:tileRect/>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2C2D9C-E5FF-4D7A-9274-CA96B6B09E0A}"/>
              </a:ext>
            </a:extLst>
          </p:cNvPr>
          <p:cNvSpPr txBox="1">
            <a:spLocks/>
          </p:cNvSpPr>
          <p:nvPr/>
        </p:nvSpPr>
        <p:spPr>
          <a:xfrm>
            <a:off x="1639577" y="92153"/>
            <a:ext cx="8912845" cy="94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t>Personal Development</a:t>
            </a:r>
          </a:p>
        </p:txBody>
      </p:sp>
      <p:pic>
        <p:nvPicPr>
          <p:cNvPr id="10" name="Picture 2">
            <a:extLst>
              <a:ext uri="{FF2B5EF4-FFF2-40B4-BE49-F238E27FC236}">
                <a16:creationId xmlns:a16="http://schemas.microsoft.com/office/drawing/2014/main" id="{E3387565-490A-4552-B017-73813DA01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3158" y="166867"/>
            <a:ext cx="1633682"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CDB07793-A824-4F3B-8D15-41695D36860A}"/>
              </a:ext>
            </a:extLst>
          </p:cNvPr>
          <p:cNvSpPr/>
          <p:nvPr/>
        </p:nvSpPr>
        <p:spPr>
          <a:xfrm>
            <a:off x="616225" y="1108384"/>
            <a:ext cx="10959547" cy="4832092"/>
          </a:xfrm>
          <a:prstGeom prst="rect">
            <a:avLst/>
          </a:prstGeom>
        </p:spPr>
        <p:txBody>
          <a:bodyPr wrap="square">
            <a:spAutoFit/>
          </a:bodyPr>
          <a:lstStyle/>
          <a:p>
            <a:r>
              <a:rPr lang="en-GB" sz="2200" dirty="0">
                <a:latin typeface="+mj-lt"/>
              </a:rPr>
              <a:t>Inspectors will make a judgement on the personal development of learners by evaluating the extent to which: </a:t>
            </a:r>
          </a:p>
          <a:p>
            <a:pPr marL="285750" indent="-285750">
              <a:buFont typeface="Arial" panose="020B0604020202020204" pitchFamily="34" charset="0"/>
              <a:buChar char="•"/>
            </a:pPr>
            <a:r>
              <a:rPr lang="en-GB" sz="2200" dirty="0">
                <a:latin typeface="+mj-lt"/>
              </a:rPr>
              <a:t>the curriculum extends beyond the academic, technical or vocational. It </a:t>
            </a:r>
            <a:r>
              <a:rPr lang="en-GB" sz="2200" b="1" dirty="0">
                <a:latin typeface="+mj-lt"/>
              </a:rPr>
              <a:t>provides for learners’ broader development</a:t>
            </a:r>
            <a:r>
              <a:rPr lang="en-GB" sz="2200" dirty="0">
                <a:latin typeface="+mj-lt"/>
              </a:rPr>
              <a:t>, enabling them to develop and </a:t>
            </a:r>
            <a:r>
              <a:rPr lang="en-GB" sz="2200" b="1" dirty="0">
                <a:latin typeface="+mj-lt"/>
              </a:rPr>
              <a:t>discover their interests and talents</a:t>
            </a:r>
          </a:p>
          <a:p>
            <a:pPr marL="285750" indent="-285750">
              <a:buFont typeface="Arial" panose="020B0604020202020204" pitchFamily="34" charset="0"/>
              <a:buChar char="•"/>
            </a:pPr>
            <a:r>
              <a:rPr lang="en-GB" sz="2200" dirty="0">
                <a:latin typeface="+mj-lt"/>
              </a:rPr>
              <a:t>the curriculum and the provider’s wider work support learners </a:t>
            </a:r>
            <a:r>
              <a:rPr lang="en-GB" sz="2200" b="1" dirty="0">
                <a:latin typeface="+mj-lt"/>
              </a:rPr>
              <a:t>to develop their character – including their resilience, confidence and independence </a:t>
            </a:r>
            <a:r>
              <a:rPr lang="en-GB" sz="2200" dirty="0">
                <a:latin typeface="+mj-lt"/>
              </a:rPr>
              <a:t>– and help them know </a:t>
            </a:r>
            <a:r>
              <a:rPr lang="en-GB" sz="2200" b="1" dirty="0">
                <a:latin typeface="+mj-lt"/>
              </a:rPr>
              <a:t>how to keep physically and mentally healthy </a:t>
            </a:r>
          </a:p>
          <a:p>
            <a:pPr marL="285750" indent="-285750">
              <a:buFont typeface="Arial" panose="020B0604020202020204" pitchFamily="34" charset="0"/>
              <a:buChar char="•"/>
            </a:pPr>
            <a:r>
              <a:rPr lang="en-GB" sz="2200" dirty="0">
                <a:latin typeface="+mj-lt"/>
              </a:rPr>
              <a:t>at each stage of education, </a:t>
            </a:r>
            <a:r>
              <a:rPr lang="en-GB" sz="2200" b="1" dirty="0">
                <a:latin typeface="+mj-lt"/>
              </a:rPr>
              <a:t>the provider prepares learners for future success </a:t>
            </a:r>
            <a:r>
              <a:rPr lang="en-GB" sz="2200" dirty="0">
                <a:latin typeface="+mj-lt"/>
              </a:rPr>
              <a:t>in their next steps</a:t>
            </a:r>
          </a:p>
          <a:p>
            <a:pPr marL="285750" indent="-285750">
              <a:buFont typeface="Arial" panose="020B0604020202020204" pitchFamily="34" charset="0"/>
              <a:buChar char="•"/>
            </a:pPr>
            <a:r>
              <a:rPr lang="en-GB" sz="2200" dirty="0">
                <a:latin typeface="+mj-lt"/>
              </a:rPr>
              <a:t>the provider prepares learners for life in modern Britain by: − equipping them to be </a:t>
            </a:r>
            <a:r>
              <a:rPr lang="en-GB" sz="2200" b="1" dirty="0">
                <a:latin typeface="+mj-lt"/>
              </a:rPr>
              <a:t>responsible, respectful, active citizens who contribute positively to society </a:t>
            </a:r>
            <a:r>
              <a:rPr lang="en-GB" sz="2200" dirty="0">
                <a:latin typeface="+mj-lt"/>
              </a:rPr>
              <a:t>− developing their understanding of </a:t>
            </a:r>
            <a:r>
              <a:rPr lang="en-GB" sz="2200" b="1" dirty="0">
                <a:latin typeface="+mj-lt"/>
              </a:rPr>
              <a:t>fundamental British values </a:t>
            </a:r>
            <a:r>
              <a:rPr lang="en-GB" sz="2200" dirty="0">
                <a:latin typeface="+mj-lt"/>
              </a:rPr>
              <a:t>− developing their understanding and appreciation of diversity − celebrating what we have in common and </a:t>
            </a:r>
            <a:r>
              <a:rPr lang="en-GB" sz="2200" b="1" dirty="0">
                <a:latin typeface="+mj-lt"/>
              </a:rPr>
              <a:t>promoting respect </a:t>
            </a:r>
            <a:r>
              <a:rPr lang="en-GB" sz="2200" dirty="0">
                <a:latin typeface="+mj-lt"/>
              </a:rPr>
              <a:t>for the different protected characteristics as defined in law.</a:t>
            </a:r>
          </a:p>
        </p:txBody>
      </p:sp>
      <p:grpSp>
        <p:nvGrpSpPr>
          <p:cNvPr id="12" name="Group 11">
            <a:extLst>
              <a:ext uri="{FF2B5EF4-FFF2-40B4-BE49-F238E27FC236}">
                <a16:creationId xmlns:a16="http://schemas.microsoft.com/office/drawing/2014/main" id="{94D0862C-97A7-43C0-A18A-7E4E6CA68E57}"/>
              </a:ext>
            </a:extLst>
          </p:cNvPr>
          <p:cNvGrpSpPr/>
          <p:nvPr/>
        </p:nvGrpSpPr>
        <p:grpSpPr>
          <a:xfrm>
            <a:off x="275160" y="5481889"/>
            <a:ext cx="11641680" cy="1314000"/>
            <a:chOff x="275160" y="5481889"/>
            <a:chExt cx="11641680" cy="1314000"/>
          </a:xfrm>
        </p:grpSpPr>
        <p:pic>
          <p:nvPicPr>
            <p:cNvPr id="13" name="Picture 12">
              <a:extLst>
                <a:ext uri="{FF2B5EF4-FFF2-40B4-BE49-F238E27FC236}">
                  <a16:creationId xmlns:a16="http://schemas.microsoft.com/office/drawing/2014/main" id="{78089910-B651-47C6-9B67-CF41FA679C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991" y="6111889"/>
              <a:ext cx="1147223" cy="540000"/>
            </a:xfrm>
            <a:prstGeom prst="rect">
              <a:avLst/>
            </a:prstGeom>
          </p:spPr>
        </p:pic>
        <p:pic>
          <p:nvPicPr>
            <p:cNvPr id="14" name="Picture 13">
              <a:extLst>
                <a:ext uri="{FF2B5EF4-FFF2-40B4-BE49-F238E27FC236}">
                  <a16:creationId xmlns:a16="http://schemas.microsoft.com/office/drawing/2014/main" id="{1FD7F13F-ECEE-4FB9-994E-C526B62A6F22}"/>
                </a:ext>
              </a:extLst>
            </p:cNvPr>
            <p:cNvPicPr>
              <a:picLocks noChangeAspect="1"/>
            </p:cNvPicPr>
            <p:nvPr/>
          </p:nvPicPr>
          <p:blipFill rotWithShape="1">
            <a:blip r:embed="rId4">
              <a:extLst>
                <a:ext uri="{28A0092B-C50C-407E-A947-70E740481C1C}">
                  <a14:useLocalDpi xmlns:a14="http://schemas.microsoft.com/office/drawing/2010/main" val="0"/>
                </a:ext>
              </a:extLst>
            </a:blip>
            <a:srcRect l="3998" t="9072" r="4380" b="10812"/>
            <a:stretch/>
          </p:blipFill>
          <p:spPr>
            <a:xfrm>
              <a:off x="275160" y="6111889"/>
              <a:ext cx="2058545" cy="540000"/>
            </a:xfrm>
            <a:prstGeom prst="rect">
              <a:avLst/>
            </a:prstGeom>
          </p:spPr>
        </p:pic>
        <p:pic>
          <p:nvPicPr>
            <p:cNvPr id="16" name="Picture 15">
              <a:extLst>
                <a:ext uri="{FF2B5EF4-FFF2-40B4-BE49-F238E27FC236}">
                  <a16:creationId xmlns:a16="http://schemas.microsoft.com/office/drawing/2014/main" id="{EBBF1918-0885-48D5-A5FE-B306032FA4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3795" y="5481889"/>
              <a:ext cx="963045" cy="1260000"/>
            </a:xfrm>
            <a:prstGeom prst="rect">
              <a:avLst/>
            </a:prstGeom>
          </p:spPr>
        </p:pic>
        <p:pic>
          <p:nvPicPr>
            <p:cNvPr id="18" name="Picture 17">
              <a:extLst>
                <a:ext uri="{FF2B5EF4-FFF2-40B4-BE49-F238E27FC236}">
                  <a16:creationId xmlns:a16="http://schemas.microsoft.com/office/drawing/2014/main" id="{CAC8C0FE-F1F3-4BBF-9949-66343CCA92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1467" y="6111889"/>
              <a:ext cx="1912745" cy="576000"/>
            </a:xfrm>
            <a:prstGeom prst="rect">
              <a:avLst/>
            </a:prstGeom>
          </p:spPr>
        </p:pic>
        <p:pic>
          <p:nvPicPr>
            <p:cNvPr id="19" name="Picture 18">
              <a:extLst>
                <a:ext uri="{FF2B5EF4-FFF2-40B4-BE49-F238E27FC236}">
                  <a16:creationId xmlns:a16="http://schemas.microsoft.com/office/drawing/2014/main" id="{174CB8DB-3E93-4D80-909E-AD25B48901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9638" y="6111889"/>
              <a:ext cx="1836854" cy="684000"/>
            </a:xfrm>
            <a:prstGeom prst="rect">
              <a:avLst/>
            </a:prstGeom>
          </p:spPr>
        </p:pic>
      </p:grpSp>
    </p:spTree>
    <p:extLst>
      <p:ext uri="{BB962C8B-B14F-4D97-AF65-F5344CB8AC3E}">
        <p14:creationId xmlns:p14="http://schemas.microsoft.com/office/powerpoint/2010/main" val="104290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
                <a:lumOff val="95000"/>
              </a:schemeClr>
            </a:gs>
            <a:gs pos="69000">
              <a:schemeClr val="accent5">
                <a:lumMod val="45000"/>
                <a:lumOff val="55000"/>
              </a:schemeClr>
            </a:gs>
            <a:gs pos="100000">
              <a:schemeClr val="accent5">
                <a:lumMod val="30000"/>
                <a:lumOff val="70000"/>
              </a:schemeClr>
            </a:gs>
          </a:gsLst>
          <a:lin ang="16200000" scaled="0"/>
          <a:tileRect/>
        </a:gra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BD173BD-7468-4EE5-803E-2A22BE5831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892" b="8577"/>
          <a:stretch/>
        </p:blipFill>
        <p:spPr bwMode="auto">
          <a:xfrm>
            <a:off x="2087869" y="0"/>
            <a:ext cx="8016262" cy="600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a:extLst>
              <a:ext uri="{FF2B5EF4-FFF2-40B4-BE49-F238E27FC236}">
                <a16:creationId xmlns:a16="http://schemas.microsoft.com/office/drawing/2014/main" id="{44B9D1F1-F638-4B5C-AB51-BF798B5ED527}"/>
              </a:ext>
            </a:extLst>
          </p:cNvPr>
          <p:cNvGrpSpPr/>
          <p:nvPr/>
        </p:nvGrpSpPr>
        <p:grpSpPr>
          <a:xfrm>
            <a:off x="275160" y="5481889"/>
            <a:ext cx="11641680" cy="1314000"/>
            <a:chOff x="275160" y="5481889"/>
            <a:chExt cx="11641680" cy="1314000"/>
          </a:xfrm>
        </p:grpSpPr>
        <p:pic>
          <p:nvPicPr>
            <p:cNvPr id="10" name="Picture 9">
              <a:extLst>
                <a:ext uri="{FF2B5EF4-FFF2-40B4-BE49-F238E27FC236}">
                  <a16:creationId xmlns:a16="http://schemas.microsoft.com/office/drawing/2014/main" id="{0F493EE3-C14F-4144-BB70-954C997B9D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991" y="6111889"/>
              <a:ext cx="1147223" cy="540000"/>
            </a:xfrm>
            <a:prstGeom prst="rect">
              <a:avLst/>
            </a:prstGeom>
          </p:spPr>
        </p:pic>
        <p:pic>
          <p:nvPicPr>
            <p:cNvPr id="11" name="Picture 10">
              <a:extLst>
                <a:ext uri="{FF2B5EF4-FFF2-40B4-BE49-F238E27FC236}">
                  <a16:creationId xmlns:a16="http://schemas.microsoft.com/office/drawing/2014/main" id="{B6B0C3A8-5C1C-430D-8CCB-8171595E5121}"/>
                </a:ext>
              </a:extLst>
            </p:cNvPr>
            <p:cNvPicPr>
              <a:picLocks noChangeAspect="1"/>
            </p:cNvPicPr>
            <p:nvPr/>
          </p:nvPicPr>
          <p:blipFill rotWithShape="1">
            <a:blip r:embed="rId4">
              <a:extLst>
                <a:ext uri="{28A0092B-C50C-407E-A947-70E740481C1C}">
                  <a14:useLocalDpi xmlns:a14="http://schemas.microsoft.com/office/drawing/2010/main" val="0"/>
                </a:ext>
              </a:extLst>
            </a:blip>
            <a:srcRect l="3998" t="9072" r="4380" b="10812"/>
            <a:stretch/>
          </p:blipFill>
          <p:spPr>
            <a:xfrm>
              <a:off x="275160" y="6111889"/>
              <a:ext cx="2058545" cy="540000"/>
            </a:xfrm>
            <a:prstGeom prst="rect">
              <a:avLst/>
            </a:prstGeom>
          </p:spPr>
        </p:pic>
        <p:pic>
          <p:nvPicPr>
            <p:cNvPr id="12" name="Picture 11">
              <a:extLst>
                <a:ext uri="{FF2B5EF4-FFF2-40B4-BE49-F238E27FC236}">
                  <a16:creationId xmlns:a16="http://schemas.microsoft.com/office/drawing/2014/main" id="{6FFAB2EA-18A0-41EF-8A16-DF175F9A46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3795" y="5481889"/>
              <a:ext cx="963045" cy="1260000"/>
            </a:xfrm>
            <a:prstGeom prst="rect">
              <a:avLst/>
            </a:prstGeom>
          </p:spPr>
        </p:pic>
        <p:pic>
          <p:nvPicPr>
            <p:cNvPr id="13" name="Picture 12">
              <a:extLst>
                <a:ext uri="{FF2B5EF4-FFF2-40B4-BE49-F238E27FC236}">
                  <a16:creationId xmlns:a16="http://schemas.microsoft.com/office/drawing/2014/main" id="{A5CA2B57-40A2-47B2-B5A5-D3FB67FC98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1467" y="6111889"/>
              <a:ext cx="1912745" cy="576000"/>
            </a:xfrm>
            <a:prstGeom prst="rect">
              <a:avLst/>
            </a:prstGeom>
          </p:spPr>
        </p:pic>
        <p:pic>
          <p:nvPicPr>
            <p:cNvPr id="14" name="Picture 13">
              <a:extLst>
                <a:ext uri="{FF2B5EF4-FFF2-40B4-BE49-F238E27FC236}">
                  <a16:creationId xmlns:a16="http://schemas.microsoft.com/office/drawing/2014/main" id="{D9537E2C-3429-424C-A101-0BDA092225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9638" y="6111889"/>
              <a:ext cx="1836854" cy="684000"/>
            </a:xfrm>
            <a:prstGeom prst="rect">
              <a:avLst/>
            </a:prstGeom>
          </p:spPr>
        </p:pic>
      </p:grpSp>
    </p:spTree>
    <p:extLst>
      <p:ext uri="{BB962C8B-B14F-4D97-AF65-F5344CB8AC3E}">
        <p14:creationId xmlns:p14="http://schemas.microsoft.com/office/powerpoint/2010/main" val="205294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
                <a:lumOff val="95000"/>
              </a:schemeClr>
            </a:gs>
            <a:gs pos="69000">
              <a:schemeClr val="accent5">
                <a:lumMod val="45000"/>
                <a:lumOff val="55000"/>
              </a:schemeClr>
            </a:gs>
            <a:gs pos="100000">
              <a:schemeClr val="accent5">
                <a:lumMod val="30000"/>
                <a:lumOff val="70000"/>
              </a:schemeClr>
            </a:gs>
          </a:gsLst>
          <a:lin ang="16200000" scaled="0"/>
          <a:tileRect/>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36AB5E5-CA16-4962-8786-13CBA22612D7}"/>
              </a:ext>
            </a:extLst>
          </p:cNvPr>
          <p:cNvSpPr txBox="1">
            <a:spLocks/>
          </p:cNvSpPr>
          <p:nvPr/>
        </p:nvSpPr>
        <p:spPr>
          <a:xfrm>
            <a:off x="819789" y="116111"/>
            <a:ext cx="10827568" cy="12056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t>To find out how active and happy your pupils are complete The Active Lives Survey</a:t>
            </a:r>
          </a:p>
        </p:txBody>
      </p:sp>
      <p:sp>
        <p:nvSpPr>
          <p:cNvPr id="8" name="Content Placeholder 2">
            <a:extLst>
              <a:ext uri="{FF2B5EF4-FFF2-40B4-BE49-F238E27FC236}">
                <a16:creationId xmlns:a16="http://schemas.microsoft.com/office/drawing/2014/main" id="{A436B3C8-2F5F-4736-81C1-1A620F2F4FDF}"/>
              </a:ext>
            </a:extLst>
          </p:cNvPr>
          <p:cNvSpPr txBox="1">
            <a:spLocks/>
          </p:cNvSpPr>
          <p:nvPr/>
        </p:nvSpPr>
        <p:spPr>
          <a:xfrm>
            <a:off x="819789" y="1587502"/>
            <a:ext cx="10587727" cy="452438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50000"/>
              </a:spcBef>
            </a:pPr>
            <a:r>
              <a:rPr lang="en-US" altLang="en-US" sz="3200" b="1" dirty="0"/>
              <a:t>This comprises of the following:</a:t>
            </a:r>
          </a:p>
          <a:p>
            <a:pPr marL="457200" indent="-457200" algn="l">
              <a:spcBef>
                <a:spcPct val="50000"/>
              </a:spcBef>
              <a:buFont typeface="Arial" panose="020B0604020202020204" pitchFamily="34" charset="0"/>
              <a:buChar char="•"/>
            </a:pPr>
            <a:r>
              <a:rPr lang="en-US" altLang="en-US" sz="3200" dirty="0"/>
              <a:t>An on-line 20 minute student survey – to be undertaken by students (Yr1 – Y11) across 3 classes. The responses build a picture of local data to inform planning on a school, area and national level.</a:t>
            </a:r>
          </a:p>
          <a:p>
            <a:pPr marL="457200" indent="-457200" algn="l">
              <a:spcBef>
                <a:spcPct val="50000"/>
              </a:spcBef>
              <a:buFont typeface="Arial" panose="020B0604020202020204" pitchFamily="34" charset="0"/>
              <a:buChar char="•"/>
            </a:pPr>
            <a:r>
              <a:rPr lang="en-US" altLang="en-US" sz="3200" dirty="0"/>
              <a:t>A teacher survey.</a:t>
            </a:r>
          </a:p>
          <a:p>
            <a:pPr marL="457200" indent="-457200" algn="l">
              <a:spcBef>
                <a:spcPct val="50000"/>
              </a:spcBef>
              <a:buFont typeface="Arial" panose="020B0604020202020204" pitchFamily="34" charset="0"/>
              <a:buChar char="•"/>
            </a:pPr>
            <a:r>
              <a:rPr lang="en-US" altLang="en-US" sz="3200" dirty="0"/>
              <a:t>A parent survey (this is only a requirement when a school is asked to involve the Y1 and 2 children in the completion of the survey.)</a:t>
            </a:r>
          </a:p>
          <a:p>
            <a:pPr marL="457200" indent="-457200" algn="l">
              <a:spcBef>
                <a:spcPct val="50000"/>
              </a:spcBef>
              <a:buFont typeface="Arial" panose="020B0604020202020204" pitchFamily="34" charset="0"/>
              <a:buChar char="•"/>
            </a:pPr>
            <a:endParaRPr lang="en-US" altLang="en-US" sz="3200" b="1" dirty="0"/>
          </a:p>
          <a:p>
            <a:pPr algn="l">
              <a:spcBef>
                <a:spcPct val="50000"/>
              </a:spcBef>
            </a:pPr>
            <a:endParaRPr lang="en-US" altLang="en-US" sz="3200" dirty="0"/>
          </a:p>
        </p:txBody>
      </p:sp>
      <p:grpSp>
        <p:nvGrpSpPr>
          <p:cNvPr id="10" name="Group 9">
            <a:extLst>
              <a:ext uri="{FF2B5EF4-FFF2-40B4-BE49-F238E27FC236}">
                <a16:creationId xmlns:a16="http://schemas.microsoft.com/office/drawing/2014/main" id="{0898CE30-2A79-4164-9219-86890D608BDE}"/>
              </a:ext>
            </a:extLst>
          </p:cNvPr>
          <p:cNvGrpSpPr/>
          <p:nvPr/>
        </p:nvGrpSpPr>
        <p:grpSpPr>
          <a:xfrm>
            <a:off x="275160" y="5481889"/>
            <a:ext cx="11641680" cy="1314000"/>
            <a:chOff x="275160" y="5481889"/>
            <a:chExt cx="11641680" cy="1314000"/>
          </a:xfrm>
        </p:grpSpPr>
        <p:pic>
          <p:nvPicPr>
            <p:cNvPr id="11" name="Picture 10">
              <a:extLst>
                <a:ext uri="{FF2B5EF4-FFF2-40B4-BE49-F238E27FC236}">
                  <a16:creationId xmlns:a16="http://schemas.microsoft.com/office/drawing/2014/main" id="{4586D3EE-2443-414F-AF03-97D7BF0C8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991" y="6111889"/>
              <a:ext cx="1147223" cy="540000"/>
            </a:xfrm>
            <a:prstGeom prst="rect">
              <a:avLst/>
            </a:prstGeom>
          </p:spPr>
        </p:pic>
        <p:pic>
          <p:nvPicPr>
            <p:cNvPr id="12" name="Picture 11">
              <a:extLst>
                <a:ext uri="{FF2B5EF4-FFF2-40B4-BE49-F238E27FC236}">
                  <a16:creationId xmlns:a16="http://schemas.microsoft.com/office/drawing/2014/main" id="{8760B0AC-856E-42C5-82FE-B08164185D5A}"/>
                </a:ext>
              </a:extLst>
            </p:cNvPr>
            <p:cNvPicPr>
              <a:picLocks noChangeAspect="1"/>
            </p:cNvPicPr>
            <p:nvPr/>
          </p:nvPicPr>
          <p:blipFill rotWithShape="1">
            <a:blip r:embed="rId4">
              <a:extLst>
                <a:ext uri="{28A0092B-C50C-407E-A947-70E740481C1C}">
                  <a14:useLocalDpi xmlns:a14="http://schemas.microsoft.com/office/drawing/2010/main" val="0"/>
                </a:ext>
              </a:extLst>
            </a:blip>
            <a:srcRect l="3998" t="9072" r="4380" b="10812"/>
            <a:stretch/>
          </p:blipFill>
          <p:spPr>
            <a:xfrm>
              <a:off x="275160" y="6111889"/>
              <a:ext cx="2058545" cy="540000"/>
            </a:xfrm>
            <a:prstGeom prst="rect">
              <a:avLst/>
            </a:prstGeom>
          </p:spPr>
        </p:pic>
        <p:pic>
          <p:nvPicPr>
            <p:cNvPr id="13" name="Picture 12">
              <a:extLst>
                <a:ext uri="{FF2B5EF4-FFF2-40B4-BE49-F238E27FC236}">
                  <a16:creationId xmlns:a16="http://schemas.microsoft.com/office/drawing/2014/main" id="{F6585CC4-552E-403A-BC24-F189C9F55B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3795" y="5481889"/>
              <a:ext cx="963045" cy="1260000"/>
            </a:xfrm>
            <a:prstGeom prst="rect">
              <a:avLst/>
            </a:prstGeom>
          </p:spPr>
        </p:pic>
        <p:pic>
          <p:nvPicPr>
            <p:cNvPr id="14" name="Picture 13">
              <a:extLst>
                <a:ext uri="{FF2B5EF4-FFF2-40B4-BE49-F238E27FC236}">
                  <a16:creationId xmlns:a16="http://schemas.microsoft.com/office/drawing/2014/main" id="{60E4AC42-7B4A-468C-A8C4-403BDA121B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1467" y="6111889"/>
              <a:ext cx="1912745" cy="576000"/>
            </a:xfrm>
            <a:prstGeom prst="rect">
              <a:avLst/>
            </a:prstGeom>
          </p:spPr>
        </p:pic>
        <p:pic>
          <p:nvPicPr>
            <p:cNvPr id="16" name="Picture 15">
              <a:extLst>
                <a:ext uri="{FF2B5EF4-FFF2-40B4-BE49-F238E27FC236}">
                  <a16:creationId xmlns:a16="http://schemas.microsoft.com/office/drawing/2014/main" id="{1BCC83BE-2862-4EAA-B350-2BAF940CDC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9638" y="6111889"/>
              <a:ext cx="1836854" cy="684000"/>
            </a:xfrm>
            <a:prstGeom prst="rect">
              <a:avLst/>
            </a:prstGeom>
          </p:spPr>
        </p:pic>
      </p:grpSp>
    </p:spTree>
    <p:extLst>
      <p:ext uri="{BB962C8B-B14F-4D97-AF65-F5344CB8AC3E}">
        <p14:creationId xmlns:p14="http://schemas.microsoft.com/office/powerpoint/2010/main" val="97388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
                <a:lumOff val="95000"/>
              </a:schemeClr>
            </a:gs>
            <a:gs pos="69000">
              <a:schemeClr val="accent5">
                <a:lumMod val="45000"/>
                <a:lumOff val="55000"/>
              </a:schemeClr>
            </a:gs>
            <a:gs pos="100000">
              <a:schemeClr val="accent5">
                <a:lumMod val="30000"/>
                <a:lumOff val="70000"/>
              </a:schemeClr>
            </a:gs>
          </a:gsLst>
          <a:lin ang="16200000" scaled="0"/>
          <a:tileRect/>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38F2007-0317-4A00-9FCE-8259F2D62E7D}"/>
              </a:ext>
            </a:extLst>
          </p:cNvPr>
          <p:cNvSpPr txBox="1">
            <a:spLocks/>
          </p:cNvSpPr>
          <p:nvPr/>
        </p:nvSpPr>
        <p:spPr>
          <a:xfrm>
            <a:off x="961994" y="1026826"/>
            <a:ext cx="3343604" cy="7877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600" b="1" dirty="0">
                <a:latin typeface="+mn-lt"/>
              </a:rPr>
              <a:t>BESPOKE REPORT</a:t>
            </a:r>
          </a:p>
        </p:txBody>
      </p:sp>
      <p:sp>
        <p:nvSpPr>
          <p:cNvPr id="8" name="Text Placeholder 3">
            <a:extLst>
              <a:ext uri="{FF2B5EF4-FFF2-40B4-BE49-F238E27FC236}">
                <a16:creationId xmlns:a16="http://schemas.microsoft.com/office/drawing/2014/main" id="{512E99C6-7D86-4F53-9F63-BA743B650988}"/>
              </a:ext>
            </a:extLst>
          </p:cNvPr>
          <p:cNvSpPr txBox="1">
            <a:spLocks/>
          </p:cNvSpPr>
          <p:nvPr/>
        </p:nvSpPr>
        <p:spPr>
          <a:xfrm>
            <a:off x="962978" y="1814617"/>
            <a:ext cx="3558476" cy="4297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altLang="en-US" sz="2400" dirty="0"/>
              <a:t>Levels of activity</a:t>
            </a:r>
          </a:p>
          <a:p>
            <a:pPr marL="285750" indent="-285750"/>
            <a:r>
              <a:rPr lang="en-US" altLang="en-US" sz="2400" dirty="0"/>
              <a:t>Participation at and outside school</a:t>
            </a:r>
          </a:p>
          <a:p>
            <a:pPr marL="285750" indent="-285750"/>
            <a:r>
              <a:rPr lang="en-US" altLang="en-US" sz="2400" dirty="0"/>
              <a:t>Activity breakdown</a:t>
            </a:r>
          </a:p>
          <a:p>
            <a:pPr marL="285750" indent="-285750"/>
            <a:r>
              <a:rPr lang="en-US" altLang="en-US" sz="2400" dirty="0"/>
              <a:t>Attitudes towards sport and physical  activity</a:t>
            </a:r>
          </a:p>
          <a:p>
            <a:pPr marL="285750" indent="-285750"/>
            <a:r>
              <a:rPr lang="en-US" altLang="en-US" sz="2400" dirty="0"/>
              <a:t>Indicators of well-being</a:t>
            </a:r>
          </a:p>
          <a:p>
            <a:pPr marL="285750" indent="-285750"/>
            <a:r>
              <a:rPr lang="en-US" altLang="en-US" sz="2400" dirty="0"/>
              <a:t>Resilience and trust</a:t>
            </a:r>
          </a:p>
          <a:p>
            <a:pPr marL="285750" indent="-285750"/>
            <a:r>
              <a:rPr lang="en-US" altLang="en-US" sz="2400" dirty="0"/>
              <a:t>Healthy eating</a:t>
            </a:r>
            <a:endParaRPr lang="en-GB" sz="2400" dirty="0"/>
          </a:p>
        </p:txBody>
      </p:sp>
      <p:pic>
        <p:nvPicPr>
          <p:cNvPr id="10" name="Picture 3">
            <a:extLst>
              <a:ext uri="{FF2B5EF4-FFF2-40B4-BE49-F238E27FC236}">
                <a16:creationId xmlns:a16="http://schemas.microsoft.com/office/drawing/2014/main" id="{81A1DF0C-4A40-4E0F-A0CA-132CF02D3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565" y="60768"/>
            <a:ext cx="5184374" cy="37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C277D23B-888E-4C4C-97C3-C5E6CD40E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545" y="1899889"/>
            <a:ext cx="5158455" cy="42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a:extLst>
              <a:ext uri="{FF2B5EF4-FFF2-40B4-BE49-F238E27FC236}">
                <a16:creationId xmlns:a16="http://schemas.microsoft.com/office/drawing/2014/main" id="{B04EB76F-DF32-4099-BDCE-0458A35BED1B}"/>
              </a:ext>
            </a:extLst>
          </p:cNvPr>
          <p:cNvGrpSpPr/>
          <p:nvPr/>
        </p:nvGrpSpPr>
        <p:grpSpPr>
          <a:xfrm>
            <a:off x="275160" y="5481889"/>
            <a:ext cx="11641680" cy="1314000"/>
            <a:chOff x="275160" y="5481889"/>
            <a:chExt cx="11641680" cy="1314000"/>
          </a:xfrm>
        </p:grpSpPr>
        <p:pic>
          <p:nvPicPr>
            <p:cNvPr id="13" name="Picture 12">
              <a:extLst>
                <a:ext uri="{FF2B5EF4-FFF2-40B4-BE49-F238E27FC236}">
                  <a16:creationId xmlns:a16="http://schemas.microsoft.com/office/drawing/2014/main" id="{C204992C-310E-4FFD-A4EA-FFC9346CCD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991" y="6111889"/>
              <a:ext cx="1147223" cy="540000"/>
            </a:xfrm>
            <a:prstGeom prst="rect">
              <a:avLst/>
            </a:prstGeom>
          </p:spPr>
        </p:pic>
        <p:pic>
          <p:nvPicPr>
            <p:cNvPr id="14" name="Picture 13">
              <a:extLst>
                <a:ext uri="{FF2B5EF4-FFF2-40B4-BE49-F238E27FC236}">
                  <a16:creationId xmlns:a16="http://schemas.microsoft.com/office/drawing/2014/main" id="{663C3FC5-3FC0-4635-B5BB-4AAEC9A35B84}"/>
                </a:ext>
              </a:extLst>
            </p:cNvPr>
            <p:cNvPicPr>
              <a:picLocks noChangeAspect="1"/>
            </p:cNvPicPr>
            <p:nvPr/>
          </p:nvPicPr>
          <p:blipFill rotWithShape="1">
            <a:blip r:embed="rId5">
              <a:extLst>
                <a:ext uri="{28A0092B-C50C-407E-A947-70E740481C1C}">
                  <a14:useLocalDpi xmlns:a14="http://schemas.microsoft.com/office/drawing/2010/main" val="0"/>
                </a:ext>
              </a:extLst>
            </a:blip>
            <a:srcRect l="3998" t="9072" r="4380" b="10812"/>
            <a:stretch/>
          </p:blipFill>
          <p:spPr>
            <a:xfrm>
              <a:off x="275160" y="6111889"/>
              <a:ext cx="2058545" cy="540000"/>
            </a:xfrm>
            <a:prstGeom prst="rect">
              <a:avLst/>
            </a:prstGeom>
          </p:spPr>
        </p:pic>
        <p:pic>
          <p:nvPicPr>
            <p:cNvPr id="16" name="Picture 15">
              <a:extLst>
                <a:ext uri="{FF2B5EF4-FFF2-40B4-BE49-F238E27FC236}">
                  <a16:creationId xmlns:a16="http://schemas.microsoft.com/office/drawing/2014/main" id="{B5411E72-28A8-41BE-BE9D-4B7DB90F0A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53795" y="5481889"/>
              <a:ext cx="963045" cy="1260000"/>
            </a:xfrm>
            <a:prstGeom prst="rect">
              <a:avLst/>
            </a:prstGeom>
          </p:spPr>
        </p:pic>
        <p:pic>
          <p:nvPicPr>
            <p:cNvPr id="18" name="Picture 17">
              <a:extLst>
                <a:ext uri="{FF2B5EF4-FFF2-40B4-BE49-F238E27FC236}">
                  <a16:creationId xmlns:a16="http://schemas.microsoft.com/office/drawing/2014/main" id="{4C117503-48DB-4F8F-92AC-6318942592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1467" y="6111889"/>
              <a:ext cx="1912745" cy="576000"/>
            </a:xfrm>
            <a:prstGeom prst="rect">
              <a:avLst/>
            </a:prstGeom>
          </p:spPr>
        </p:pic>
        <p:pic>
          <p:nvPicPr>
            <p:cNvPr id="19" name="Picture 18">
              <a:extLst>
                <a:ext uri="{FF2B5EF4-FFF2-40B4-BE49-F238E27FC236}">
                  <a16:creationId xmlns:a16="http://schemas.microsoft.com/office/drawing/2014/main" id="{F206C824-A5D1-44A4-9B82-FCE5E64DA3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49638" y="6111889"/>
              <a:ext cx="1836854" cy="684000"/>
            </a:xfrm>
            <a:prstGeom prst="rect">
              <a:avLst/>
            </a:prstGeom>
          </p:spPr>
        </p:pic>
      </p:grpSp>
      <p:sp>
        <p:nvSpPr>
          <p:cNvPr id="15" name="Title 1">
            <a:extLst>
              <a:ext uri="{FF2B5EF4-FFF2-40B4-BE49-F238E27FC236}">
                <a16:creationId xmlns:a16="http://schemas.microsoft.com/office/drawing/2014/main" id="{E38F2007-0317-4A00-9FCE-8259F2D62E7D}"/>
              </a:ext>
            </a:extLst>
          </p:cNvPr>
          <p:cNvSpPr txBox="1">
            <a:spLocks/>
          </p:cNvSpPr>
          <p:nvPr/>
        </p:nvSpPr>
        <p:spPr>
          <a:xfrm>
            <a:off x="961993" y="284459"/>
            <a:ext cx="4422715" cy="7877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000" b="1" dirty="0">
                <a:latin typeface="+mn-lt"/>
              </a:rPr>
              <a:t>WHAT ARE THE BENEFITS FOR THE SCHOOL?</a:t>
            </a:r>
          </a:p>
        </p:txBody>
      </p:sp>
    </p:spTree>
    <p:extLst>
      <p:ext uri="{BB962C8B-B14F-4D97-AF65-F5344CB8AC3E}">
        <p14:creationId xmlns:p14="http://schemas.microsoft.com/office/powerpoint/2010/main" val="26480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
                <a:lumOff val="95000"/>
              </a:schemeClr>
            </a:gs>
            <a:gs pos="69000">
              <a:schemeClr val="accent5">
                <a:lumMod val="45000"/>
                <a:lumOff val="55000"/>
              </a:schemeClr>
            </a:gs>
            <a:gs pos="100000">
              <a:schemeClr val="accent5">
                <a:lumMod val="30000"/>
                <a:lumOff val="70000"/>
              </a:schemeClr>
            </a:gs>
          </a:gsLst>
          <a:lin ang="16200000" scaled="0"/>
          <a:tileRect/>
        </a:gra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F9603DC-DE67-4CC9-969C-5E6993DF85F3}"/>
              </a:ext>
            </a:extLst>
          </p:cNvPr>
          <p:cNvSpPr txBox="1">
            <a:spLocks/>
          </p:cNvSpPr>
          <p:nvPr/>
        </p:nvSpPr>
        <p:spPr>
          <a:xfrm>
            <a:off x="1035900" y="306715"/>
            <a:ext cx="10120200" cy="51751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2600" b="1" dirty="0"/>
              <a:t>HEALTHY SCHOOLS RATING SCHEME: </a:t>
            </a:r>
            <a:r>
              <a:rPr lang="en-US" altLang="en-US" sz="2600" dirty="0"/>
              <a:t>Participation provides access to the Health Schools rating scheme (subject to 30 completions).</a:t>
            </a:r>
          </a:p>
          <a:p>
            <a:pPr algn="l"/>
            <a:endParaRPr lang="en-US" altLang="en-US" sz="2600" b="1" dirty="0"/>
          </a:p>
          <a:p>
            <a:pPr algn="l"/>
            <a:r>
              <a:rPr lang="en-US" altLang="en-US" sz="2600" b="1" dirty="0"/>
              <a:t>ADDITIONAL BENEFITS FOR A SCHOOL </a:t>
            </a:r>
          </a:p>
          <a:p>
            <a:pPr algn="l"/>
            <a:r>
              <a:rPr lang="en-US" altLang="en-US" sz="2600" b="1" dirty="0"/>
              <a:t>THAT IS SELECTED TO PARTICIPATE:</a:t>
            </a:r>
          </a:p>
          <a:p>
            <a:pPr algn="l"/>
            <a:r>
              <a:rPr lang="en-US" altLang="en-US" sz="2600" dirty="0"/>
              <a:t>The school also receives equipment </a:t>
            </a:r>
          </a:p>
          <a:p>
            <a:pPr algn="l"/>
            <a:r>
              <a:rPr lang="en-US" altLang="en-US" sz="2600" dirty="0"/>
              <a:t>vouchers from ESPO – at least </a:t>
            </a:r>
          </a:p>
          <a:p>
            <a:pPr algn="l"/>
            <a:r>
              <a:rPr lang="en-GB" sz="2600" dirty="0"/>
              <a:t>10 credits provided (to be used </a:t>
            </a:r>
          </a:p>
          <a:p>
            <a:pPr algn="l"/>
            <a:r>
              <a:rPr lang="en-GB" sz="2600" dirty="0"/>
              <a:t>against a brochure of 31 sports </a:t>
            </a:r>
          </a:p>
          <a:p>
            <a:pPr algn="l"/>
            <a:r>
              <a:rPr lang="en-GB" sz="2600" dirty="0"/>
              <a:t>items).  </a:t>
            </a:r>
          </a:p>
          <a:p>
            <a:pPr algn="l"/>
            <a:r>
              <a:rPr lang="en-GB" sz="2600" dirty="0"/>
              <a:t>Example of items.</a:t>
            </a:r>
          </a:p>
          <a:p>
            <a:pPr algn="l"/>
            <a:endParaRPr lang="en-GB" dirty="0"/>
          </a:p>
          <a:p>
            <a:pPr algn="l"/>
            <a:endParaRPr lang="en-GB" dirty="0"/>
          </a:p>
          <a:p>
            <a:pPr algn="l"/>
            <a:endParaRPr lang="en-GB" dirty="0"/>
          </a:p>
          <a:p>
            <a:pPr algn="l"/>
            <a:endParaRPr lang="en-GB" dirty="0"/>
          </a:p>
        </p:txBody>
      </p:sp>
      <p:pic>
        <p:nvPicPr>
          <p:cNvPr id="8" name="Picture 2">
            <a:extLst>
              <a:ext uri="{FF2B5EF4-FFF2-40B4-BE49-F238E27FC236}">
                <a16:creationId xmlns:a16="http://schemas.microsoft.com/office/drawing/2014/main" id="{64908D89-BED0-471A-9C09-6D1A9B37D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4979" y="1287000"/>
            <a:ext cx="4098816" cy="42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3">
            <a:extLst>
              <a:ext uri="{FF2B5EF4-FFF2-40B4-BE49-F238E27FC236}">
                <a16:creationId xmlns:a16="http://schemas.microsoft.com/office/drawing/2014/main" id="{255F6388-F47A-4B1A-B089-F924872DD60D}"/>
              </a:ext>
            </a:extLst>
          </p:cNvPr>
          <p:cNvSpPr/>
          <p:nvPr/>
        </p:nvSpPr>
        <p:spPr>
          <a:xfrm>
            <a:off x="5891934" y="3212976"/>
            <a:ext cx="6480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B5CBA661-9930-4EA3-9CDA-D7F281E092AE}"/>
              </a:ext>
            </a:extLst>
          </p:cNvPr>
          <p:cNvGrpSpPr/>
          <p:nvPr/>
        </p:nvGrpSpPr>
        <p:grpSpPr>
          <a:xfrm>
            <a:off x="275160" y="5481889"/>
            <a:ext cx="11641680" cy="1314000"/>
            <a:chOff x="275160" y="5481889"/>
            <a:chExt cx="11641680" cy="1314000"/>
          </a:xfrm>
        </p:grpSpPr>
        <p:pic>
          <p:nvPicPr>
            <p:cNvPr id="12" name="Picture 11">
              <a:extLst>
                <a:ext uri="{FF2B5EF4-FFF2-40B4-BE49-F238E27FC236}">
                  <a16:creationId xmlns:a16="http://schemas.microsoft.com/office/drawing/2014/main" id="{C4326146-79F5-483B-B863-9B1CC7FA53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991" y="6111889"/>
              <a:ext cx="1147223" cy="540000"/>
            </a:xfrm>
            <a:prstGeom prst="rect">
              <a:avLst/>
            </a:prstGeom>
          </p:spPr>
        </p:pic>
        <p:pic>
          <p:nvPicPr>
            <p:cNvPr id="13" name="Picture 12">
              <a:extLst>
                <a:ext uri="{FF2B5EF4-FFF2-40B4-BE49-F238E27FC236}">
                  <a16:creationId xmlns:a16="http://schemas.microsoft.com/office/drawing/2014/main" id="{28C6EF6C-A139-4C91-9076-245D4718EA61}"/>
                </a:ext>
              </a:extLst>
            </p:cNvPr>
            <p:cNvPicPr>
              <a:picLocks noChangeAspect="1"/>
            </p:cNvPicPr>
            <p:nvPr/>
          </p:nvPicPr>
          <p:blipFill rotWithShape="1">
            <a:blip r:embed="rId5">
              <a:extLst>
                <a:ext uri="{28A0092B-C50C-407E-A947-70E740481C1C}">
                  <a14:useLocalDpi xmlns:a14="http://schemas.microsoft.com/office/drawing/2010/main" val="0"/>
                </a:ext>
              </a:extLst>
            </a:blip>
            <a:srcRect l="3998" t="9072" r="4380" b="10812"/>
            <a:stretch/>
          </p:blipFill>
          <p:spPr>
            <a:xfrm>
              <a:off x="275160" y="6111889"/>
              <a:ext cx="2058545" cy="540000"/>
            </a:xfrm>
            <a:prstGeom prst="rect">
              <a:avLst/>
            </a:prstGeom>
          </p:spPr>
        </p:pic>
        <p:pic>
          <p:nvPicPr>
            <p:cNvPr id="14" name="Picture 13">
              <a:extLst>
                <a:ext uri="{FF2B5EF4-FFF2-40B4-BE49-F238E27FC236}">
                  <a16:creationId xmlns:a16="http://schemas.microsoft.com/office/drawing/2014/main" id="{58E524AD-F636-4501-AC9E-024FE85AD1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53795" y="5481889"/>
              <a:ext cx="963045" cy="1260000"/>
            </a:xfrm>
            <a:prstGeom prst="rect">
              <a:avLst/>
            </a:prstGeom>
          </p:spPr>
        </p:pic>
        <p:pic>
          <p:nvPicPr>
            <p:cNvPr id="16" name="Picture 15">
              <a:extLst>
                <a:ext uri="{FF2B5EF4-FFF2-40B4-BE49-F238E27FC236}">
                  <a16:creationId xmlns:a16="http://schemas.microsoft.com/office/drawing/2014/main" id="{47EB43DA-1891-4B67-925A-C442DD9509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1467" y="6111889"/>
              <a:ext cx="1912745" cy="576000"/>
            </a:xfrm>
            <a:prstGeom prst="rect">
              <a:avLst/>
            </a:prstGeom>
          </p:spPr>
        </p:pic>
        <p:pic>
          <p:nvPicPr>
            <p:cNvPr id="18" name="Picture 17">
              <a:extLst>
                <a:ext uri="{FF2B5EF4-FFF2-40B4-BE49-F238E27FC236}">
                  <a16:creationId xmlns:a16="http://schemas.microsoft.com/office/drawing/2014/main" id="{585F28F2-612D-4142-BA6A-9D1E6110EF7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49638" y="6111889"/>
              <a:ext cx="1836854" cy="684000"/>
            </a:xfrm>
            <a:prstGeom prst="rect">
              <a:avLst/>
            </a:prstGeom>
          </p:spPr>
        </p:pic>
      </p:grpSp>
    </p:spTree>
    <p:extLst>
      <p:ext uri="{BB962C8B-B14F-4D97-AF65-F5344CB8AC3E}">
        <p14:creationId xmlns:p14="http://schemas.microsoft.com/office/powerpoint/2010/main" val="38684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
                <a:lumOff val="95000"/>
              </a:schemeClr>
            </a:gs>
            <a:gs pos="69000">
              <a:schemeClr val="accent5">
                <a:lumMod val="45000"/>
                <a:lumOff val="55000"/>
              </a:schemeClr>
            </a:gs>
            <a:gs pos="100000">
              <a:schemeClr val="accent5">
                <a:lumMod val="30000"/>
                <a:lumOff val="70000"/>
              </a:schemeClr>
            </a:gs>
          </a:gsLst>
          <a:lin ang="16200000" scaled="0"/>
          <a:tileRect/>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E2352D-F59B-4DB5-B605-E06EC8B94D3D}"/>
              </a:ext>
            </a:extLst>
          </p:cNvPr>
          <p:cNvSpPr>
            <a:spLocks noGrp="1"/>
          </p:cNvSpPr>
          <p:nvPr>
            <p:ph type="ctrTitle"/>
          </p:nvPr>
        </p:nvSpPr>
        <p:spPr>
          <a:xfrm>
            <a:off x="756682" y="206111"/>
            <a:ext cx="10678635" cy="1390752"/>
          </a:xfrm>
        </p:spPr>
        <p:txBody>
          <a:bodyPr>
            <a:normAutofit/>
          </a:bodyPr>
          <a:lstStyle/>
          <a:p>
            <a:r>
              <a:rPr lang="en-GB" sz="4400" b="1" dirty="0"/>
              <a:t>The Healthy Schools Rating Scheme</a:t>
            </a:r>
            <a:br>
              <a:rPr lang="en-GB" b="1" dirty="0"/>
            </a:br>
            <a:r>
              <a:rPr lang="en-GB" sz="3600" b="1" dirty="0"/>
              <a:t>What is it?</a:t>
            </a:r>
          </a:p>
        </p:txBody>
      </p:sp>
      <p:sp>
        <p:nvSpPr>
          <p:cNvPr id="8" name="Subtitle 2">
            <a:extLst>
              <a:ext uri="{FF2B5EF4-FFF2-40B4-BE49-F238E27FC236}">
                <a16:creationId xmlns:a16="http://schemas.microsoft.com/office/drawing/2014/main" id="{FBA0C78F-E20D-4AC2-97E4-6843A19F16E5}"/>
              </a:ext>
            </a:extLst>
          </p:cNvPr>
          <p:cNvSpPr>
            <a:spLocks noGrp="1"/>
          </p:cNvSpPr>
          <p:nvPr>
            <p:ph type="subTitle" idx="1"/>
          </p:nvPr>
        </p:nvSpPr>
        <p:spPr>
          <a:xfrm>
            <a:off x="1284102" y="1740877"/>
            <a:ext cx="9623794" cy="3376245"/>
          </a:xfrm>
        </p:spPr>
        <p:txBody>
          <a:bodyPr>
            <a:noAutofit/>
          </a:bodyPr>
          <a:lstStyle/>
          <a:p>
            <a:pPr marL="457200" indent="-457200" algn="l">
              <a:buFont typeface="Wingdings" panose="05000000000000000000" pitchFamily="2" charset="2"/>
              <a:buChar char="Ø"/>
            </a:pPr>
            <a:r>
              <a:rPr lang="en-GB" sz="2600" dirty="0"/>
              <a:t>Is a national scheme and has been designed to recognise and encourage schools’ contribution to pupils’ health and wellbeing.</a:t>
            </a:r>
          </a:p>
          <a:p>
            <a:pPr marL="457200" indent="-457200" algn="l">
              <a:buFont typeface="Wingdings" panose="05000000000000000000" pitchFamily="2" charset="2"/>
              <a:buChar char="Ø"/>
            </a:pPr>
            <a:r>
              <a:rPr lang="en-GB" sz="2600" dirty="0"/>
              <a:t>It is part of a wider series of government actions to support pupils’ health and wellbeing and is a commitment from the government’s Childhood Obesity Plan.</a:t>
            </a:r>
          </a:p>
          <a:p>
            <a:pPr marL="457200" indent="-457200" algn="l">
              <a:buFont typeface="Wingdings" panose="05000000000000000000" pitchFamily="2" charset="2"/>
              <a:buChar char="Ø"/>
            </a:pPr>
            <a:r>
              <a:rPr lang="en-GB" sz="2600" dirty="0"/>
              <a:t>This voluntary scheme is available for both primary and secondary schools. Schools complete a self-assessment and then receive a rating based on their responses to four key areas:</a:t>
            </a:r>
          </a:p>
        </p:txBody>
      </p:sp>
      <p:grpSp>
        <p:nvGrpSpPr>
          <p:cNvPr id="10" name="Group 9">
            <a:extLst>
              <a:ext uri="{FF2B5EF4-FFF2-40B4-BE49-F238E27FC236}">
                <a16:creationId xmlns:a16="http://schemas.microsoft.com/office/drawing/2014/main" id="{4F5558C9-DD9A-4CEA-8C79-376C8B0EA55D}"/>
              </a:ext>
            </a:extLst>
          </p:cNvPr>
          <p:cNvGrpSpPr/>
          <p:nvPr/>
        </p:nvGrpSpPr>
        <p:grpSpPr>
          <a:xfrm>
            <a:off x="275160" y="5481889"/>
            <a:ext cx="11641680" cy="1314000"/>
            <a:chOff x="275160" y="5481889"/>
            <a:chExt cx="11641680" cy="1314000"/>
          </a:xfrm>
        </p:grpSpPr>
        <p:pic>
          <p:nvPicPr>
            <p:cNvPr id="11" name="Picture 10">
              <a:extLst>
                <a:ext uri="{FF2B5EF4-FFF2-40B4-BE49-F238E27FC236}">
                  <a16:creationId xmlns:a16="http://schemas.microsoft.com/office/drawing/2014/main" id="{D4099C9B-FF91-4741-B0B9-B1313CACF6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991" y="6111889"/>
              <a:ext cx="1147223" cy="540000"/>
            </a:xfrm>
            <a:prstGeom prst="rect">
              <a:avLst/>
            </a:prstGeom>
          </p:spPr>
        </p:pic>
        <p:pic>
          <p:nvPicPr>
            <p:cNvPr id="12" name="Picture 11">
              <a:extLst>
                <a:ext uri="{FF2B5EF4-FFF2-40B4-BE49-F238E27FC236}">
                  <a16:creationId xmlns:a16="http://schemas.microsoft.com/office/drawing/2014/main" id="{00B4F2AA-7FEF-49A5-A399-6E45A760A081}"/>
                </a:ext>
              </a:extLst>
            </p:cNvPr>
            <p:cNvPicPr>
              <a:picLocks noChangeAspect="1"/>
            </p:cNvPicPr>
            <p:nvPr/>
          </p:nvPicPr>
          <p:blipFill rotWithShape="1">
            <a:blip r:embed="rId3">
              <a:extLst>
                <a:ext uri="{28A0092B-C50C-407E-A947-70E740481C1C}">
                  <a14:useLocalDpi xmlns:a14="http://schemas.microsoft.com/office/drawing/2010/main" val="0"/>
                </a:ext>
              </a:extLst>
            </a:blip>
            <a:srcRect l="3998" t="9072" r="4380" b="10812"/>
            <a:stretch/>
          </p:blipFill>
          <p:spPr>
            <a:xfrm>
              <a:off x="275160" y="6111889"/>
              <a:ext cx="2058545" cy="540000"/>
            </a:xfrm>
            <a:prstGeom prst="rect">
              <a:avLst/>
            </a:prstGeom>
          </p:spPr>
        </p:pic>
        <p:pic>
          <p:nvPicPr>
            <p:cNvPr id="13" name="Picture 12">
              <a:extLst>
                <a:ext uri="{FF2B5EF4-FFF2-40B4-BE49-F238E27FC236}">
                  <a16:creationId xmlns:a16="http://schemas.microsoft.com/office/drawing/2014/main" id="{16327DDD-76A4-4B79-91D4-CA9E0E2A9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795" y="5481889"/>
              <a:ext cx="963045" cy="1260000"/>
            </a:xfrm>
            <a:prstGeom prst="rect">
              <a:avLst/>
            </a:prstGeom>
          </p:spPr>
        </p:pic>
        <p:pic>
          <p:nvPicPr>
            <p:cNvPr id="14" name="Picture 13">
              <a:extLst>
                <a:ext uri="{FF2B5EF4-FFF2-40B4-BE49-F238E27FC236}">
                  <a16:creationId xmlns:a16="http://schemas.microsoft.com/office/drawing/2014/main" id="{4E9AEA3F-7DDB-4C33-ADB4-2FEC12C0E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467" y="6111889"/>
              <a:ext cx="1912745" cy="576000"/>
            </a:xfrm>
            <a:prstGeom prst="rect">
              <a:avLst/>
            </a:prstGeom>
          </p:spPr>
        </p:pic>
        <p:pic>
          <p:nvPicPr>
            <p:cNvPr id="16" name="Picture 15">
              <a:extLst>
                <a:ext uri="{FF2B5EF4-FFF2-40B4-BE49-F238E27FC236}">
                  <a16:creationId xmlns:a16="http://schemas.microsoft.com/office/drawing/2014/main" id="{EF9828E5-749B-4851-B4A8-AC2DED40F7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9638" y="6111889"/>
              <a:ext cx="1836854" cy="684000"/>
            </a:xfrm>
            <a:prstGeom prst="rect">
              <a:avLst/>
            </a:prstGeom>
          </p:spPr>
        </p:pic>
      </p:grpSp>
    </p:spTree>
    <p:extLst>
      <p:ext uri="{BB962C8B-B14F-4D97-AF65-F5344CB8AC3E}">
        <p14:creationId xmlns:p14="http://schemas.microsoft.com/office/powerpoint/2010/main" val="170882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445928B83D724B859E8E15B78DF8A5" ma:contentTypeVersion="17" ma:contentTypeDescription="Create a new document." ma:contentTypeScope="" ma:versionID="ca247f6b287b7e598d3318e4b066c296">
  <xsd:schema xmlns:xsd="http://www.w3.org/2001/XMLSchema" xmlns:xs="http://www.w3.org/2001/XMLSchema" xmlns:p="http://schemas.microsoft.com/office/2006/metadata/properties" xmlns:ns2="3cfac471-4577-4682-ace2-27119004fbfd" xmlns:ns3="fec5c98a-6fc8-4a06-b367-420d10c239c8" targetNamespace="http://schemas.microsoft.com/office/2006/metadata/properties" ma:root="true" ma:fieldsID="aff399e2a8bddb4966d2fe45ede3cc99" ns2:_="" ns3:_="">
    <xsd:import namespace="3cfac471-4577-4682-ace2-27119004fbfd"/>
    <xsd:import namespace="fec5c98a-6fc8-4a06-b367-420d10c239c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ac471-4577-4682-ace2-27119004f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bbd89d6-2e08-4989-8255-cd9fbcc6cf37"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c5c98a-6fc8-4a06-b367-420d10c239c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7c60d82-5ef8-4445-b524-ddfc33cd2297}" ma:internalName="TaxCatchAll" ma:showField="CatchAllData" ma:web="fec5c98a-6fc8-4a06-b367-420d10c239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ec5c98a-6fc8-4a06-b367-420d10c239c8" xsi:nil="true"/>
    <lcf76f155ced4ddcb4097134ff3c332f xmlns="3cfac471-4577-4682-ace2-27119004fbf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12E0E5-453C-43DC-AD08-8039DE05EDED}">
  <ds:schemaRefs>
    <ds:schemaRef ds:uri="http://schemas.microsoft.com/sharepoint/v3/contenttype/forms"/>
  </ds:schemaRefs>
</ds:datastoreItem>
</file>

<file path=customXml/itemProps2.xml><?xml version="1.0" encoding="utf-8"?>
<ds:datastoreItem xmlns:ds="http://schemas.openxmlformats.org/officeDocument/2006/customXml" ds:itemID="{BC213D9C-155B-4A40-A475-2F942EE5D2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fac471-4577-4682-ace2-27119004fbfd"/>
    <ds:schemaRef ds:uri="fec5c98a-6fc8-4a06-b367-420d10c239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37A544-C1AC-4027-BC09-409365160CDC}">
  <ds:schemaRefs>
    <ds:schemaRef ds:uri="b6b41ac9-a1af-4e29-b511-39655fd445a3"/>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cb524757-ee7a-4a37-bfea-23b949f5fe72"/>
    <ds:schemaRef ds:uri="http://www.w3.org/XML/1998/namespace"/>
    <ds:schemaRef ds:uri="fec5c98a-6fc8-4a06-b367-420d10c239c8"/>
    <ds:schemaRef ds:uri="3cfac471-4577-4682-ace2-27119004fbfd"/>
  </ds:schemaRefs>
</ds:datastoreItem>
</file>

<file path=docProps/app.xml><?xml version="1.0" encoding="utf-8"?>
<Properties xmlns="http://schemas.openxmlformats.org/officeDocument/2006/extended-properties" xmlns:vt="http://schemas.openxmlformats.org/officeDocument/2006/docPropsVTypes">
  <Template/>
  <TotalTime>2972</TotalTime>
  <Words>1294</Words>
  <Application>Microsoft Office PowerPoint</Application>
  <PresentationFormat>Widescreen</PresentationFormat>
  <Paragraphs>110</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At a glance…  The Active Lives Survey The Healthy Schools Rating Scheme The Healthy Schools Award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Healthy Schools Rating Scheme What is it?</vt:lpstr>
      <vt:lpstr>The Healthy Schools Rating Scheme Four Key Areas of Assessment</vt:lpstr>
      <vt:lpstr>The Healthy Schools Rating Scheme What is involved?</vt:lpstr>
      <vt:lpstr>The Healthy Schools Rating Scheme What are the benefits?</vt:lpstr>
      <vt:lpstr>The Healthy Schools Rating Scheme and The Local Healthy Schools Award</vt:lpstr>
      <vt:lpstr>The Healthy Schools Rating Scheme How to use your school’s rating</vt:lpstr>
      <vt:lpstr>Who can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Howling</dc:creator>
  <cp:lastModifiedBy>Joanne Howling | Healthy You</cp:lastModifiedBy>
  <cp:revision>88</cp:revision>
  <dcterms:created xsi:type="dcterms:W3CDTF">2020-05-14T20:13:40Z</dcterms:created>
  <dcterms:modified xsi:type="dcterms:W3CDTF">2022-12-22T15:22:37Z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0x01010013445928B83D724B859E8E15B78DF8A5</vt:lpwstr>
  </property>
  <property fmtid="{D5CDD505-2E9C-101B-9397-08002B2CF9AE}" pid="3" name="Order">
    <vt:r8>386200</vt:r8>
  </property>
</Properties>
</file>