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3"/>
  </p:notesMasterIdLst>
  <p:sldIdLst>
    <p:sldId id="315" r:id="rId5"/>
    <p:sldId id="257" r:id="rId6"/>
    <p:sldId id="318" r:id="rId7"/>
    <p:sldId id="327" r:id="rId8"/>
    <p:sldId id="320" r:id="rId9"/>
    <p:sldId id="341" r:id="rId10"/>
    <p:sldId id="322" r:id="rId11"/>
    <p:sldId id="319" r:id="rId12"/>
  </p:sldIdLst>
  <p:sldSz cx="12192000" cy="6858000"/>
  <p:notesSz cx="6858000" cy="9144000"/>
  <p:embeddedFontLst>
    <p:embeddedFont>
      <p:font typeface="Arial Narrow" panose="020B0604020202020204" pitchFamily="34" charset="0"/>
      <p:regular r:id="rId14"/>
      <p:bold r:id="rId15"/>
      <p:italic r:id="rId16"/>
      <p:boldItalic r:id="rId17"/>
    </p:embeddedFont>
    <p:embeddedFont>
      <p:font typeface="Calibri" panose="020F050202020403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25" userDrawn="1">
          <p15:clr>
            <a:srgbClr val="A4A3A4"/>
          </p15:clr>
        </p15:guide>
        <p15:guide id="2" pos="3704" userDrawn="1">
          <p15:clr>
            <a:srgbClr val="A4A3A4"/>
          </p15:clr>
        </p15:guide>
        <p15:guide id="3" pos="234">
          <p15:clr>
            <a:srgbClr val="A4A3A4"/>
          </p15:clr>
        </p15:guide>
        <p15:guide id="4" pos="733">
          <p15:clr>
            <a:srgbClr val="A4A3A4"/>
          </p15:clr>
        </p15:guide>
        <p15:guide id="5" pos="5110">
          <p15:clr>
            <a:srgbClr val="A4A3A4"/>
          </p15:clr>
        </p15:guide>
        <p15:guide id="6" pos="4929">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jP4JldxWy/7ehzlWMrs5lN4hF4D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A151E-551C-ECB0-1682-09D44810005E}" name="Bennett, Toni" initials="BT" userId="S::toni.bennett_dhsc.gov.uk#ext#@blackbaud.onmicrosoft.com::f687dc2e-1ebf-4147-8015-eeebc4e2abc8" providerId="AD"/>
  <p188:author id="{6D932255-2E9D-E1FE-C187-4C5A6FC48662}" name="Katrina MacKay" initials="KM" userId="S::Katrina.MacKay@blackbaud.me::0670298b-56f1-463c-8ea8-46d6ec08d2b8" providerId="AD"/>
  <p188:author id="{FA9C9066-05B2-203E-AC1A-41E6E8866086}" name="Katrina MacKay" initials="KM" userId="S::katrina.mackay@blackbaud.me::0670298b-56f1-463c-8ea8-46d6ec08d2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uth Elborn" initials="RE" lastIdx="1" clrIdx="0">
    <p:extLst>
      <p:ext uri="{19B8F6BF-5375-455C-9EA6-DF929625EA0E}">
        <p15:presenceInfo xmlns:p15="http://schemas.microsoft.com/office/powerpoint/2012/main" userId="55b2a3e4363ef5ab" providerId="Windows Live"/>
      </p:ext>
    </p:extLst>
  </p:cmAuthor>
  <p:cmAuthor id="2" name="Victoria Millar" initials="VM" lastIdx="1" clrIdx="1">
    <p:extLst>
      <p:ext uri="{19B8F6BF-5375-455C-9EA6-DF929625EA0E}">
        <p15:presenceInfo xmlns:p15="http://schemas.microsoft.com/office/powerpoint/2012/main" userId="S::victoria.millar@blackbaud.me::dc3ff596-6eaf-4f9f-8275-174edd9b8adf" providerId="AD"/>
      </p:ext>
    </p:extLst>
  </p:cmAuthor>
  <p:cmAuthor id="3" name="Katrina MacKay" initials="KM" lastIdx="1" clrIdx="2">
    <p:extLst>
      <p:ext uri="{19B8F6BF-5375-455C-9EA6-DF929625EA0E}">
        <p15:presenceInfo xmlns:p15="http://schemas.microsoft.com/office/powerpoint/2012/main" userId="S::katrina.mackay@blackbaud.me::0670298b-56f1-463c-8ea8-46d6ec08d2b8" providerId="AD"/>
      </p:ext>
    </p:extLst>
  </p:cmAuthor>
  <p:cmAuthor id="4" name="Editor" initials="Ed" lastIdx="3" clrIdx="3">
    <p:extLst>
      <p:ext uri="{19B8F6BF-5375-455C-9EA6-DF929625EA0E}">
        <p15:presenceInfo xmlns:p15="http://schemas.microsoft.com/office/powerpoint/2012/main" userId="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BC53F"/>
    <a:srgbClr val="3155A5"/>
    <a:srgbClr val="FFCB31"/>
    <a:srgbClr val="0995A5"/>
    <a:srgbClr val="EC0677"/>
    <a:srgbClr val="6ECBDD"/>
    <a:srgbClr val="EB7166"/>
    <a:srgbClr val="E44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36BF7A-FE63-374C-8AAD-0C2244AF518B}" v="3" dt="2023-08-16T09:42:46.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79" autoAdjust="0"/>
    <p:restoredTop sz="64733" autoAdjust="0"/>
  </p:normalViewPr>
  <p:slideViewPr>
    <p:cSldViewPr snapToGrid="0">
      <p:cViewPr varScale="1">
        <p:scale>
          <a:sx n="66" d="100"/>
          <a:sy n="66" d="100"/>
        </p:scale>
        <p:origin x="1424" y="192"/>
      </p:cViewPr>
      <p:guideLst>
        <p:guide orient="horz" pos="1525"/>
        <p:guide pos="3704"/>
        <p:guide pos="234"/>
        <p:guide pos="733"/>
        <p:guide pos="5110"/>
        <p:guide pos="4929"/>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38" Type="http://customschemas.google.com/relationships/presentationmetadata" Target="metadata"/><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font" Target="fonts/font6.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na MacKay" userId="0670298b-56f1-463c-8ea8-46d6ec08d2b8" providerId="ADAL" clId="{FA36BF7A-FE63-374C-8AAD-0C2244AF518B}"/>
    <pc:docChg chg="undo custSel modSld">
      <pc:chgData name="Katrina MacKay" userId="0670298b-56f1-463c-8ea8-46d6ec08d2b8" providerId="ADAL" clId="{FA36BF7A-FE63-374C-8AAD-0C2244AF518B}" dt="2023-08-16T09:44:58.962" v="58" actId="6549"/>
      <pc:docMkLst>
        <pc:docMk/>
      </pc:docMkLst>
      <pc:sldChg chg="addSp delSp modSp mod modNotesTx">
        <pc:chgData name="Katrina MacKay" userId="0670298b-56f1-463c-8ea8-46d6ec08d2b8" providerId="ADAL" clId="{FA36BF7A-FE63-374C-8AAD-0C2244AF518B}" dt="2023-08-16T09:44:58.962" v="58" actId="6549"/>
        <pc:sldMkLst>
          <pc:docMk/>
          <pc:sldMk cId="4171568588" sldId="341"/>
        </pc:sldMkLst>
        <pc:spChg chg="mod topLvl">
          <ac:chgData name="Katrina MacKay" userId="0670298b-56f1-463c-8ea8-46d6ec08d2b8" providerId="ADAL" clId="{FA36BF7A-FE63-374C-8AAD-0C2244AF518B}" dt="2023-08-16T09:42:41.604" v="5"/>
          <ac:spMkLst>
            <pc:docMk/>
            <pc:sldMk cId="4171568588" sldId="341"/>
            <ac:spMk id="22" creationId="{2D2B7DDC-B983-471D-CE18-08FD4845F1A5}"/>
          </ac:spMkLst>
        </pc:spChg>
        <pc:grpChg chg="del mod">
          <ac:chgData name="Katrina MacKay" userId="0670298b-56f1-463c-8ea8-46d6ec08d2b8" providerId="ADAL" clId="{FA36BF7A-FE63-374C-8AAD-0C2244AF518B}" dt="2023-08-16T09:42:17.220" v="2" actId="165"/>
          <ac:grpSpMkLst>
            <pc:docMk/>
            <pc:sldMk cId="4171568588" sldId="341"/>
            <ac:grpSpMk id="5" creationId="{669179AB-9711-1884-53A1-A265E198C9DA}"/>
          </ac:grpSpMkLst>
        </pc:grpChg>
        <pc:grpChg chg="add">
          <ac:chgData name="Katrina MacKay" userId="0670298b-56f1-463c-8ea8-46d6ec08d2b8" providerId="ADAL" clId="{FA36BF7A-FE63-374C-8AAD-0C2244AF518B}" dt="2023-08-16T09:42:52.499" v="7" actId="164"/>
          <ac:grpSpMkLst>
            <pc:docMk/>
            <pc:sldMk cId="4171568588" sldId="341"/>
            <ac:grpSpMk id="7" creationId="{9378B6E3-776B-EF8A-89AC-96FABF82BE16}"/>
          </ac:grpSpMkLst>
        </pc:grpChg>
        <pc:grpChg chg="del topLvl">
          <ac:chgData name="Katrina MacKay" userId="0670298b-56f1-463c-8ea8-46d6ec08d2b8" providerId="ADAL" clId="{FA36BF7A-FE63-374C-8AAD-0C2244AF518B}" dt="2023-08-16T09:42:22.393" v="3" actId="165"/>
          <ac:grpSpMkLst>
            <pc:docMk/>
            <pc:sldMk cId="4171568588" sldId="341"/>
            <ac:grpSpMk id="21" creationId="{A28FB293-F4F3-C967-1A0E-7A4A4B89E1EF}"/>
          </ac:grpSpMkLst>
        </pc:grpChg>
        <pc:picChg chg="mod topLvl">
          <ac:chgData name="Katrina MacKay" userId="0670298b-56f1-463c-8ea8-46d6ec08d2b8" providerId="ADAL" clId="{FA36BF7A-FE63-374C-8AAD-0C2244AF518B}" dt="2023-08-16T09:42:46.584" v="6"/>
          <ac:picMkLst>
            <pc:docMk/>
            <pc:sldMk cId="4171568588" sldId="341"/>
            <ac:picMk id="4" creationId="{6F5934ED-3FD3-848F-05CC-CC94CBF7A7AC}"/>
          </ac:picMkLst>
        </pc:picChg>
        <pc:picChg chg="mod topLvl">
          <ac:chgData name="Katrina MacKay" userId="0670298b-56f1-463c-8ea8-46d6ec08d2b8" providerId="ADAL" clId="{FA36BF7A-FE63-374C-8AAD-0C2244AF518B}" dt="2023-08-16T09:42:35.312" v="4"/>
          <ac:picMkLst>
            <pc:docMk/>
            <pc:sldMk cId="4171568588" sldId="341"/>
            <ac:picMk id="23" creationId="{6BE9B118-072C-88E9-E481-3CF33BC65337}"/>
          </ac:picMkLst>
        </pc:picChg>
      </pc:sldChg>
    </pc:docChg>
  </pc:docChgLst>
  <pc:docChgLst>
    <pc:chgData name="Katrina MacKay" userId="S::katrina.mackay@blackbaud.me::0670298b-56f1-463c-8ea8-46d6ec08d2b8" providerId="AD" clId="Web-{750ADA96-BAE7-473D-3FB7-71A5B4EF03D0}"/>
    <pc:docChg chg="modSld">
      <pc:chgData name="Katrina MacKay" userId="S::katrina.mackay@blackbaud.me::0670298b-56f1-463c-8ea8-46d6ec08d2b8" providerId="AD" clId="Web-{750ADA96-BAE7-473D-3FB7-71A5B4EF03D0}" dt="2023-08-14T14:38:38.074" v="14"/>
      <pc:docMkLst>
        <pc:docMk/>
      </pc:docMkLst>
      <pc:sldChg chg="delCm">
        <pc:chgData name="Katrina MacKay" userId="S::katrina.mackay@blackbaud.me::0670298b-56f1-463c-8ea8-46d6ec08d2b8" providerId="AD" clId="Web-{750ADA96-BAE7-473D-3FB7-71A5B4EF03D0}" dt="2023-08-14T14:36:14.188" v="0"/>
        <pc:sldMkLst>
          <pc:docMk/>
          <pc:sldMk cId="1545032654" sldId="318"/>
        </pc:sldMkLst>
      </pc:sldChg>
      <pc:sldChg chg="delCm modNotes">
        <pc:chgData name="Katrina MacKay" userId="S::katrina.mackay@blackbaud.me::0670298b-56f1-463c-8ea8-46d6ec08d2b8" providerId="AD" clId="Web-{750ADA96-BAE7-473D-3FB7-71A5B4EF03D0}" dt="2023-08-14T14:38:38.074" v="14"/>
        <pc:sldMkLst>
          <pc:docMk/>
          <pc:sldMk cId="1580307767" sldId="322"/>
        </pc:sldMkLst>
      </pc:sldChg>
    </pc:docChg>
  </pc:docChgLst>
  <pc:docChgLst>
    <pc:chgData name="Katrina MacKay" userId="S::katrina.mackay@blackbaud.me::0670298b-56f1-463c-8ea8-46d6ec08d2b8" providerId="AD" clId="Web-{DCE16EFC-C9B3-52C4-8EAA-4D158298D7BD}"/>
    <pc:docChg chg="modSld">
      <pc:chgData name="Katrina MacKay" userId="S::katrina.mackay@blackbaud.me::0670298b-56f1-463c-8ea8-46d6ec08d2b8" providerId="AD" clId="Web-{DCE16EFC-C9B3-52C4-8EAA-4D158298D7BD}" dt="2023-08-14T15:01:19.537" v="56" actId="20577"/>
      <pc:docMkLst>
        <pc:docMk/>
      </pc:docMkLst>
      <pc:sldChg chg="modSp">
        <pc:chgData name="Katrina MacKay" userId="S::katrina.mackay@blackbaud.me::0670298b-56f1-463c-8ea8-46d6ec08d2b8" providerId="AD" clId="Web-{DCE16EFC-C9B3-52C4-8EAA-4D158298D7BD}" dt="2023-08-14T15:01:19.537" v="56" actId="20577"/>
        <pc:sldMkLst>
          <pc:docMk/>
          <pc:sldMk cId="2421615996" sldId="257"/>
        </pc:sldMkLst>
        <pc:spChg chg="mod">
          <ac:chgData name="Katrina MacKay" userId="S::katrina.mackay@blackbaud.me::0670298b-56f1-463c-8ea8-46d6ec08d2b8" providerId="AD" clId="Web-{DCE16EFC-C9B3-52C4-8EAA-4D158298D7BD}" dt="2023-08-14T15:01:19.537" v="56" actId="20577"/>
          <ac:spMkLst>
            <pc:docMk/>
            <pc:sldMk cId="2421615996" sldId="257"/>
            <ac:spMk id="14" creationId="{DBFE02F5-D2C8-FA4A-5123-E8BA72FC30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urcehttps/www.nhs.uk/better-health/quit-smoking/vaping-to-quit-smok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alktofrank.com/get-help/dealing-with-peer-pressur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358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Teacher-facing slide</a:t>
            </a:r>
            <a:endParaRPr lang="en-US">
              <a:cs typeface="Calibri"/>
            </a:endParaRPr>
          </a:p>
        </p:txBody>
      </p:sp>
      <p:sp>
        <p:nvSpPr>
          <p:cNvPr id="4" name="Slide Number Placeholder 3"/>
          <p:cNvSpPr>
            <a:spLocks noGrp="1"/>
          </p:cNvSpPr>
          <p:nvPr>
            <p:ph type="sldNum" sz="quarter" idx="5"/>
          </p:nvPr>
        </p:nvSpPr>
        <p:spPr/>
        <p:txBody>
          <a:bodyPr/>
          <a:lstStyle/>
          <a:p>
            <a:fld id="{31B3FF19-8921-B447-80B5-DE497E3524FF}" type="slidenum">
              <a:rPr lang="en-US" smtClean="0"/>
              <a:t>2</a:t>
            </a:fld>
            <a:endParaRPr lang="en-US"/>
          </a:p>
        </p:txBody>
      </p:sp>
    </p:spTree>
    <p:extLst>
      <p:ext uri="{BB962C8B-B14F-4D97-AF65-F5344CB8AC3E}">
        <p14:creationId xmlns:p14="http://schemas.microsoft.com/office/powerpoint/2010/main" val="414471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Teacher-facing slide</a:t>
            </a:r>
            <a:endParaRPr lang="en-US">
              <a:cs typeface="Calibri"/>
            </a:endParaRPr>
          </a:p>
          <a:p>
            <a:pPr marL="171450" indent="-171450">
              <a:buFont typeface="Arial" panose="020B0604020202020204" pitchFamily="34" charset="0"/>
              <a:buChar char="•"/>
            </a:pPr>
            <a:endParaRPr lang="en-US"/>
          </a:p>
          <a:p>
            <a:endParaRPr lang="en-GB"/>
          </a:p>
        </p:txBody>
      </p:sp>
      <p:sp>
        <p:nvSpPr>
          <p:cNvPr id="4" name="Slide Number Placeholder 3"/>
          <p:cNvSpPr>
            <a:spLocks noGrp="1"/>
          </p:cNvSpPr>
          <p:nvPr>
            <p:ph type="sldNum" sz="quarter" idx="5"/>
          </p:nvPr>
        </p:nvSpPr>
        <p:spPr/>
        <p:txBody>
          <a:bodyPr/>
          <a:lstStyle/>
          <a:p>
            <a:fld id="{31B3FF19-8921-B447-80B5-DE497E3524FF}" type="slidenum">
              <a:rPr lang="en-US" smtClean="0"/>
              <a:t>3</a:t>
            </a:fld>
            <a:endParaRPr lang="en-US"/>
          </a:p>
        </p:txBody>
      </p:sp>
    </p:spTree>
    <p:extLst>
      <p:ext uri="{BB962C8B-B14F-4D97-AF65-F5344CB8AC3E}">
        <p14:creationId xmlns:p14="http://schemas.microsoft.com/office/powerpoint/2010/main" val="1307148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kern="1200"/>
              <a:t>Lesson stimulus (2 mins)</a:t>
            </a:r>
            <a:endParaRPr lang="en-US" b="1"/>
          </a:p>
          <a:p>
            <a:pPr marL="0" indent="0">
              <a:defRPr/>
            </a:pPr>
            <a:endParaRPr lang="en-GB" kern="1200"/>
          </a:p>
          <a:p>
            <a:pPr marL="171450" indent="-171450">
              <a:buChar char="•"/>
              <a:defRPr/>
            </a:pPr>
            <a:r>
              <a:rPr lang="en-GB" kern="1200"/>
              <a:t>In small groups or pairs, ask students to do a mind map of what they already know about vaping. </a:t>
            </a:r>
            <a:endParaRPr lang="en-US"/>
          </a:p>
          <a:p>
            <a:pPr marL="171450" indent="-171450">
              <a:buChar char="•"/>
              <a:defRPr/>
            </a:pPr>
            <a:endParaRPr lang="en-GB" kern="1200"/>
          </a:p>
          <a:p>
            <a:pPr marL="171450" indent="-171450">
              <a:buChar char="•"/>
              <a:defRPr/>
            </a:pPr>
            <a:r>
              <a:rPr lang="en-GB" kern="1200"/>
              <a:t>Ask them to consider: </a:t>
            </a:r>
            <a:endParaRPr lang="en-US"/>
          </a:p>
          <a:p>
            <a:pPr marL="1085850" lvl="1" indent="-171450">
              <a:buChar char="•"/>
              <a:defRPr/>
            </a:pPr>
            <a:r>
              <a:rPr lang="en-GB" kern="1200"/>
              <a:t>What is vaping?</a:t>
            </a:r>
            <a:endParaRPr lang="en-US"/>
          </a:p>
          <a:p>
            <a:pPr marL="1085850" lvl="1" indent="-171450">
              <a:buChar char="•"/>
              <a:defRPr/>
            </a:pPr>
            <a:r>
              <a:rPr lang="en-GB" kern="1200"/>
              <a:t>What is the legal age of vaping?</a:t>
            </a:r>
            <a:endParaRPr lang="en-US"/>
          </a:p>
          <a:p>
            <a:pPr marL="1085850" lvl="1" indent="-171450">
              <a:buChar char="•"/>
              <a:defRPr/>
            </a:pPr>
            <a:r>
              <a:rPr lang="en-GB" kern="1200"/>
              <a:t>What are some of the issues and debates surrounding vaping?</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012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US" b="1" dirty="0"/>
              <a:t>Intro: What is vaping? (3 mins) </a:t>
            </a:r>
            <a:endParaRPr lang="en-US" dirty="0"/>
          </a:p>
          <a:p>
            <a:pPr marL="0" indent="0"/>
            <a:endParaRPr lang="en-US" dirty="0"/>
          </a:p>
          <a:p>
            <a:pPr marL="171450" indent="-171450">
              <a:buFont typeface="Arial" panose="020B0604020202020204" pitchFamily="34" charset="0"/>
              <a:buChar char="•"/>
            </a:pPr>
            <a:r>
              <a:rPr lang="en-US" dirty="0"/>
              <a:t>Whole class feedback: ask pairs and small groups to feedback what they already know about vaping and add it to a bigger class mind map.</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Reveal and read out the description of vaping. Explain that the battery heats the liquid to release it as an aerosol which is then inhaled into the lungs.</a:t>
            </a:r>
            <a:endParaRPr lang="en-US" b="0" dirty="0">
              <a:cs typeface="Calibri"/>
            </a:endParaRPr>
          </a:p>
          <a:p>
            <a:pPr marL="171450" indent="-171450">
              <a:buFont typeface="Arial" panose="020B0604020202020204" pitchFamily="34" charset="0"/>
              <a:buChar char="•"/>
            </a:pPr>
            <a:endParaRPr lang="en-US" b="0" dirty="0">
              <a:cs typeface="Calibri"/>
            </a:endParaRPr>
          </a:p>
          <a:p>
            <a:pPr marL="0" indent="0">
              <a:buFont typeface="Arial" panose="020B0604020202020204" pitchFamily="34" charset="0"/>
              <a:buNone/>
            </a:pPr>
            <a:r>
              <a:rPr lang="en-US" b="1" dirty="0"/>
              <a:t>Support: </a:t>
            </a:r>
            <a:r>
              <a:rPr lang="en-US" b="0" dirty="0"/>
              <a:t>Hi</a:t>
            </a:r>
            <a:r>
              <a:rPr lang="en-US" dirty="0"/>
              <a:t>ghlight keywords on the previous slide for SEND students.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Challenge questions: </a:t>
            </a:r>
            <a:endParaRPr lang="en-US" b="1" dirty="0">
              <a:cs typeface="Calibri"/>
            </a:endParaRPr>
          </a:p>
          <a:p>
            <a:pPr marL="171450" indent="-171450">
              <a:buFont typeface="Arial" panose="020B0604020202020204" pitchFamily="34" charset="0"/>
              <a:buChar char="•"/>
            </a:pPr>
            <a:r>
              <a:rPr lang="en-US" dirty="0"/>
              <a:t>Nicotine is a stimulant; what do you think the impact of a stimulant on the body might be? </a:t>
            </a:r>
            <a:r>
              <a:rPr lang="en-US" i="1" dirty="0"/>
              <a:t>(It causes blood pressure and heart rate to increase and can make you breathe faster. New nicotine users can also experience dizziness, nausea, stomach cramps.)</a:t>
            </a:r>
            <a:endParaRPr lang="en-US" i="1" dirty="0">
              <a:cs typeface="Calibri"/>
            </a:endParaRPr>
          </a:p>
          <a:p>
            <a:pPr marL="171450" indent="-171450">
              <a:buFont typeface="Arial" panose="020B0604020202020204" pitchFamily="34" charset="0"/>
              <a:buChar char="•"/>
            </a:pPr>
            <a:r>
              <a:rPr lang="en-US" dirty="0"/>
              <a:t>Why do you think the legal age is 18? </a:t>
            </a:r>
            <a:r>
              <a:rPr lang="en-US" i="1" dirty="0"/>
              <a:t>(Due to the risks and the impact, particularly on younger people.)</a:t>
            </a:r>
            <a:endParaRPr lang="en-US" i="1" dirty="0">
              <a:cs typeface="Calibri"/>
            </a:endParaRPr>
          </a:p>
          <a:p>
            <a:pPr marL="171450" indent="-171450">
              <a:buFont typeface="Arial" panose="020B0604020202020204" pitchFamily="34" charset="0"/>
              <a:buChar char="•"/>
            </a:pPr>
            <a:endParaRPr lang="en-US" i="1" dirty="0">
              <a:cs typeface="Calibri"/>
            </a:endParaRPr>
          </a:p>
          <a:p>
            <a:pPr marL="0" indent="0">
              <a:buFont typeface="Arial" panose="020B0604020202020204" pitchFamily="34" charset="0"/>
              <a:buNone/>
            </a:pPr>
            <a:r>
              <a:rPr lang="en-US" dirty="0"/>
              <a:t>It took many years before we understood the devastating health harms of tobacco smoking, and over that time tobacco products were heavily promoted to consumers by the tobacco industry. Experts are clear that vaping is much less harmful than smoking, but that it is not without risk. It isn’t yet possible to know what health harms might emerge in the future from vaping. That’s why vaping is only recommended for adults as a way to quit smoking.</a:t>
            </a:r>
            <a:endParaRPr lang="en-US" dirty="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2624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kern="1200" dirty="0">
                <a:ea typeface="+mn-ea"/>
              </a:rPr>
              <a:t>Why do young people vape? (7 mins)</a:t>
            </a:r>
            <a:endParaRPr lang="en-US" b="1" dirty="0">
              <a:ea typeface="+mn-ea"/>
            </a:endParaRPr>
          </a:p>
          <a:p>
            <a:pPr marL="0" indent="0">
              <a:defRPr/>
            </a:pPr>
            <a:endParaRPr lang="en-GB" kern="1200" dirty="0">
              <a:ea typeface="+mn-ea"/>
              <a:cs typeface="+mn-cs"/>
            </a:endParaRPr>
          </a:p>
          <a:p>
            <a:pPr marL="285750" indent="-285750">
              <a:buChar char="•"/>
              <a:defRPr/>
            </a:pPr>
            <a:r>
              <a:rPr lang="en-GB" kern="1200" dirty="0">
                <a:ea typeface="+mn-ea"/>
                <a:cs typeface="+mn-cs"/>
              </a:rPr>
              <a:t>Ask students to create a list of reasons why they think young people vape and write these down on paper (this could also be done on sticky notes).</a:t>
            </a:r>
            <a:endParaRPr lang="en-GB" dirty="0"/>
          </a:p>
          <a:p>
            <a:pPr marL="285750" indent="-285750">
              <a:buChar char="•"/>
              <a:defRPr/>
            </a:pPr>
            <a:endParaRPr lang="en-GB" kern="1200" dirty="0"/>
          </a:p>
          <a:p>
            <a:pPr marL="285750" indent="-285750">
              <a:buChar char="•"/>
              <a:defRPr/>
            </a:pPr>
            <a:r>
              <a:rPr lang="en-GB" kern="1200" dirty="0">
                <a:ea typeface="+mn-ea"/>
                <a:cs typeface="+mn-cs"/>
              </a:rPr>
              <a:t>Watch the film ‘Vaping: What and why’: https://</a:t>
            </a:r>
            <a:r>
              <a:rPr lang="en-GB" kern="1200" dirty="0" err="1">
                <a:ea typeface="+mn-ea"/>
                <a:cs typeface="+mn-cs"/>
              </a:rPr>
              <a:t>bcove.video</a:t>
            </a:r>
            <a:r>
              <a:rPr lang="en-GB" kern="1200" dirty="0">
                <a:ea typeface="+mn-ea"/>
                <a:cs typeface="+mn-cs"/>
              </a:rPr>
              <a:t>/3qvKuCo</a:t>
            </a:r>
          </a:p>
          <a:p>
            <a:pPr marL="285750" indent="-285750">
              <a:buChar char="•"/>
              <a:defRPr/>
            </a:pPr>
            <a:endParaRPr lang="en-GB" kern="1200" dirty="0">
              <a:ea typeface="+mn-ea"/>
              <a:cs typeface="+mn-cs"/>
            </a:endParaRPr>
          </a:p>
          <a:p>
            <a:pPr marL="285750" indent="-285750">
              <a:buChar char="•"/>
              <a:defRPr/>
            </a:pPr>
            <a:r>
              <a:rPr lang="en-GB" kern="1200" dirty="0">
                <a:ea typeface="+mn-ea"/>
                <a:cs typeface="+mn-cs"/>
              </a:rPr>
              <a:t>Ask students to look out for any new learning they could add to their mind map or to their list of reasons why young people might vape. </a:t>
            </a:r>
            <a:endParaRPr lang="en-GB" dirty="0">
              <a:ea typeface="+mn-ea"/>
              <a:cs typeface="+mn-cs"/>
            </a:endParaRPr>
          </a:p>
          <a:p>
            <a:pPr marL="285750" indent="-285750">
              <a:buChar char="•"/>
              <a:defRPr/>
            </a:pPr>
            <a:endParaRPr lang="en-GB" kern="1200" dirty="0"/>
          </a:p>
          <a:p>
            <a:pPr marL="285750" indent="-285750">
              <a:buChar char="•"/>
              <a:defRPr/>
            </a:pPr>
            <a:r>
              <a:rPr lang="en-GB" kern="1200" dirty="0">
                <a:ea typeface="+mn-ea"/>
                <a:cs typeface="+mn-cs"/>
              </a:rPr>
              <a:t>Ask them to add any new reasons about why young people vape to their list (</a:t>
            </a:r>
            <a:r>
              <a:rPr lang="en-GB" i="1" kern="1200" dirty="0">
                <a:ea typeface="+mn-ea"/>
                <a:cs typeface="+mn-cs"/>
              </a:rPr>
              <a:t>to look cool, to help with stress, it’s social, wanting to fit in, like the taste (enjoyable), seen on social media e.g. TikTok, wanting to stop smoking, advertising, wanting to try something new, boredom, addiction</a:t>
            </a:r>
            <a:r>
              <a:rPr lang="en-GB" kern="1200" dirty="0">
                <a:ea typeface="+mn-ea"/>
                <a:cs typeface="+mn-cs"/>
              </a:rPr>
              <a:t>). </a:t>
            </a:r>
            <a:endParaRPr lang="en-GB" dirty="0"/>
          </a:p>
          <a:p>
            <a:pPr marL="285750" indent="-285750">
              <a:buChar char="•"/>
              <a:defRPr/>
            </a:pPr>
            <a:endParaRPr lang="en-GB" kern="1200" dirty="0"/>
          </a:p>
          <a:p>
            <a:pPr marL="285750" indent="-285750">
              <a:buChar char="•"/>
              <a:defRPr/>
            </a:pPr>
            <a:r>
              <a:rPr lang="en-GB" kern="1200" dirty="0">
                <a:ea typeface="+mn-ea"/>
                <a:cs typeface="+mn-cs"/>
              </a:rPr>
              <a:t>In pairs, ask them to decide which they think are the top three reasons why young people vape. This could be done by circling their top reasons or if done on sticky notes, ordering them from top to bottom in terms of importance.</a:t>
            </a:r>
            <a:endParaRPr lang="en-GB" dirty="0"/>
          </a:p>
          <a:p>
            <a:pPr marL="285750" indent="-285750">
              <a:buChar char="•"/>
              <a:defRPr/>
            </a:pPr>
            <a:endParaRPr lang="en-GB" kern="1200" dirty="0"/>
          </a:p>
          <a:p>
            <a:pPr marL="285750" indent="-285750">
              <a:buChar char="•"/>
              <a:defRPr/>
            </a:pPr>
            <a:r>
              <a:rPr lang="en-GB" kern="1200" dirty="0">
                <a:ea typeface="+mn-ea"/>
                <a:cs typeface="+mn-cs"/>
              </a:rPr>
              <a:t>Ask pairs to feedback what they think the main reason is and why. </a:t>
            </a:r>
            <a:endParaRPr lang="en-GB" dirty="0"/>
          </a:p>
          <a:p>
            <a:pPr marL="0" indent="0">
              <a:defRPr/>
            </a:pPr>
            <a:endParaRPr lang="en-GB" kern="1200" dirty="0">
              <a:ea typeface="+mn-ea"/>
              <a:cs typeface="+mn-cs"/>
            </a:endParaRPr>
          </a:p>
          <a:p>
            <a:pPr marL="0" indent="0">
              <a:defRPr/>
            </a:pPr>
            <a:r>
              <a:rPr lang="en-GB" b="1" kern="1200" dirty="0">
                <a:ea typeface="+mn-ea"/>
                <a:cs typeface="+mn-cs"/>
              </a:rPr>
              <a:t>Support: </a:t>
            </a:r>
            <a:r>
              <a:rPr lang="en-GB" kern="1200" dirty="0">
                <a:ea typeface="+mn-ea"/>
                <a:cs typeface="+mn-cs"/>
              </a:rPr>
              <a:t>Give students 3 reasons and ask them to discuss which they think the main reason is (e.g. boredom, advertising, to fit in with others).</a:t>
            </a:r>
          </a:p>
          <a:p>
            <a:pPr marL="0" indent="0">
              <a:defRPr/>
            </a:pPr>
            <a:endParaRPr lang="en-GB" dirty="0">
              <a:ea typeface="+mn-ea"/>
              <a:cs typeface="+mn-cs"/>
            </a:endParaRPr>
          </a:p>
          <a:p>
            <a:pPr marL="0" indent="0">
              <a:defRPr/>
            </a:pPr>
            <a:r>
              <a:rPr lang="en-GB" b="1" kern="1200" dirty="0">
                <a:ea typeface="+mn-ea"/>
                <a:cs typeface="+mn-cs"/>
              </a:rPr>
              <a:t>Challenge: </a:t>
            </a:r>
            <a:r>
              <a:rPr lang="en-GB" kern="1200" dirty="0">
                <a:ea typeface="+mn-ea"/>
                <a:cs typeface="+mn-cs"/>
              </a:rPr>
              <a:t>What factors would encourage young people who vape to stop? (e.g. adverts about the risk, peer pressure, thinking about the impact, expense)</a:t>
            </a:r>
            <a:endParaRPr lang="en-GB" dirty="0"/>
          </a:p>
          <a:p>
            <a:pPr marL="0" indent="0">
              <a:buClrTx/>
              <a:buSzTx/>
              <a:defRPr/>
            </a:pPr>
            <a:endParaRPr lang="en-GB" sz="1200" b="0" i="1" u="none" dirty="0">
              <a:solidFill>
                <a:schemeClr val="tx1"/>
              </a:solidFill>
              <a:effectLst/>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2412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GB" b="1" kern="1200" dirty="0"/>
              <a:t>Signposting (2 mins)</a:t>
            </a:r>
            <a:endParaRPr lang="en-US" b="1" dirty="0"/>
          </a:p>
          <a:p>
            <a:pPr marL="0" indent="0">
              <a:defRPr/>
            </a:pPr>
            <a:endParaRPr lang="en-GB" kern="1200" dirty="0"/>
          </a:p>
          <a:p>
            <a:pPr marL="171450" indent="-171450">
              <a:buChar char="•"/>
              <a:defRPr/>
            </a:pPr>
            <a:r>
              <a:rPr lang="en-GB" kern="1200" dirty="0"/>
              <a:t>Let students know if they have any concerns around vaping or smoking, either for themselves, a friend or in general, it is important to speak to a trusted adult. </a:t>
            </a:r>
            <a:endParaRPr lang="en-US" dirty="0"/>
          </a:p>
          <a:p>
            <a:pPr marL="171450" indent="-171450">
              <a:buChar char="•"/>
              <a:defRPr/>
            </a:pPr>
            <a:r>
              <a:rPr lang="en-GB" kern="1200" dirty="0"/>
              <a:t>Let them know they can access support from FRANK either via text or calling. Open the webpage link and show students what the webpage looks like it and where the information is (at the bottom) about seeking help if they are worried about a friend or the pressure to take drugs.</a:t>
            </a:r>
            <a:endParaRPr lang="en-US" dirty="0"/>
          </a:p>
          <a:p>
            <a:pPr marL="171450" indent="-171450">
              <a:buChar char="•"/>
              <a:defRPr/>
            </a:pPr>
            <a:r>
              <a:rPr lang="en-GB" kern="1200" dirty="0"/>
              <a:t>Let students know that there is also support available online if they want some tips around resisting peer pressure and link this to the activity in the plenary.</a:t>
            </a:r>
            <a:endParaRPr lang="en-US" dirty="0"/>
          </a:p>
          <a:p>
            <a:pPr marL="171450" indent="-171450">
              <a:buChar char="•"/>
              <a:defRPr/>
            </a:pPr>
            <a:r>
              <a:rPr lang="en-GB" kern="1200" dirty="0"/>
              <a:t>In addition, if you search ‘support for young people’ and your postcode in the FRANK ‘find a support centre’ website then you can find a list of local services that you may be able to signpost students to if they are struggling with addiction.</a:t>
            </a:r>
            <a:endParaRPr lang="en-US" dirty="0"/>
          </a:p>
          <a:p>
            <a:pPr marL="171450" indent="-171450">
              <a:buChar char="•"/>
              <a:defRPr/>
            </a:pPr>
            <a:endParaRPr lang="en-GB" kern="1200" dirty="0"/>
          </a:p>
          <a:p>
            <a:pPr marL="171450" indent="-171450">
              <a:buFont typeface="Arial,Sans-Serif"/>
              <a:buChar char="•"/>
              <a:defRPr/>
            </a:pPr>
            <a:r>
              <a:rPr lang="en-US" kern="1200"/>
              <a:t>Explain that nicotine vapes can help adult smokers to stop smoking, while immediately reducing the health risks of smoking cigarettes.</a:t>
            </a:r>
            <a:endParaRPr lang="en-US" kern="1200" dirty="0"/>
          </a:p>
          <a:p>
            <a:pPr marL="171450" indent="-171450">
              <a:buFont typeface="Arial,Sans-Serif"/>
              <a:buChar char="•"/>
              <a:defRPr/>
            </a:pPr>
            <a:r>
              <a:rPr lang="en-US" kern="1200"/>
              <a:t>While vaping can help smokers quit, it is not harmless and is not for young people under 18. It is especially important to protect young lungs and brains. Vaping exposes users to some toxins, and we do not yet know what the risks might be in the longer term. </a:t>
            </a:r>
            <a:endParaRPr lang="en-US" kern="1200" dirty="0"/>
          </a:p>
          <a:p>
            <a:pPr marL="171450" indent="-171450">
              <a:buFont typeface="Arial,Sans-Serif"/>
              <a:buChar char="•"/>
              <a:defRPr/>
            </a:pPr>
            <a:r>
              <a:rPr lang="en-US" kern="1200"/>
              <a:t>Some vapes also contain nicotine, which is an addictive substance that can be hard to stop using once you have started. Nicotine may be more risky for young people than for adults, as evidence suggests the brain in adolescence is more sensitive to its effects.</a:t>
            </a:r>
            <a:endParaRPr lang="en-US" kern="1200" dirty="0"/>
          </a:p>
          <a:p>
            <a:pPr marL="171450" indent="-171450">
              <a:buFont typeface="Arial,Sans-Serif"/>
              <a:buChar char="•"/>
              <a:defRPr/>
            </a:pPr>
            <a:r>
              <a:rPr lang="en-US" kern="1200" dirty="0"/>
              <a:t>In the UK, it is against the law to sell nicotine vaping products to under-18s or for adults to buy them on their behalf.</a:t>
            </a:r>
          </a:p>
          <a:p>
            <a:pPr marL="171450" indent="-171450">
              <a:buFont typeface="Arial,Sans-Serif"/>
              <a:buChar char="•"/>
              <a:defRPr/>
            </a:pPr>
            <a:endParaRPr lang="en-US" kern="1200" dirty="0"/>
          </a:p>
          <a:p>
            <a:pPr marL="171450" indent="-171450">
              <a:buFont typeface="Arial,Sans-Serif"/>
              <a:buChar char="•"/>
              <a:defRPr/>
            </a:pPr>
            <a:r>
              <a:rPr lang="en-US" kern="1200" dirty="0"/>
              <a:t>Source: </a:t>
            </a:r>
            <a:r>
              <a:rPr lang="en-US" kern="1200" dirty="0">
                <a:hlinkClick r:id="rId3"/>
              </a:rPr>
              <a:t>https://www.nhs.uk/better-health/quit-smoking/vaping-to-quit-smoking/</a:t>
            </a:r>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1926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US" b="1" dirty="0"/>
              <a:t>Plenary (2 mins)</a:t>
            </a:r>
          </a:p>
          <a:p>
            <a:pPr marL="0" indent="0">
              <a:defRPr/>
            </a:pPr>
            <a:endParaRPr lang="en-US" dirty="0"/>
          </a:p>
          <a:p>
            <a:pPr marL="171450" indent="-171450">
              <a:buChar char="•"/>
              <a:defRPr/>
            </a:pPr>
            <a:r>
              <a:rPr lang="en-US" dirty="0"/>
              <a:t>Explain to the class that social pressure and wanting to fit in can be a major reason why some young people start vaping. </a:t>
            </a:r>
          </a:p>
          <a:p>
            <a:pPr marL="171450" indent="-171450">
              <a:buChar char="•"/>
              <a:defRPr/>
            </a:pPr>
            <a:endParaRPr lang="en-US" dirty="0"/>
          </a:p>
          <a:p>
            <a:pPr marL="171450" indent="-171450">
              <a:buChar char="•"/>
              <a:defRPr/>
            </a:pPr>
            <a:r>
              <a:rPr lang="en-US" dirty="0"/>
              <a:t>Ask them in pairs to come up with a list of possible responses to the scenario above where a young person is offering their friend a vape (e.g. </a:t>
            </a:r>
            <a:r>
              <a:rPr lang="en-US" i="1" dirty="0"/>
              <a:t>‘Nah, I'm not into that’, ‘Vaping isn’t for me’, ‘I've heard it’s not great for you’</a:t>
            </a:r>
            <a:r>
              <a:rPr lang="en-US" dirty="0"/>
              <a:t>).</a:t>
            </a:r>
          </a:p>
          <a:p>
            <a:pPr marL="171450" indent="-171450">
              <a:buChar char="•"/>
              <a:defRPr/>
            </a:pPr>
            <a:endParaRPr lang="en-US" dirty="0"/>
          </a:p>
          <a:p>
            <a:pPr marL="171450" indent="-171450">
              <a:buChar char="•"/>
              <a:defRPr/>
            </a:pPr>
            <a:r>
              <a:rPr lang="en-US" dirty="0"/>
              <a:t>Ask students to rehearse saying no and giving the response that feels best for them.</a:t>
            </a:r>
          </a:p>
          <a:p>
            <a:pPr marL="0" indent="0">
              <a:defRPr/>
            </a:pPr>
            <a:endParaRPr lang="en-US" dirty="0"/>
          </a:p>
          <a:p>
            <a:pPr marL="0" indent="0">
              <a:defRPr/>
            </a:pPr>
            <a:r>
              <a:rPr lang="en-US" b="1" dirty="0"/>
              <a:t>Support: </a:t>
            </a:r>
            <a:r>
              <a:rPr lang="en-US" dirty="0"/>
              <a:t>Give students the sentence starter, ‘No thanks, because...’</a:t>
            </a:r>
          </a:p>
          <a:p>
            <a:pPr marL="0" indent="0">
              <a:defRPr/>
            </a:pPr>
            <a:endParaRPr lang="en-US" dirty="0"/>
          </a:p>
          <a:p>
            <a:pPr marL="0" indent="0">
              <a:defRPr/>
            </a:pPr>
            <a:r>
              <a:rPr lang="en-US" b="1" dirty="0"/>
              <a:t>Challenge:</a:t>
            </a:r>
            <a:r>
              <a:rPr lang="en-US" dirty="0"/>
              <a:t> Ask students to include something they’ve learnt in today’s session in their response. </a:t>
            </a:r>
          </a:p>
          <a:p>
            <a:pPr marL="0" indent="0">
              <a:defRPr/>
            </a:pPr>
            <a:endParaRPr lang="en-US" dirty="0"/>
          </a:p>
          <a:p>
            <a:pPr marL="0" indent="0">
              <a:defRPr/>
            </a:pPr>
            <a:r>
              <a:rPr lang="en-US" dirty="0"/>
              <a:t>For further support visit: </a:t>
            </a:r>
            <a:r>
              <a:rPr lang="en-US" dirty="0">
                <a:hlinkClick r:id="rId3"/>
              </a:rPr>
              <a:t>https://www.talktofrank.com/get-help/dealing-with-peer-pressure</a:t>
            </a:r>
            <a:r>
              <a:rPr lang="en-US" dirty="0"/>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3276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reserve="1">
  <p:cSld name="1_Title Slide">
    <p:bg>
      <p:bgPr>
        <a:solidFill>
          <a:srgbClr val="3155A5"/>
        </a:solidFill>
        <a:effectLst/>
      </p:bgPr>
    </p:bg>
    <p:spTree>
      <p:nvGrpSpPr>
        <p:cNvPr id="1" name="Shape 25"/>
        <p:cNvGrpSpPr/>
        <p:nvPr/>
      </p:nvGrpSpPr>
      <p:grpSpPr>
        <a:xfrm>
          <a:off x="0" y="0"/>
          <a:ext cx="0" cy="0"/>
          <a:chOff x="0" y="0"/>
          <a:chExt cx="0" cy="0"/>
        </a:xfrm>
      </p:grpSpPr>
      <p:pic>
        <p:nvPicPr>
          <p:cNvPr id="26" name="Google Shape;26;p4" descr="A close up of a logo&#10;&#10;Description automatically generated"/>
          <p:cNvPicPr preferRelativeResize="0"/>
          <p:nvPr/>
        </p:nvPicPr>
        <p:blipFill rotWithShape="1">
          <a:blip r:embed="rId2" cstate="screen">
            <a:alphaModFix amt="40000"/>
            <a:extLst>
              <a:ext uri="{28A0092B-C50C-407E-A947-70E740481C1C}">
                <a14:useLocalDpi xmlns:a14="http://schemas.microsoft.com/office/drawing/2010/main"/>
              </a:ext>
            </a:extLst>
          </a:blip>
          <a:srcRect l="8684" t="25617" r="8107" b="25782"/>
          <a:stretch/>
        </p:blipFill>
        <p:spPr>
          <a:xfrm>
            <a:off x="384346" y="-23445"/>
            <a:ext cx="11807653" cy="6881446"/>
          </a:xfrm>
          <a:prstGeom prst="rect">
            <a:avLst/>
          </a:prstGeom>
          <a:noFill/>
          <a:ln>
            <a:noFill/>
          </a:ln>
        </p:spPr>
      </p:pic>
      <p:pic>
        <p:nvPicPr>
          <p:cNvPr id="27" name="Google Shape;27;p4"/>
          <p:cNvPicPr preferRelativeResize="0"/>
          <p:nvPr/>
        </p:nvPicPr>
        <p:blipFill>
          <a:blip r:embed="rId3"/>
          <a:srcRect t="4073" b="4073"/>
          <a:stretch/>
        </p:blipFill>
        <p:spPr>
          <a:xfrm>
            <a:off x="10870766" y="371286"/>
            <a:ext cx="936888" cy="382475"/>
          </a:xfrm>
          <a:prstGeom prst="rect">
            <a:avLst/>
          </a:prstGeom>
          <a:noFill/>
          <a:ln>
            <a:noFill/>
          </a:ln>
        </p:spPr>
      </p:pic>
      <p:sp>
        <p:nvSpPr>
          <p:cNvPr id="28" name="Google Shape;28;p4"/>
          <p:cNvSpPr txBox="1">
            <a:spLocks noGrp="1"/>
          </p:cNvSpPr>
          <p:nvPr>
            <p:ph type="ctrTitle"/>
          </p:nvPr>
        </p:nvSpPr>
        <p:spPr>
          <a:xfrm>
            <a:off x="1328352" y="1993877"/>
            <a:ext cx="5762220" cy="958724"/>
          </a:xfrm>
          <a:prstGeom prst="rect">
            <a:avLst/>
          </a:prstGeom>
          <a:noFill/>
          <a:ln>
            <a:noFill/>
          </a:ln>
        </p:spPr>
        <p:txBody>
          <a:bodyPr spcFirstLastPara="1" wrap="square" lIns="0" tIns="0" rIns="0" bIns="0" anchor="b" anchorCtr="0">
            <a:spAutoFit/>
          </a:bodyPr>
          <a:lstStyle>
            <a:lvl1pPr lvl="0" algn="r">
              <a:lnSpc>
                <a:spcPct val="88571"/>
              </a:lnSpc>
              <a:spcBef>
                <a:spcPts val="0"/>
              </a:spcBef>
              <a:spcAft>
                <a:spcPts val="0"/>
              </a:spcAft>
              <a:buClr>
                <a:schemeClr val="dk1"/>
              </a:buClr>
              <a:buSzPts val="7000"/>
              <a:buFont typeface="Arial Narrow"/>
              <a:buNone/>
              <a:defRPr sz="7000" b="1">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a:spLocks noGrp="1"/>
          </p:cNvSpPr>
          <p:nvPr>
            <p:ph type="pic" idx="2"/>
          </p:nvPr>
        </p:nvSpPr>
        <p:spPr>
          <a:xfrm>
            <a:off x="4573815" y="0"/>
            <a:ext cx="7007225" cy="6858000"/>
          </a:xfrm>
          <a:prstGeom prst="rect">
            <a:avLst/>
          </a:prstGeom>
          <a:noFill/>
          <a:ln>
            <a:noFill/>
          </a:ln>
        </p:spPr>
      </p:sp>
      <p:pic>
        <p:nvPicPr>
          <p:cNvPr id="30" name="Google Shape;30;p4"/>
          <p:cNvPicPr preferRelativeResize="0"/>
          <p:nvPr/>
        </p:nvPicPr>
        <p:blipFill>
          <a:blip r:embed="rId4"/>
          <a:srcRect/>
          <a:stretch/>
        </p:blipFill>
        <p:spPr>
          <a:xfrm>
            <a:off x="86499" y="5311452"/>
            <a:ext cx="2483707" cy="1481787"/>
          </a:xfrm>
          <a:prstGeom prst="rect">
            <a:avLst/>
          </a:prstGeom>
          <a:noFill/>
          <a:ln>
            <a:noFill/>
          </a:ln>
        </p:spPr>
      </p:pic>
    </p:spTree>
    <p:extLst>
      <p:ext uri="{BB962C8B-B14F-4D97-AF65-F5344CB8AC3E}">
        <p14:creationId xmlns:p14="http://schemas.microsoft.com/office/powerpoint/2010/main" val="123941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83334"/>
            <a:chOff x="0" y="-25334"/>
            <a:chExt cx="12192000" cy="6883334"/>
          </a:xfrm>
          <a:solidFill>
            <a:srgbClr val="3155A5"/>
          </a:solidFill>
        </p:grpSpPr>
        <p:sp>
          <p:nvSpPr>
            <p:cNvPr id="21" name="Rectangle 20">
              <a:extLst>
                <a:ext uri="{FF2B5EF4-FFF2-40B4-BE49-F238E27FC236}">
                  <a16:creationId xmlns:a16="http://schemas.microsoft.com/office/drawing/2014/main" id="{1037FD20-EF54-9C4B-9D92-3F36153CE219}"/>
                </a:ext>
              </a:extLst>
            </p:cNvPr>
            <p:cNvSpPr/>
            <p:nvPr userDrawn="1"/>
          </p:nvSpPr>
          <p:spPr>
            <a:xfrm>
              <a:off x="0" y="-25334"/>
              <a:ext cx="12192000" cy="6832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a:grpFill/>
          </p:spPr>
        </p:pic>
      </p:grpSp>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362902" y="908945"/>
            <a:ext cx="4289108" cy="1898140"/>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a:t>CLICK TO EDIT MASTER TITLE STYLE</a:t>
            </a:r>
            <a:endParaRPr lang="en-US"/>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a:solidFill>
                <a:schemeClr val="bg1"/>
              </a:solidFill>
            </a:endParaRP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3"/>
          <a:srcRect/>
          <a:stretch/>
        </p:blipFill>
        <p:spPr>
          <a:xfrm>
            <a:off x="205120" y="5979900"/>
            <a:ext cx="1429369" cy="852766"/>
          </a:xfrm>
          <a:prstGeom prst="rect">
            <a:avLst/>
          </a:prstGeom>
        </p:spPr>
      </p:pic>
    </p:spTree>
    <p:extLst>
      <p:ext uri="{BB962C8B-B14F-4D97-AF65-F5344CB8AC3E}">
        <p14:creationId xmlns:p14="http://schemas.microsoft.com/office/powerpoint/2010/main" val="176444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2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89755"/>
            <a:ext cx="12192000" cy="6493579"/>
            <a:chOff x="0" y="364421"/>
            <a:chExt cx="12192000" cy="6493579"/>
          </a:xfrm>
          <a:solidFill>
            <a:srgbClr val="3155A5"/>
          </a:solidFill>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a:grpFill/>
          </p:spPr>
        </p:pic>
      </p:gr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a:solidFill>
                <a:schemeClr val="bg1"/>
              </a:solidFill>
            </a:endParaRP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3"/>
          <a:srcRect/>
          <a:stretch/>
        </p:blipFill>
        <p:spPr>
          <a:xfrm>
            <a:off x="205120" y="5979900"/>
            <a:ext cx="1429369" cy="852766"/>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096000" y="-9539"/>
            <a:ext cx="6096000" cy="5986645"/>
          </a:xfrm>
          <a:prstGeom prst="rect">
            <a:avLst/>
          </a:prstGeom>
        </p:spPr>
        <p:txBody>
          <a:bodyPr/>
          <a:lstStyle/>
          <a:p>
            <a:endParaRPr lang="en-US"/>
          </a:p>
        </p:txBody>
      </p:sp>
      <p:sp>
        <p:nvSpPr>
          <p:cNvPr id="8" name="Google Shape;48;p7">
            <a:extLst>
              <a:ext uri="{FF2B5EF4-FFF2-40B4-BE49-F238E27FC236}">
                <a16:creationId xmlns:a16="http://schemas.microsoft.com/office/drawing/2014/main" id="{71A0F921-9AFB-C5F0-9D8C-740424F34B79}"/>
              </a:ext>
            </a:extLst>
          </p:cNvPr>
          <p:cNvSpPr txBox="1">
            <a:spLocks noGrp="1"/>
          </p:cNvSpPr>
          <p:nvPr>
            <p:ph type="title"/>
          </p:nvPr>
        </p:nvSpPr>
        <p:spPr>
          <a:xfrm>
            <a:off x="337281" y="352453"/>
            <a:ext cx="5127614"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Text Placeholder 4">
            <a:extLst>
              <a:ext uri="{FF2B5EF4-FFF2-40B4-BE49-F238E27FC236}">
                <a16:creationId xmlns:a16="http://schemas.microsoft.com/office/drawing/2014/main" id="{BA10C1DF-A1EE-27EA-9DB0-0E130C2D93FB}"/>
              </a:ext>
            </a:extLst>
          </p:cNvPr>
          <p:cNvSpPr>
            <a:spLocks noGrp="1"/>
          </p:cNvSpPr>
          <p:nvPr>
            <p:ph type="body" sz="quarter" idx="16"/>
          </p:nvPr>
        </p:nvSpPr>
        <p:spPr>
          <a:xfrm>
            <a:off x="337280" y="1211752"/>
            <a:ext cx="5429265" cy="4395671"/>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9047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Title and Content" preserve="1" userDrawn="1">
  <p:cSld name="27_Title and Content">
    <p:spTree>
      <p:nvGrpSpPr>
        <p:cNvPr id="1" name="Shape 46"/>
        <p:cNvGrpSpPr/>
        <p:nvPr/>
      </p:nvGrpSpPr>
      <p:grpSpPr>
        <a:xfrm>
          <a:off x="0" y="0"/>
          <a:ext cx="0" cy="0"/>
          <a:chOff x="0" y="0"/>
          <a:chExt cx="0" cy="0"/>
        </a:xfrm>
      </p:grpSpPr>
      <p:sp>
        <p:nvSpPr>
          <p:cNvPr id="47" name="Google Shape;47;p7"/>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48;p7"/>
          <p:cNvSpPr txBox="1">
            <a:spLocks noGrp="1"/>
          </p:cNvSpPr>
          <p:nvPr>
            <p:ph type="title"/>
          </p:nvPr>
        </p:nvSpPr>
        <p:spPr>
          <a:xfrm>
            <a:off x="337281" y="352453"/>
            <a:ext cx="10515600"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bg1"/>
                </a:solidFill>
                <a:latin typeface="Arial Narrow"/>
                <a:ea typeface="Arial Narrow"/>
                <a:cs typeface="Arial Narrow"/>
                <a:sym typeface="Arial Narrow"/>
              </a:rPr>
              <a:t>‹#›</a:t>
            </a:fld>
            <a:endParaRPr sz="1600" b="1" i="0">
              <a:solidFill>
                <a:schemeClr val="bg1"/>
              </a:solidFill>
              <a:latin typeface="Arial Narrow"/>
              <a:ea typeface="Arial Narrow"/>
              <a:cs typeface="Arial Narrow"/>
              <a:sym typeface="Arial Narrow"/>
            </a:endParaRPr>
          </a:p>
        </p:txBody>
      </p:sp>
      <p:pic>
        <p:nvPicPr>
          <p:cNvPr id="51" name="Google Shape;51;p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pic>
        <p:nvPicPr>
          <p:cNvPr id="54" name="Google Shape;54;p7"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4" name="Text Placeholder 3">
            <a:extLst>
              <a:ext uri="{FF2B5EF4-FFF2-40B4-BE49-F238E27FC236}">
                <a16:creationId xmlns:a16="http://schemas.microsoft.com/office/drawing/2014/main" id="{3B89661D-A6E9-2854-E52A-EDA03EA4AEF9}"/>
              </a:ext>
            </a:extLst>
          </p:cNvPr>
          <p:cNvSpPr>
            <a:spLocks noGrp="1"/>
          </p:cNvSpPr>
          <p:nvPr>
            <p:ph type="body" sz="quarter" idx="10"/>
          </p:nvPr>
        </p:nvSpPr>
        <p:spPr>
          <a:xfrm>
            <a:off x="336550" y="1211751"/>
            <a:ext cx="11506739" cy="4395671"/>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96077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4_Title and Content" userDrawn="1">
  <p:cSld name="14_Title and Content">
    <p:spTree>
      <p:nvGrpSpPr>
        <p:cNvPr id="1" name="Shape 46"/>
        <p:cNvGrpSpPr/>
        <p:nvPr/>
      </p:nvGrpSpPr>
      <p:grpSpPr>
        <a:xfrm>
          <a:off x="0" y="0"/>
          <a:ext cx="0" cy="0"/>
          <a:chOff x="0" y="0"/>
          <a:chExt cx="0" cy="0"/>
        </a:xfrm>
      </p:grpSpPr>
      <p:sp>
        <p:nvSpPr>
          <p:cNvPr id="47" name="Google Shape;47;p7"/>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48;p7"/>
          <p:cNvSpPr txBox="1">
            <a:spLocks noGrp="1"/>
          </p:cNvSpPr>
          <p:nvPr>
            <p:ph type="title"/>
          </p:nvPr>
        </p:nvSpPr>
        <p:spPr>
          <a:xfrm>
            <a:off x="337281" y="352453"/>
            <a:ext cx="10515600"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5000"/>
              <a:buFont typeface="Arial Narrow"/>
              <a:buNone/>
              <a:defRPr sz="5000" b="1" i="0" u="none" strike="noStrike">
                <a:solidFill>
                  <a:schemeClr val="dk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dk1"/>
                </a:solidFill>
                <a:latin typeface="Arial Narrow"/>
                <a:ea typeface="Arial Narrow"/>
                <a:cs typeface="Arial Narrow"/>
                <a:sym typeface="Arial Narrow"/>
              </a:rPr>
              <a:t>‹#›</a:t>
            </a:fld>
            <a:endParaRPr sz="1600" b="1" i="0">
              <a:solidFill>
                <a:schemeClr val="dk1"/>
              </a:solidFill>
              <a:latin typeface="Arial Narrow"/>
              <a:ea typeface="Arial Narrow"/>
              <a:cs typeface="Arial Narrow"/>
              <a:sym typeface="Arial Narrow"/>
            </a:endParaRPr>
          </a:p>
        </p:txBody>
      </p:sp>
      <p:pic>
        <p:nvPicPr>
          <p:cNvPr id="51" name="Google Shape;51;p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sp>
        <p:nvSpPr>
          <p:cNvPr id="53" name="Google Shape;53;p7"/>
          <p:cNvSpPr txBox="1">
            <a:spLocks noGrp="1"/>
          </p:cNvSpPr>
          <p:nvPr>
            <p:ph type="body" idx="2"/>
          </p:nvPr>
        </p:nvSpPr>
        <p:spPr>
          <a:xfrm>
            <a:off x="348710" y="4199040"/>
            <a:ext cx="5251989" cy="1440213"/>
          </a:xfrm>
          <a:prstGeom prst="rect">
            <a:avLst/>
          </a:prstGeom>
          <a:solidFill>
            <a:srgbClr val="8BC53F"/>
          </a:solidFill>
          <a:ln>
            <a:noFill/>
          </a:ln>
        </p:spPr>
        <p:txBody>
          <a:bodyPr spcFirstLastPara="1" wrap="square" lIns="144000" tIns="0" rIns="0" bIns="0" anchor="ctr" anchorCtr="0">
            <a:noAutofit/>
          </a:bodyPr>
          <a:lstStyle>
            <a:lvl1pPr marL="457200" marR="0" lvl="0" indent="-228600" algn="l">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4" name="Google Shape;54;p7"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4" name="Text Placeholder 3">
            <a:extLst>
              <a:ext uri="{FF2B5EF4-FFF2-40B4-BE49-F238E27FC236}">
                <a16:creationId xmlns:a16="http://schemas.microsoft.com/office/drawing/2014/main" id="{C7C05C40-6580-C91C-D5F0-63D580D74B44}"/>
              </a:ext>
            </a:extLst>
          </p:cNvPr>
          <p:cNvSpPr>
            <a:spLocks noGrp="1"/>
          </p:cNvSpPr>
          <p:nvPr>
            <p:ph type="body" sz="quarter" idx="10"/>
          </p:nvPr>
        </p:nvSpPr>
        <p:spPr>
          <a:xfrm>
            <a:off x="336550" y="1211751"/>
            <a:ext cx="11506739" cy="2701803"/>
          </a:xfrm>
        </p:spPr>
        <p:txBody>
          <a:bodyPr>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5"/>
        <p:cNvGrpSpPr/>
        <p:nvPr/>
      </p:nvGrpSpPr>
      <p:grpSpPr>
        <a:xfrm>
          <a:off x="0" y="0"/>
          <a:ext cx="0" cy="0"/>
          <a:chOff x="0" y="0"/>
          <a:chExt cx="0" cy="0"/>
        </a:xfrm>
      </p:grpSpPr>
      <p:grpSp>
        <p:nvGrpSpPr>
          <p:cNvPr id="56" name="Google Shape;56;p8"/>
          <p:cNvGrpSpPr/>
          <p:nvPr/>
        </p:nvGrpSpPr>
        <p:grpSpPr>
          <a:xfrm>
            <a:off x="0" y="0"/>
            <a:ext cx="12192000" cy="6858000"/>
            <a:chOff x="0" y="0"/>
            <a:chExt cx="12192000" cy="6858000"/>
          </a:xfrm>
        </p:grpSpPr>
        <p:sp>
          <p:nvSpPr>
            <p:cNvPr id="57" name="Google Shape;57;p8"/>
            <p:cNvSpPr/>
            <p:nvPr/>
          </p:nvSpPr>
          <p:spPr>
            <a:xfrm>
              <a:off x="0" y="0"/>
              <a:ext cx="6096000" cy="683260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 name="Google Shape;58;p8"/>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 name="Google Shape;59;p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sp>
        <p:nvSpPr>
          <p:cNvPr id="61" name="Google Shape;61;p8"/>
          <p:cNvSpPr txBox="1">
            <a:spLocks noGrp="1"/>
          </p:cNvSpPr>
          <p:nvPr>
            <p:ph type="title"/>
          </p:nvPr>
        </p:nvSpPr>
        <p:spPr>
          <a:xfrm>
            <a:off x="-85147" y="954831"/>
            <a:ext cx="4145280" cy="1266987"/>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8"/>
          <p:cNvSpPr>
            <a:spLocks noGrp="1"/>
          </p:cNvSpPr>
          <p:nvPr>
            <p:ph type="pic" idx="2"/>
          </p:nvPr>
        </p:nvSpPr>
        <p:spPr>
          <a:xfrm>
            <a:off x="2280862" y="1881505"/>
            <a:ext cx="6946900" cy="5159375"/>
          </a:xfrm>
          <a:prstGeom prst="rect">
            <a:avLst/>
          </a:prstGeom>
          <a:noFill/>
          <a:ln>
            <a:noFill/>
          </a:ln>
        </p:spPr>
      </p:sp>
      <p:sp>
        <p:nvSpPr>
          <p:cNvPr id="63" name="Google Shape;63;p8"/>
          <p:cNvSpPr txBox="1">
            <a:spLocks noGrp="1"/>
          </p:cNvSpPr>
          <p:nvPr>
            <p:ph type="body" idx="1"/>
          </p:nvPr>
        </p:nvSpPr>
        <p:spPr>
          <a:xfrm>
            <a:off x="7180480" y="1672467"/>
            <a:ext cx="4421875" cy="360268"/>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8"/>
          <p:cNvSpPr txBox="1">
            <a:spLocks noGrp="1"/>
          </p:cNvSpPr>
          <p:nvPr>
            <p:ph type="body" idx="3"/>
          </p:nvPr>
        </p:nvSpPr>
        <p:spPr>
          <a:xfrm>
            <a:off x="7180480" y="2221818"/>
            <a:ext cx="4421875" cy="2414363"/>
          </a:xfrm>
          <a:prstGeom prst="rect">
            <a:avLst/>
          </a:prstGeom>
          <a:noFill/>
          <a:ln>
            <a:noFill/>
          </a:ln>
        </p:spPr>
        <p:txBody>
          <a:bodyPr spcFirstLastPara="1" wrap="square" lIns="0" tIns="0" rIns="0" bIns="0" anchor="t" anchorCtr="0">
            <a:noAutofit/>
          </a:bodyPr>
          <a:lstStyle>
            <a:lvl1pPr marL="457200" marR="0" lvl="0" indent="-368300" algn="l">
              <a:lnSpc>
                <a:spcPct val="104545"/>
              </a:lnSpc>
              <a:spcBef>
                <a:spcPts val="1000"/>
              </a:spcBef>
              <a:spcAft>
                <a:spcPts val="0"/>
              </a:spcAft>
              <a:buClr>
                <a:schemeClr val="dk1"/>
              </a:buClr>
              <a:buSzPts val="2200"/>
              <a:buFont typeface="Arial"/>
              <a:buChar char="•"/>
              <a:defRPr sz="22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8"/>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a:solidFill>
                <a:schemeClr val="lt1"/>
              </a:solidFill>
              <a:latin typeface="Arial Narrow"/>
              <a:ea typeface="Arial Narrow"/>
              <a:cs typeface="Arial Narrow"/>
              <a:sym typeface="Arial Narrow"/>
            </a:endParaRPr>
          </a:p>
        </p:txBody>
      </p:sp>
      <p:pic>
        <p:nvPicPr>
          <p:cNvPr id="66" name="Google Shape;66;p8"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67"/>
        <p:cNvGrpSpPr/>
        <p:nvPr/>
      </p:nvGrpSpPr>
      <p:grpSpPr>
        <a:xfrm>
          <a:off x="0" y="0"/>
          <a:ext cx="0" cy="0"/>
          <a:chOff x="0" y="0"/>
          <a:chExt cx="0" cy="0"/>
        </a:xfrm>
      </p:grpSpPr>
      <p:grpSp>
        <p:nvGrpSpPr>
          <p:cNvPr id="68" name="Google Shape;68;p9"/>
          <p:cNvGrpSpPr/>
          <p:nvPr/>
        </p:nvGrpSpPr>
        <p:grpSpPr>
          <a:xfrm>
            <a:off x="0" y="0"/>
            <a:ext cx="12192000" cy="6858000"/>
            <a:chOff x="0" y="0"/>
            <a:chExt cx="12192000" cy="6858000"/>
          </a:xfrm>
        </p:grpSpPr>
        <p:sp>
          <p:nvSpPr>
            <p:cNvPr id="69" name="Google Shape;69;p9"/>
            <p:cNvSpPr/>
            <p:nvPr/>
          </p:nvSpPr>
          <p:spPr>
            <a:xfrm>
              <a:off x="0" y="0"/>
              <a:ext cx="6096000" cy="683260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9"/>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1" name="Google Shape;71;p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pic>
        <p:nvPicPr>
          <p:cNvPr id="72" name="Google Shape;72;p9" descr="A close up of a logo&#10;&#10;Description automatically generated"/>
          <p:cNvPicPr preferRelativeResize="0"/>
          <p:nvPr/>
        </p:nvPicPr>
        <p:blipFill rotWithShape="1">
          <a:blip r:embed="rId3" cstate="screen">
            <a:alphaModFix amt="40000"/>
            <a:extLst>
              <a:ext uri="{28A0092B-C50C-407E-A947-70E740481C1C}">
                <a14:useLocalDpi xmlns:a14="http://schemas.microsoft.com/office/drawing/2010/main"/>
              </a:ext>
            </a:extLst>
          </a:blip>
          <a:srcRect/>
          <a:stretch/>
        </p:blipFill>
        <p:spPr>
          <a:xfrm>
            <a:off x="-215269" y="356197"/>
            <a:ext cx="10444950" cy="10421765"/>
          </a:xfrm>
          <a:prstGeom prst="rect">
            <a:avLst/>
          </a:prstGeom>
          <a:noFill/>
          <a:ln>
            <a:noFill/>
          </a:ln>
        </p:spPr>
      </p:pic>
      <p:sp>
        <p:nvSpPr>
          <p:cNvPr id="73" name="Google Shape;73;p9"/>
          <p:cNvSpPr txBox="1">
            <a:spLocks noGrp="1"/>
          </p:cNvSpPr>
          <p:nvPr>
            <p:ph type="title"/>
          </p:nvPr>
        </p:nvSpPr>
        <p:spPr>
          <a:xfrm>
            <a:off x="1928887" y="979473"/>
            <a:ext cx="4167113" cy="7246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
          <p:cNvSpPr>
            <a:spLocks noGrp="1"/>
          </p:cNvSpPr>
          <p:nvPr>
            <p:ph type="pic" idx="2"/>
          </p:nvPr>
        </p:nvSpPr>
        <p:spPr>
          <a:xfrm>
            <a:off x="2340496" y="1673225"/>
            <a:ext cx="4840889" cy="5159375"/>
          </a:xfrm>
          <a:prstGeom prst="rect">
            <a:avLst/>
          </a:prstGeom>
          <a:noFill/>
          <a:ln>
            <a:noFill/>
          </a:ln>
        </p:spPr>
      </p:sp>
      <p:sp>
        <p:nvSpPr>
          <p:cNvPr id="75" name="Google Shape;75;p9"/>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a:solidFill>
                <a:schemeClr val="lt1"/>
              </a:solidFill>
              <a:latin typeface="Arial Narrow"/>
              <a:ea typeface="Arial Narrow"/>
              <a:cs typeface="Arial Narrow"/>
              <a:sym typeface="Arial Narrow"/>
            </a:endParaRPr>
          </a:p>
        </p:txBody>
      </p:sp>
      <p:pic>
        <p:nvPicPr>
          <p:cNvPr id="76" name="Google Shape;76;p9"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77" name="Google Shape;77;p9"/>
          <p:cNvSpPr txBox="1">
            <a:spLocks noGrp="1"/>
          </p:cNvSpPr>
          <p:nvPr>
            <p:ph type="body" idx="1"/>
          </p:nvPr>
        </p:nvSpPr>
        <p:spPr>
          <a:xfrm>
            <a:off x="7184794" y="917117"/>
            <a:ext cx="3676494" cy="1859537"/>
          </a:xfrm>
          <a:prstGeom prst="rect">
            <a:avLst/>
          </a:prstGeom>
          <a:solidFill>
            <a:srgbClr val="8BC53F"/>
          </a:solidFill>
          <a:ln>
            <a:noFill/>
          </a:ln>
        </p:spPr>
        <p:txBody>
          <a:bodyPr spcFirstLastPara="1" wrap="square" lIns="144000" tIns="0" rIns="0" bIns="0" anchor="ctr" anchorCtr="0">
            <a:noAutofit/>
          </a:bodyPr>
          <a:lstStyle>
            <a:lvl1pPr marL="457200" marR="0" lvl="0" indent="-228600" algn="ctr">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9"/>
          <p:cNvSpPr txBox="1">
            <a:spLocks noGrp="1"/>
          </p:cNvSpPr>
          <p:nvPr>
            <p:ph type="body" idx="3"/>
          </p:nvPr>
        </p:nvSpPr>
        <p:spPr>
          <a:xfrm>
            <a:off x="7181385" y="3032132"/>
            <a:ext cx="3676494" cy="2152643"/>
          </a:xfrm>
          <a:prstGeom prst="rect">
            <a:avLst/>
          </a:prstGeom>
          <a:solidFill>
            <a:srgbClr val="8BC53F"/>
          </a:solidFill>
          <a:ln>
            <a:noFill/>
          </a:ln>
        </p:spPr>
        <p:txBody>
          <a:bodyPr spcFirstLastPara="1" wrap="square" lIns="144000" tIns="0" rIns="0" bIns="0" anchor="ctr" anchorCtr="0">
            <a:noAutofit/>
          </a:bodyPr>
          <a:lstStyle>
            <a:lvl1pPr marL="457200" marR="0" lvl="0" indent="-228600" algn="ctr">
              <a:lnSpc>
                <a:spcPct val="11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9"/>
          <p:cNvSpPr txBox="1">
            <a:spLocks noGrp="1"/>
          </p:cNvSpPr>
          <p:nvPr>
            <p:ph type="body" idx="4"/>
          </p:nvPr>
        </p:nvSpPr>
        <p:spPr>
          <a:xfrm>
            <a:off x="284930" y="2581127"/>
            <a:ext cx="2763070" cy="902009"/>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9"/>
          <p:cNvSpPr txBox="1">
            <a:spLocks noGrp="1"/>
          </p:cNvSpPr>
          <p:nvPr>
            <p:ph type="body" idx="5"/>
          </p:nvPr>
        </p:nvSpPr>
        <p:spPr>
          <a:xfrm>
            <a:off x="284930" y="3657448"/>
            <a:ext cx="2763070" cy="902009"/>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bg>
      <p:bgPr>
        <a:solidFill>
          <a:srgbClr val="3155A5"/>
        </a:solidFill>
        <a:effectLst/>
      </p:bgPr>
    </p:bg>
    <p:spTree>
      <p:nvGrpSpPr>
        <p:cNvPr id="1" name="Shape 108"/>
        <p:cNvGrpSpPr/>
        <p:nvPr/>
      </p:nvGrpSpPr>
      <p:grpSpPr>
        <a:xfrm>
          <a:off x="0" y="0"/>
          <a:ext cx="0" cy="0"/>
          <a:chOff x="0" y="0"/>
          <a:chExt cx="0" cy="0"/>
        </a:xfrm>
      </p:grpSpPr>
      <p:pic>
        <p:nvPicPr>
          <p:cNvPr id="109" name="Google Shape;109;p11" descr="A close up of a logo&#10;&#10;Description automatically generated"/>
          <p:cNvPicPr preferRelativeResize="0"/>
          <p:nvPr/>
        </p:nvPicPr>
        <p:blipFill rotWithShape="1">
          <a:blip r:embed="rId2" cstate="screen">
            <a:alphaModFix amt="40000"/>
            <a:extLst>
              <a:ext uri="{28A0092B-C50C-407E-A947-70E740481C1C}">
                <a14:useLocalDpi xmlns:a14="http://schemas.microsoft.com/office/drawing/2010/main"/>
              </a:ext>
            </a:extLst>
          </a:blip>
          <a:srcRect/>
          <a:stretch/>
        </p:blipFill>
        <p:spPr>
          <a:xfrm>
            <a:off x="-2650373" y="460931"/>
            <a:ext cx="13139978" cy="13110810"/>
          </a:xfrm>
          <a:prstGeom prst="rect">
            <a:avLst/>
          </a:prstGeom>
          <a:noFill/>
          <a:ln>
            <a:noFill/>
          </a:ln>
        </p:spPr>
      </p:pic>
      <p:sp>
        <p:nvSpPr>
          <p:cNvPr id="110" name="Google Shape;110;p11"/>
          <p:cNvSpPr txBox="1">
            <a:spLocks noGrp="1"/>
          </p:cNvSpPr>
          <p:nvPr>
            <p:ph type="title"/>
          </p:nvPr>
        </p:nvSpPr>
        <p:spPr>
          <a:xfrm>
            <a:off x="2762264" y="954831"/>
            <a:ext cx="4860404" cy="992188"/>
          </a:xfrm>
          <a:prstGeom prst="rect">
            <a:avLst/>
          </a:prstGeom>
          <a:noFill/>
          <a:ln>
            <a:noFill/>
          </a:ln>
        </p:spPr>
        <p:txBody>
          <a:bodyPr spcFirstLastPara="1" wrap="square" lIns="0" tIns="0" rIns="0" bIns="0" anchor="t" anchorCtr="0">
            <a:noAutofit/>
          </a:bodyPr>
          <a:lstStyle>
            <a:lvl1pPr lvl="0" algn="l">
              <a:lnSpc>
                <a:spcPct val="96000"/>
              </a:lnSpc>
              <a:spcBef>
                <a:spcPts val="0"/>
              </a:spcBef>
              <a:spcAft>
                <a:spcPts val="0"/>
              </a:spcAft>
              <a:buClr>
                <a:schemeClr val="lt1"/>
              </a:buClr>
              <a:buSzPts val="5000"/>
              <a:buFont typeface="Arial Narrow"/>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1"/>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a:solidFill>
                <a:schemeClr val="lt1"/>
              </a:solidFill>
              <a:latin typeface="Arial Narrow"/>
              <a:ea typeface="Arial Narrow"/>
              <a:cs typeface="Arial Narrow"/>
              <a:sym typeface="Arial Narrow"/>
            </a:endParaRPr>
          </a:p>
        </p:txBody>
      </p:sp>
      <p:pic>
        <p:nvPicPr>
          <p:cNvPr id="112" name="Google Shape;112;p11"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113" name="Google Shape;113;p11"/>
          <p:cNvSpPr txBox="1">
            <a:spLocks noGrp="1"/>
          </p:cNvSpPr>
          <p:nvPr>
            <p:ph type="body" idx="1"/>
          </p:nvPr>
        </p:nvSpPr>
        <p:spPr>
          <a:xfrm>
            <a:off x="1634490" y="2432545"/>
            <a:ext cx="4392805" cy="1097733"/>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1000"/>
              </a:spcBef>
              <a:spcAft>
                <a:spcPts val="0"/>
              </a:spcAft>
              <a:buClr>
                <a:schemeClr val="lt1"/>
              </a:buClr>
              <a:buSzPts val="2400"/>
              <a:buFont typeface="Arial"/>
              <a:buNone/>
              <a:defRPr sz="24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1"/>
          <p:cNvSpPr txBox="1">
            <a:spLocks noGrp="1"/>
          </p:cNvSpPr>
          <p:nvPr>
            <p:ph type="body" idx="2"/>
          </p:nvPr>
        </p:nvSpPr>
        <p:spPr>
          <a:xfrm>
            <a:off x="1354238" y="3849081"/>
            <a:ext cx="4673057" cy="557705"/>
          </a:xfrm>
          <a:prstGeom prst="rect">
            <a:avLst/>
          </a:prstGeom>
          <a:noFill/>
          <a:ln>
            <a:noFill/>
          </a:ln>
        </p:spPr>
        <p:txBody>
          <a:bodyPr spcFirstLastPara="1" wrap="square" lIns="0" tIns="0" rIns="0" bIns="0" anchor="t" anchorCtr="0">
            <a:noAutofit/>
          </a:bodyPr>
          <a:lstStyle>
            <a:lvl1pPr marL="457200" marR="0" lvl="0" indent="-228600" algn="r">
              <a:lnSpc>
                <a:spcPct val="100000"/>
              </a:lnSpc>
              <a:spcBef>
                <a:spcPts val="1000"/>
              </a:spcBef>
              <a:spcAft>
                <a:spcPts val="0"/>
              </a:spcAft>
              <a:buClr>
                <a:schemeClr val="lt1"/>
              </a:buClr>
              <a:buSzPts val="2000"/>
              <a:buFont typeface="Arial"/>
              <a:buNone/>
              <a:defRPr sz="2000" b="0" i="0" u="none" strike="noStrik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1"/>
          <p:cNvSpPr>
            <a:spLocks noGrp="1"/>
          </p:cNvSpPr>
          <p:nvPr>
            <p:ph type="pic" idx="3"/>
          </p:nvPr>
        </p:nvSpPr>
        <p:spPr>
          <a:xfrm>
            <a:off x="6493397" y="1673225"/>
            <a:ext cx="5698603" cy="5159375"/>
          </a:xfrm>
          <a:prstGeom prst="rect">
            <a:avLst/>
          </a:prstGeom>
          <a:noFill/>
          <a:ln>
            <a:noFill/>
          </a:ln>
        </p:spPr>
      </p:sp>
      <p:pic>
        <p:nvPicPr>
          <p:cNvPr id="116" name="Google Shape;116;p11"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365949" y="364421"/>
            <a:ext cx="472812" cy="19302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117"/>
        <p:cNvGrpSpPr/>
        <p:nvPr/>
      </p:nvGrpSpPr>
      <p:grpSpPr>
        <a:xfrm>
          <a:off x="0" y="0"/>
          <a:ext cx="0" cy="0"/>
          <a:chOff x="0" y="0"/>
          <a:chExt cx="0" cy="0"/>
        </a:xfrm>
      </p:grpSpPr>
      <p:grpSp>
        <p:nvGrpSpPr>
          <p:cNvPr id="118" name="Google Shape;118;p12"/>
          <p:cNvGrpSpPr/>
          <p:nvPr/>
        </p:nvGrpSpPr>
        <p:grpSpPr>
          <a:xfrm>
            <a:off x="0" y="0"/>
            <a:ext cx="12192000" cy="6858000"/>
            <a:chOff x="0" y="0"/>
            <a:chExt cx="12192000" cy="6858000"/>
          </a:xfrm>
        </p:grpSpPr>
        <p:sp>
          <p:nvSpPr>
            <p:cNvPr id="119" name="Google Shape;119;p12"/>
            <p:cNvSpPr/>
            <p:nvPr/>
          </p:nvSpPr>
          <p:spPr>
            <a:xfrm>
              <a:off x="0" y="0"/>
              <a:ext cx="6096000" cy="6832599"/>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12"/>
            <p:cNvSpPr/>
            <p:nvPr/>
          </p:nvSpPr>
          <p:spPr>
            <a:xfrm>
              <a:off x="0" y="5951840"/>
              <a:ext cx="12192000" cy="906160"/>
            </a:xfrm>
            <a:prstGeom prst="rect">
              <a:avLst/>
            </a:prstGeom>
            <a:solidFill>
              <a:srgbClr val="315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1" name="Google Shape;121;p1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grpSp>
      <p:sp>
        <p:nvSpPr>
          <p:cNvPr id="122" name="Google Shape;122;p12"/>
          <p:cNvSpPr txBox="1">
            <a:spLocks noGrp="1"/>
          </p:cNvSpPr>
          <p:nvPr>
            <p:ph type="title"/>
          </p:nvPr>
        </p:nvSpPr>
        <p:spPr>
          <a:xfrm>
            <a:off x="548639" y="1203086"/>
            <a:ext cx="3429277" cy="1766230"/>
          </a:xfrm>
          <a:prstGeom prst="rect">
            <a:avLst/>
          </a:prstGeom>
          <a:noFill/>
          <a:ln>
            <a:noFill/>
          </a:ln>
        </p:spPr>
        <p:txBody>
          <a:bodyPr spcFirstLastPara="1" wrap="square" lIns="0" tIns="0" rIns="0" bIns="0" anchor="t" anchorCtr="0">
            <a:noAutofit/>
          </a:bodyPr>
          <a:lstStyle>
            <a:lvl1pPr lvl="0" algn="r">
              <a:lnSpc>
                <a:spcPct val="96000"/>
              </a:lnSpc>
              <a:spcBef>
                <a:spcPts val="0"/>
              </a:spcBef>
              <a:spcAft>
                <a:spcPts val="0"/>
              </a:spcAft>
              <a:buClr>
                <a:schemeClr val="lt1"/>
              </a:buClr>
              <a:buSzPts val="5000"/>
              <a:buFont typeface="Arial"/>
              <a:buNone/>
              <a:defRPr sz="5000" b="1" i="0" u="none" strike="noStrike">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2"/>
          <p:cNvSpPr txBox="1">
            <a:spLocks noGrp="1"/>
          </p:cNvSpPr>
          <p:nvPr>
            <p:ph type="body" idx="1"/>
          </p:nvPr>
        </p:nvSpPr>
        <p:spPr>
          <a:xfrm>
            <a:off x="7770126" y="1362703"/>
            <a:ext cx="4073164" cy="431373"/>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4" name="Google Shape;124;p12" descr="A close up of a logo&#10;&#10;Description automatically generated"/>
          <p:cNvPicPr preferRelativeResize="0"/>
          <p:nvPr/>
        </p:nvPicPr>
        <p:blipFill rotWithShape="1">
          <a:blip r:embed="rId3" cstate="screen">
            <a:alphaModFix amt="40000"/>
            <a:extLst>
              <a:ext uri="{28A0092B-C50C-407E-A947-70E740481C1C}">
                <a14:useLocalDpi xmlns:a14="http://schemas.microsoft.com/office/drawing/2010/main"/>
              </a:ext>
            </a:extLst>
          </a:blip>
          <a:srcRect/>
          <a:stretch/>
        </p:blipFill>
        <p:spPr>
          <a:xfrm>
            <a:off x="-721653" y="-1710097"/>
            <a:ext cx="13139978" cy="13110810"/>
          </a:xfrm>
          <a:prstGeom prst="rect">
            <a:avLst/>
          </a:prstGeom>
          <a:noFill/>
          <a:ln>
            <a:noFill/>
          </a:ln>
        </p:spPr>
      </p:pic>
      <p:sp>
        <p:nvSpPr>
          <p:cNvPr id="125" name="Google Shape;125;p12"/>
          <p:cNvSpPr txBox="1">
            <a:spLocks noGrp="1"/>
          </p:cNvSpPr>
          <p:nvPr>
            <p:ph type="body" idx="2"/>
          </p:nvPr>
        </p:nvSpPr>
        <p:spPr>
          <a:xfrm>
            <a:off x="7770126" y="1991625"/>
            <a:ext cx="4073164" cy="1353459"/>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1000"/>
              </a:spcBef>
              <a:spcAft>
                <a:spcPts val="0"/>
              </a:spcAft>
              <a:buClr>
                <a:schemeClr val="dk1"/>
              </a:buClr>
              <a:buSzPts val="2000"/>
              <a:buFont typeface="Arial"/>
              <a:buNone/>
              <a:defRPr sz="20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2"/>
          <p:cNvSpPr txBox="1">
            <a:spLocks noGrp="1"/>
          </p:cNvSpPr>
          <p:nvPr>
            <p:ph type="body" idx="3"/>
          </p:nvPr>
        </p:nvSpPr>
        <p:spPr>
          <a:xfrm>
            <a:off x="7770126" y="3781811"/>
            <a:ext cx="4073164" cy="431373"/>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000"/>
              </a:spcBef>
              <a:spcAft>
                <a:spcPts val="0"/>
              </a:spcAft>
              <a:buClr>
                <a:schemeClr val="dk1"/>
              </a:buClr>
              <a:buSzPts val="2600"/>
              <a:buFont typeface="Arial"/>
              <a:buNone/>
              <a:defRPr sz="26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2"/>
          <p:cNvSpPr txBox="1">
            <a:spLocks noGrp="1"/>
          </p:cNvSpPr>
          <p:nvPr>
            <p:ph type="body" idx="4"/>
          </p:nvPr>
        </p:nvSpPr>
        <p:spPr>
          <a:xfrm>
            <a:off x="7770126" y="4410733"/>
            <a:ext cx="4073164" cy="566381"/>
          </a:xfrm>
          <a:prstGeom prst="rect">
            <a:avLst/>
          </a:prstGeom>
          <a:noFill/>
          <a:ln>
            <a:noFill/>
          </a:ln>
        </p:spPr>
        <p:txBody>
          <a:bodyPr spcFirstLastPara="1" wrap="square" lIns="0" tIns="0" rIns="0" bIns="0" anchor="t" anchorCtr="0">
            <a:noAutofit/>
          </a:bodyPr>
          <a:lstStyle>
            <a:lvl1pPr marL="457200" marR="0" lvl="0" indent="-228600" algn="l">
              <a:lnSpc>
                <a:spcPct val="115000"/>
              </a:lnSpc>
              <a:spcBef>
                <a:spcPts val="1000"/>
              </a:spcBef>
              <a:spcAft>
                <a:spcPts val="0"/>
              </a:spcAft>
              <a:buClr>
                <a:schemeClr val="dk1"/>
              </a:buClr>
              <a:buSzPts val="2000"/>
              <a:buFont typeface="Arial"/>
              <a:buNone/>
              <a:defRPr sz="2000" b="0" i="0" u="none" strike="noStrike">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2"/>
          <p:cNvSpPr txBox="1"/>
          <p:nvPr/>
        </p:nvSpPr>
        <p:spPr>
          <a:xfrm>
            <a:off x="9118005" y="5951840"/>
            <a:ext cx="2743200" cy="90616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US" sz="1600" b="1" i="0">
                <a:solidFill>
                  <a:schemeClr val="lt1"/>
                </a:solidFill>
                <a:latin typeface="Arial Narrow"/>
                <a:ea typeface="Arial Narrow"/>
                <a:cs typeface="Arial Narrow"/>
                <a:sym typeface="Arial Narrow"/>
              </a:rPr>
              <a:t>‹#›</a:t>
            </a:fld>
            <a:endParaRPr sz="1600" b="1" i="0">
              <a:solidFill>
                <a:schemeClr val="lt1"/>
              </a:solidFill>
              <a:latin typeface="Arial Narrow"/>
              <a:ea typeface="Arial Narrow"/>
              <a:cs typeface="Arial Narrow"/>
              <a:sym typeface="Arial Narrow"/>
            </a:endParaRPr>
          </a:p>
        </p:txBody>
      </p:sp>
      <p:pic>
        <p:nvPicPr>
          <p:cNvPr id="129" name="Google Shape;129;p12"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5119" y="5979900"/>
            <a:ext cx="1429371" cy="852767"/>
          </a:xfrm>
          <a:prstGeom prst="rect">
            <a:avLst/>
          </a:prstGeom>
          <a:noFill/>
          <a:ln>
            <a:noFill/>
          </a:ln>
        </p:spPr>
      </p:pic>
      <p:sp>
        <p:nvSpPr>
          <p:cNvPr id="130" name="Google Shape;130;p12"/>
          <p:cNvSpPr>
            <a:spLocks noGrp="1"/>
          </p:cNvSpPr>
          <p:nvPr>
            <p:ph type="pic" idx="5"/>
          </p:nvPr>
        </p:nvSpPr>
        <p:spPr>
          <a:xfrm>
            <a:off x="2961564" y="1228487"/>
            <a:ext cx="4477767" cy="5633246"/>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83334"/>
            <a:chOff x="0" y="-25334"/>
            <a:chExt cx="12192000" cy="6883334"/>
          </a:xfrm>
          <a:solidFill>
            <a:srgbClr val="3155A5"/>
          </a:solidFill>
        </p:grpSpPr>
        <p:sp>
          <p:nvSpPr>
            <p:cNvPr id="21" name="Rectangle 20">
              <a:extLst>
                <a:ext uri="{FF2B5EF4-FFF2-40B4-BE49-F238E27FC236}">
                  <a16:creationId xmlns:a16="http://schemas.microsoft.com/office/drawing/2014/main" id="{1037FD20-EF54-9C4B-9D92-3F36153CE219}"/>
                </a:ext>
              </a:extLst>
            </p:cNvPr>
            <p:cNvSpPr/>
            <p:nvPr userDrawn="1"/>
          </p:nvSpPr>
          <p:spPr>
            <a:xfrm>
              <a:off x="0" y="-25334"/>
              <a:ext cx="6096000" cy="68325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close up of a logo&#10;&#10;Description automatically generated">
            <a:extLst>
              <a:ext uri="{FF2B5EF4-FFF2-40B4-BE49-F238E27FC236}">
                <a16:creationId xmlns:a16="http://schemas.microsoft.com/office/drawing/2014/main" id="{9AAB8968-9AB9-1F06-B059-96A9FE23471F}"/>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13498" y="-1000356"/>
            <a:ext cx="9277024" cy="9256432"/>
          </a:xfrm>
          <a:prstGeom prst="rect">
            <a:avLst/>
          </a:prstGeom>
        </p:spPr>
      </p:pic>
      <p:sp>
        <p:nvSpPr>
          <p:cNvPr id="2" name="Title 1">
            <a:extLst>
              <a:ext uri="{FF2B5EF4-FFF2-40B4-BE49-F238E27FC236}">
                <a16:creationId xmlns:a16="http://schemas.microsoft.com/office/drawing/2014/main" id="{946EBE26-A5A1-9749-AC78-550043AB0F94}"/>
              </a:ext>
            </a:extLst>
          </p:cNvPr>
          <p:cNvSpPr>
            <a:spLocks noGrp="1"/>
          </p:cNvSpPr>
          <p:nvPr>
            <p:ph type="title" hasCustomPrompt="1"/>
          </p:nvPr>
        </p:nvSpPr>
        <p:spPr>
          <a:xfrm>
            <a:off x="362902" y="908945"/>
            <a:ext cx="4289108" cy="1898140"/>
          </a:xfrm>
        </p:spPr>
        <p:txBody>
          <a:bodyPr/>
          <a:lstStyle>
            <a:lvl1pPr marL="0" indent="0" algn="l" defTabSz="914400" rtl="0" eaLnBrk="1" latinLnBrk="0" hangingPunct="1">
              <a:lnSpc>
                <a:spcPts val="4800"/>
              </a:lnSpc>
              <a:spcBef>
                <a:spcPts val="0"/>
              </a:spcBef>
              <a:buFont typeface="Arial" panose="020B0604020202020204" pitchFamily="34" charset="0"/>
              <a:buNone/>
              <a:defRPr lang="en-US"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a:t>CLICK TO EDIT MASTER TITLE STYLE</a:t>
            </a:r>
            <a:endParaRPr lang="en-US"/>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6902025" y="934346"/>
            <a:ext cx="4477766" cy="1872739"/>
          </a:xfrm>
          <a:prstGeom prst="rect">
            <a:avLst/>
          </a:prstGeom>
        </p:spPr>
        <p:txBody>
          <a:bodyPr numCol="1"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a:effectLst/>
                <a:latin typeface="Arial" panose="020B0604020202020204" pitchFamily="34" charset="0"/>
              </a:rPr>
              <a:t>What feelings might the Year 6 pupil have?</a:t>
            </a:r>
          </a:p>
          <a:p>
            <a:r>
              <a:rPr lang="en-GB">
                <a:effectLst/>
                <a:latin typeface="Arial" panose="020B0604020202020204" pitchFamily="34" charset="0"/>
              </a:rPr>
              <a:t>Think about positive and negative feelings that might be linked. </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bg1"/>
                </a:solidFill>
              </a:rPr>
              <a:pPr algn="r"/>
              <a:t>‹#›</a:t>
            </a:fld>
            <a:endParaRPr lang="en-US" sz="1600">
              <a:solidFill>
                <a:schemeClr val="bg1"/>
              </a:solidFill>
            </a:endParaRPr>
          </a:p>
        </p:txBody>
      </p:sp>
      <p:sp>
        <p:nvSpPr>
          <p:cNvPr id="15" name="Text Placeholder 11">
            <a:extLst>
              <a:ext uri="{FF2B5EF4-FFF2-40B4-BE49-F238E27FC236}">
                <a16:creationId xmlns:a16="http://schemas.microsoft.com/office/drawing/2014/main" id="{570FCB01-9F72-A146-B1A2-8FB4C8E5C8FD}"/>
              </a:ext>
            </a:extLst>
          </p:cNvPr>
          <p:cNvSpPr>
            <a:spLocks noGrp="1"/>
          </p:cNvSpPr>
          <p:nvPr>
            <p:ph type="body" sz="quarter" idx="28" hasCustomPrompt="1"/>
          </p:nvPr>
        </p:nvSpPr>
        <p:spPr>
          <a:xfrm>
            <a:off x="6883655" y="2807085"/>
            <a:ext cx="4477766" cy="2610735"/>
          </a:xfrm>
          <a:prstGeom prst="rect">
            <a:avLst/>
          </a:prstGeom>
          <a:solidFill>
            <a:srgbClr val="3155A5"/>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a:effectLst/>
                <a:latin typeface="Arial" panose="020B0604020202020204" pitchFamily="34" charset="0"/>
              </a:rPr>
              <a:t>Organised</a:t>
            </a:r>
            <a:br>
              <a:rPr lang="en-GB">
                <a:effectLst/>
                <a:latin typeface="Arial" panose="020B0604020202020204" pitchFamily="34" charset="0"/>
              </a:rPr>
            </a:br>
            <a:r>
              <a:rPr lang="en-GB">
                <a:effectLst/>
                <a:latin typeface="Arial" panose="020B0604020202020204" pitchFamily="34" charset="0"/>
              </a:rPr>
              <a:t>Bei ng prepared by </a:t>
            </a:r>
            <a:br>
              <a:rPr lang="en-GB">
                <a:effectLst/>
                <a:latin typeface="Arial" panose="020B0604020202020204" pitchFamily="34" charset="0"/>
              </a:rPr>
            </a:br>
            <a:r>
              <a:rPr lang="en-GB">
                <a:effectLst/>
                <a:latin typeface="Arial" panose="020B0604020202020204" pitchFamily="34" charset="0"/>
              </a:rPr>
              <a:t>making a plan and </a:t>
            </a:r>
            <a:br>
              <a:rPr lang="en-GB">
                <a:effectLst/>
                <a:latin typeface="Arial" panose="020B0604020202020204" pitchFamily="34" charset="0"/>
              </a:rPr>
            </a:br>
            <a:r>
              <a:rPr lang="en-GB">
                <a:effectLst/>
                <a:latin typeface="Arial" panose="020B0604020202020204" pitchFamily="34" charset="0"/>
              </a:rPr>
              <a:t>finding what you need</a:t>
            </a:r>
          </a:p>
        </p:txBody>
      </p:sp>
      <p:pic>
        <p:nvPicPr>
          <p:cNvPr id="22" name="Picture 21">
            <a:extLst>
              <a:ext uri="{FF2B5EF4-FFF2-40B4-BE49-F238E27FC236}">
                <a16:creationId xmlns:a16="http://schemas.microsoft.com/office/drawing/2014/main" id="{E2FAA84D-9364-624F-BC7F-094E6BC568A7}"/>
              </a:ext>
            </a:extLst>
          </p:cNvPr>
          <p:cNvPicPr>
            <a:picLocks noChangeAspect="1"/>
          </p:cNvPicPr>
          <p:nvPr userDrawn="1"/>
        </p:nvPicPr>
        <p:blipFill>
          <a:blip r:embed="rId3"/>
          <a:srcRect/>
          <a:stretch/>
        </p:blipFill>
        <p:spPr>
          <a:xfrm>
            <a:off x="205120" y="5979900"/>
            <a:ext cx="1429369" cy="852766"/>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961564" y="1228487"/>
            <a:ext cx="4477767" cy="5633246"/>
          </a:xfrm>
          <a:prstGeom prst="rect">
            <a:avLst/>
          </a:prstGeom>
        </p:spPr>
        <p:txBody>
          <a:bodyPr/>
          <a:lstStyle/>
          <a:p>
            <a:endParaRPr lang="en-US"/>
          </a:p>
        </p:txBody>
      </p:sp>
      <p:pic>
        <p:nvPicPr>
          <p:cNvPr id="8" name="Google Shape;51;p7" descr="A picture containing drawing&#10;&#10;Description automatically generated">
            <a:extLst>
              <a:ext uri="{FF2B5EF4-FFF2-40B4-BE49-F238E27FC236}">
                <a16:creationId xmlns:a16="http://schemas.microsoft.com/office/drawing/2014/main" id="{CB892819-FAA4-11EC-8009-CC2D0B5F6681}"/>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1361421" y="364421"/>
            <a:ext cx="481868" cy="193021"/>
          </a:xfrm>
          <a:prstGeom prst="rect">
            <a:avLst/>
          </a:prstGeom>
          <a:noFill/>
          <a:ln>
            <a:noFill/>
          </a:ln>
        </p:spPr>
      </p:pic>
    </p:spTree>
    <p:extLst>
      <p:ext uri="{BB962C8B-B14F-4D97-AF65-F5344CB8AC3E}">
        <p14:creationId xmlns:p14="http://schemas.microsoft.com/office/powerpoint/2010/main" val="253627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838200" y="681037"/>
            <a:ext cx="10515600" cy="724639"/>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5500"/>
              <a:buFont typeface="Arial Narrow"/>
              <a:buNone/>
              <a:defRPr sz="5500" b="1" i="0" u="none" strike="noStrike" cap="none">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 name="Text Placeholder 2">
            <a:extLst>
              <a:ext uri="{FF2B5EF4-FFF2-40B4-BE49-F238E27FC236}">
                <a16:creationId xmlns:a16="http://schemas.microsoft.com/office/drawing/2014/main" id="{04987F4D-E850-20FA-3D4F-8E02BC70F628}"/>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endParaRPr lang="en-US"/>
          </a:p>
        </p:txBody>
      </p:sp>
    </p:spTree>
  </p:cSld>
  <p:clrMap bg1="lt1" tx1="dk1" bg2="dk2" tx2="lt2" accent1="accent1" accent2="accent2" accent3="accent3" accent4="accent4" accent5="accent5" accent6="accent6" hlink="hlink" folHlink="folHlink"/>
  <p:sldLayoutIdLst>
    <p:sldLayoutId id="2147483682" r:id="rId1"/>
    <p:sldLayoutId id="2147483688" r:id="rId2"/>
    <p:sldLayoutId id="2147483687" r:id="rId3"/>
    <p:sldLayoutId id="2147483652" r:id="rId4"/>
    <p:sldLayoutId id="2147483653" r:id="rId5"/>
    <p:sldLayoutId id="2147483654" r:id="rId6"/>
    <p:sldLayoutId id="2147483656" r:id="rId7"/>
    <p:sldLayoutId id="2147483657" r:id="rId8"/>
    <p:sldLayoutId id="2147483683" r:id="rId9"/>
    <p:sldLayoutId id="214748368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algn="l" rtl="0">
        <a:lnSpc>
          <a:spcPct val="100000"/>
        </a:lnSpc>
        <a:spcBef>
          <a:spcPts val="0"/>
        </a:spcBef>
        <a:spcAft>
          <a:spcPts val="500"/>
        </a:spcAft>
        <a:buClr>
          <a:srgbClr val="000000"/>
        </a:buClr>
        <a:buFont typeface="Arial"/>
        <a:defRPr sz="2000" b="0" i="0" u="none" strike="noStrike" cap="none">
          <a:solidFill>
            <a:srgbClr val="000000"/>
          </a:solidFill>
          <a:latin typeface="Arial"/>
          <a:ea typeface="Arial"/>
          <a:cs typeface="Arial"/>
          <a:sym typeface="Arial"/>
        </a:defRPr>
      </a:lvl1pPr>
      <a:lvl2pPr marL="342900" marR="0" lvl="1"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02000" marR="0" lvl="2"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talktofrank.com/drug/vapes" TargetMode="External"/><Relationship Id="rId7" Type="http://schemas.openxmlformats.org/officeDocument/2006/relationships/hyperlink" Target="https://www.nhs.uk/better-health/quit-smoking/"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ash.org.uk/resources/view/use-of-e-cigarettes-among-young-people-in-great-britain" TargetMode="External"/><Relationship Id="rId5" Type="http://schemas.openxmlformats.org/officeDocument/2006/relationships/hyperlink" Target="https://www.nhs.uk/better-health/quit-smoking/vaping-to-quit-smoking/" TargetMode="External"/><Relationship Id="rId4" Type="http://schemas.openxmlformats.org/officeDocument/2006/relationships/hyperlink" Target="https://www.talktofrank.com/drug/nicotin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bcove.video/3qvKuCo"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BCB95-77D1-ADFF-16B2-44EE6A308CEE}"/>
              </a:ext>
            </a:extLst>
          </p:cNvPr>
          <p:cNvSpPr>
            <a:spLocks noGrp="1"/>
          </p:cNvSpPr>
          <p:nvPr>
            <p:ph type="ctrTitle"/>
          </p:nvPr>
        </p:nvSpPr>
        <p:spPr>
          <a:xfrm>
            <a:off x="1192888" y="1800850"/>
            <a:ext cx="2837248" cy="958724"/>
          </a:xfrm>
        </p:spPr>
        <p:txBody>
          <a:bodyPr/>
          <a:lstStyle/>
          <a:p>
            <a:r>
              <a:rPr lang="en-US" dirty="0"/>
              <a:t>Vaping:</a:t>
            </a:r>
          </a:p>
        </p:txBody>
      </p:sp>
      <p:sp>
        <p:nvSpPr>
          <p:cNvPr id="7" name="Title 3">
            <a:extLst>
              <a:ext uri="{FF2B5EF4-FFF2-40B4-BE49-F238E27FC236}">
                <a16:creationId xmlns:a16="http://schemas.microsoft.com/office/drawing/2014/main" id="{57A91511-7236-BB35-A2F7-F898C424F6CC}"/>
              </a:ext>
            </a:extLst>
          </p:cNvPr>
          <p:cNvSpPr txBox="1">
            <a:spLocks/>
          </p:cNvSpPr>
          <p:nvPr/>
        </p:nvSpPr>
        <p:spPr>
          <a:xfrm>
            <a:off x="7517176" y="1654965"/>
            <a:ext cx="3811531" cy="2215991"/>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R="0" lvl="0" algn="r" rtl="0">
              <a:lnSpc>
                <a:spcPct val="88571"/>
              </a:lnSpc>
              <a:spcBef>
                <a:spcPts val="0"/>
              </a:spcBef>
              <a:spcAft>
                <a:spcPts val="0"/>
              </a:spcAft>
              <a:buClr>
                <a:schemeClr val="dk1"/>
              </a:buClr>
              <a:buSzPts val="7000"/>
              <a:buFont typeface="Arial Narrow"/>
              <a:buNone/>
              <a:defRPr sz="7000" b="1" i="0" u="none" strike="noStrike" cap="none">
                <a:solidFill>
                  <a:schemeClr val="dk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00000"/>
              </a:lnSpc>
            </a:pPr>
            <a:r>
              <a:rPr lang="en-US" sz="7200" dirty="0">
                <a:solidFill>
                  <a:schemeClr val="bg1"/>
                </a:solidFill>
              </a:rPr>
              <a:t>What </a:t>
            </a:r>
            <a:br>
              <a:rPr lang="en-US" sz="7200" dirty="0">
                <a:solidFill>
                  <a:schemeClr val="bg1"/>
                </a:solidFill>
              </a:rPr>
            </a:br>
            <a:r>
              <a:rPr lang="en-US" sz="7200" dirty="0">
                <a:solidFill>
                  <a:schemeClr val="bg1"/>
                </a:solidFill>
              </a:rPr>
              <a:t>and why?</a:t>
            </a:r>
            <a:endParaRPr lang="en-US" sz="4000" dirty="0">
              <a:solidFill>
                <a:schemeClr val="bg1"/>
              </a:solidFill>
            </a:endParaRPr>
          </a:p>
        </p:txBody>
      </p:sp>
      <p:sp>
        <p:nvSpPr>
          <p:cNvPr id="6" name="TextBox 5">
            <a:extLst>
              <a:ext uri="{FF2B5EF4-FFF2-40B4-BE49-F238E27FC236}">
                <a16:creationId xmlns:a16="http://schemas.microsoft.com/office/drawing/2014/main" id="{13BD88A2-E008-3E1D-EA6E-4BA47C2220B7}"/>
              </a:ext>
            </a:extLst>
          </p:cNvPr>
          <p:cNvSpPr txBox="1"/>
          <p:nvPr/>
        </p:nvSpPr>
        <p:spPr>
          <a:xfrm>
            <a:off x="7517176" y="4262839"/>
            <a:ext cx="4674824" cy="738664"/>
          </a:xfrm>
          <a:prstGeom prst="rect">
            <a:avLst/>
          </a:prstGeom>
          <a:noFill/>
        </p:spPr>
        <p:txBody>
          <a:bodyPr wrap="square" lIns="0" tIns="0" rIns="0" bIns="0" rtlCol="0">
            <a:spAutoFit/>
          </a:bodyPr>
          <a:lstStyle/>
          <a:p>
            <a:r>
              <a:rPr lang="en-US" sz="2400" b="1" dirty="0">
                <a:solidFill>
                  <a:schemeClr val="bg1"/>
                </a:solidFill>
              </a:rPr>
              <a:t>Bitesize session</a:t>
            </a:r>
            <a:br>
              <a:rPr lang="en-US" sz="2400" b="1" dirty="0">
                <a:solidFill>
                  <a:schemeClr val="bg1"/>
                </a:solidFill>
              </a:rPr>
            </a:br>
            <a:r>
              <a:rPr lang="en-US" sz="2400" b="1" dirty="0">
                <a:solidFill>
                  <a:schemeClr val="bg1"/>
                </a:solidFill>
              </a:rPr>
              <a:t>Lower KS3</a:t>
            </a:r>
          </a:p>
        </p:txBody>
      </p:sp>
      <p:pic>
        <p:nvPicPr>
          <p:cNvPr id="3" name="Picture 2" descr="Young teenage boy on a skateboard. ">
            <a:extLst>
              <a:ext uri="{FF2B5EF4-FFF2-40B4-BE49-F238E27FC236}">
                <a16:creationId xmlns:a16="http://schemas.microsoft.com/office/drawing/2014/main" id="{815115C1-AEB8-36BB-3F8E-025AB6C484C4}"/>
              </a:ext>
            </a:extLst>
          </p:cNvPr>
          <p:cNvPicPr>
            <a:picLocks noChangeAspect="1"/>
          </p:cNvPicPr>
          <p:nvPr/>
        </p:nvPicPr>
        <p:blipFill rotWithShape="1">
          <a:blip r:embed="rId3"/>
          <a:srcRect t="26065" r="-188" b="1754"/>
          <a:stretch/>
        </p:blipFill>
        <p:spPr>
          <a:xfrm>
            <a:off x="2280285" y="0"/>
            <a:ext cx="6336516" cy="6864849"/>
          </a:xfrm>
          <a:prstGeom prst="rect">
            <a:avLst/>
          </a:prstGeom>
        </p:spPr>
      </p:pic>
    </p:spTree>
    <p:extLst>
      <p:ext uri="{BB962C8B-B14F-4D97-AF65-F5344CB8AC3E}">
        <p14:creationId xmlns:p14="http://schemas.microsoft.com/office/powerpoint/2010/main" val="842380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Introduction</a:t>
            </a:r>
          </a:p>
        </p:txBody>
      </p:sp>
      <p:sp>
        <p:nvSpPr>
          <p:cNvPr id="14" name="Text Placeholder 4">
            <a:extLst>
              <a:ext uri="{FF2B5EF4-FFF2-40B4-BE49-F238E27FC236}">
                <a16:creationId xmlns:a16="http://schemas.microsoft.com/office/drawing/2014/main" id="{DBFE02F5-D2C8-FA4A-5123-E8BA72FC305E}"/>
              </a:ext>
            </a:extLst>
          </p:cNvPr>
          <p:cNvSpPr txBox="1">
            <a:spLocks/>
          </p:cNvSpPr>
          <p:nvPr/>
        </p:nvSpPr>
        <p:spPr>
          <a:xfrm>
            <a:off x="284768" y="1218747"/>
            <a:ext cx="5259182" cy="4727394"/>
          </a:xfrm>
          <a:prstGeom prst="rect">
            <a:avLst/>
          </a:prstGeom>
          <a:noFill/>
          <a:ln>
            <a:noFill/>
          </a:ln>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Session outcomes</a:t>
            </a:r>
          </a:p>
          <a:p>
            <a:pPr>
              <a:buClr>
                <a:schemeClr val="dk1"/>
              </a:buClr>
              <a:buSzPts val="1300"/>
            </a:pPr>
            <a:r>
              <a:rPr lang="en-GB" sz="1200" dirty="0">
                <a:solidFill>
                  <a:schemeClr val="dk1"/>
                </a:solidFill>
              </a:rPr>
              <a:t>By the end of the session, students will understand the key facts around vaping and why young people might choose to vape.</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Age group</a:t>
            </a:r>
          </a:p>
          <a:p>
            <a:pPr>
              <a:buClr>
                <a:schemeClr val="dk1"/>
              </a:buClr>
              <a:buSzPts val="1300"/>
            </a:pPr>
            <a:r>
              <a:rPr lang="en-GB" sz="1200" dirty="0">
                <a:solidFill>
                  <a:schemeClr val="dk1"/>
                </a:solidFill>
              </a:rPr>
              <a:t>11–13 (lower KS3)</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Time required</a:t>
            </a:r>
          </a:p>
          <a:p>
            <a:pPr>
              <a:buClr>
                <a:schemeClr val="dk1"/>
              </a:buClr>
              <a:buSzPts val="1300"/>
            </a:pPr>
            <a:r>
              <a:rPr lang="en-GB" sz="1200" dirty="0">
                <a:solidFill>
                  <a:schemeClr val="dk1"/>
                </a:solidFill>
              </a:rPr>
              <a:t>Approx. 15 mins.</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Subject knowledge</a:t>
            </a:r>
          </a:p>
          <a:p>
            <a:pPr>
              <a:buClr>
                <a:schemeClr val="dk1"/>
              </a:buClr>
              <a:buSzPts val="1300"/>
            </a:pPr>
            <a:r>
              <a:rPr lang="en-GB" sz="1200" dirty="0">
                <a:solidFill>
                  <a:schemeClr val="dk1"/>
                </a:solidFill>
              </a:rPr>
              <a:t>No prior knowledge is needed; however, there is an overview of the content in the </a:t>
            </a:r>
            <a:r>
              <a:rPr lang="en-GB" sz="1200" b="1" dirty="0">
                <a:solidFill>
                  <a:schemeClr val="dk1"/>
                </a:solidFill>
              </a:rPr>
              <a:t>Guidance for teaching about vaping </a:t>
            </a:r>
            <a:r>
              <a:rPr lang="en-GB" sz="1200" dirty="0">
                <a:solidFill>
                  <a:schemeClr val="dk1"/>
                </a:solidFill>
              </a:rPr>
              <a:t>document. If you wish to read more on vaping and nicotine addiction, the following sources may be of use:</a:t>
            </a:r>
          </a:p>
          <a:p>
            <a:pPr>
              <a:buClr>
                <a:schemeClr val="dk1"/>
              </a:buClr>
              <a:buSzPts val="1300"/>
            </a:pPr>
            <a:endParaRPr lang="en-GB" sz="1200" dirty="0">
              <a:solidFill>
                <a:schemeClr val="dk1"/>
              </a:solidFill>
            </a:endParaRPr>
          </a:p>
          <a:p>
            <a:pPr marL="171450" lvl="2" indent="-171450">
              <a:buClr>
                <a:schemeClr val="dk1"/>
              </a:buClr>
              <a:buSzPts val="1300"/>
              <a:buFont typeface="Arial" panose="020B0604020202020204" pitchFamily="34" charset="0"/>
              <a:buChar char="•"/>
            </a:pPr>
            <a:r>
              <a:rPr lang="en-GB" sz="1200" dirty="0">
                <a:solidFill>
                  <a:schemeClr val="dk1"/>
                </a:solidFill>
                <a:hlinkClick r:id="rId3"/>
              </a:rPr>
              <a:t>https://www.talktofrank.com/drug/vapes</a:t>
            </a:r>
            <a:r>
              <a:rPr lang="en-GB" sz="1200" dirty="0">
                <a:solidFill>
                  <a:schemeClr val="dk1"/>
                </a:solidFill>
              </a:rPr>
              <a:t> </a:t>
            </a:r>
          </a:p>
          <a:p>
            <a:pPr marL="171450" lvl="2" indent="-171450">
              <a:buClr>
                <a:schemeClr val="dk1"/>
              </a:buClr>
              <a:buSzPts val="1300"/>
              <a:buFont typeface="Arial" panose="020B0604020202020204" pitchFamily="34" charset="0"/>
              <a:buChar char="•"/>
            </a:pPr>
            <a:r>
              <a:rPr lang="en-GB" sz="1200" dirty="0">
                <a:solidFill>
                  <a:schemeClr val="dk1"/>
                </a:solidFill>
                <a:hlinkClick r:id="rId4"/>
              </a:rPr>
              <a:t>https://www.talktofrank.com/drug/nicotine</a:t>
            </a:r>
            <a:r>
              <a:rPr lang="en-GB" sz="1200" dirty="0">
                <a:solidFill>
                  <a:schemeClr val="dk1"/>
                </a:solidFill>
              </a:rPr>
              <a:t> </a:t>
            </a:r>
          </a:p>
          <a:p>
            <a:pPr marL="171450" lvl="2" indent="-171450">
              <a:buClr>
                <a:schemeClr val="dk1"/>
              </a:buClr>
              <a:buSzPts val="1300"/>
              <a:buFont typeface="Arial" panose="020B0604020202020204" pitchFamily="34" charset="0"/>
              <a:buChar char="•"/>
            </a:pPr>
            <a:r>
              <a:rPr lang="en-GB" sz="1200" dirty="0">
                <a:solidFill>
                  <a:schemeClr val="dk1"/>
                </a:solidFill>
                <a:hlinkClick r:id="rId5"/>
              </a:rPr>
              <a:t>https://www.nhs.uk/better-health/quit-smoking/vaping-to-quit-smoking/</a:t>
            </a:r>
            <a:r>
              <a:rPr lang="en-GB" sz="1200" dirty="0">
                <a:solidFill>
                  <a:schemeClr val="dk1"/>
                </a:solidFill>
              </a:rPr>
              <a:t> </a:t>
            </a:r>
          </a:p>
          <a:p>
            <a:pPr marL="171450" lvl="2" indent="-171450">
              <a:buClr>
                <a:schemeClr val="dk1"/>
              </a:buClr>
              <a:buSzPts val="1300"/>
              <a:buFont typeface="Arial" panose="020B0604020202020204" pitchFamily="34" charset="0"/>
              <a:buChar char="•"/>
            </a:pPr>
            <a:r>
              <a:rPr lang="en-GB" sz="1200" dirty="0">
                <a:solidFill>
                  <a:schemeClr val="dk1"/>
                </a:solidFill>
                <a:hlinkClick r:id="rId6"/>
              </a:rPr>
              <a:t>https://ash.org.uk/resources/view/use-of-e-cigarettes-among-young-people-in-great-britain</a:t>
            </a:r>
            <a:r>
              <a:rPr lang="en-GB" sz="1200" dirty="0">
                <a:solidFill>
                  <a:schemeClr val="dk1"/>
                </a:solidFill>
              </a:rPr>
              <a:t> </a:t>
            </a:r>
          </a:p>
          <a:p>
            <a:endParaRPr lang="en-GB" sz="1200" dirty="0">
              <a:solidFill>
                <a:schemeClr val="dk1"/>
              </a:solidFill>
            </a:endParaRPr>
          </a:p>
          <a:p>
            <a:r>
              <a:rPr lang="en-GB" sz="1200" dirty="0">
                <a:solidFill>
                  <a:schemeClr val="dk1"/>
                </a:solidFill>
              </a:rPr>
              <a:t>If you, or someone you know, would like support to quit smoking, visit: </a:t>
            </a:r>
            <a:r>
              <a:rPr lang="en-GB" sz="1200" dirty="0">
                <a:hlinkClick r:id="rId7"/>
              </a:rPr>
              <a:t>https://www.nhs.uk/better-health/quit-smoking/</a:t>
            </a:r>
            <a:r>
              <a:rPr lang="en-GB" sz="1200" dirty="0"/>
              <a:t> </a:t>
            </a:r>
          </a:p>
        </p:txBody>
      </p:sp>
      <p:sp>
        <p:nvSpPr>
          <p:cNvPr id="17" name="Text Placeholder 4">
            <a:extLst>
              <a:ext uri="{FF2B5EF4-FFF2-40B4-BE49-F238E27FC236}">
                <a16:creationId xmlns:a16="http://schemas.microsoft.com/office/drawing/2014/main" id="{8713C0C5-428B-2302-DE76-6852EFAB1A1E}"/>
              </a:ext>
            </a:extLst>
          </p:cNvPr>
          <p:cNvSpPr txBox="1">
            <a:spLocks/>
          </p:cNvSpPr>
          <p:nvPr/>
        </p:nvSpPr>
        <p:spPr>
          <a:xfrm>
            <a:off x="5797594" y="1218747"/>
            <a:ext cx="6249466" cy="4012159"/>
          </a:xfrm>
          <a:prstGeom prst="rect">
            <a:avLst/>
          </a:prstGeom>
          <a:no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Using this presentation</a:t>
            </a:r>
          </a:p>
          <a:p>
            <a:pPr>
              <a:buClr>
                <a:schemeClr val="dk1"/>
              </a:buClr>
              <a:buSzPts val="1300"/>
            </a:pPr>
            <a:r>
              <a:rPr lang="en-GB" sz="1200" dirty="0">
                <a:solidFill>
                  <a:schemeClr val="dk1"/>
                </a:solidFill>
              </a:rPr>
              <a:t>The slides and slide notes will guide you through the session activity. This resource has been produced as one of three bitesize sessions, which can be used in a range of ways:</a:t>
            </a:r>
          </a:p>
          <a:p>
            <a:pPr>
              <a:buClr>
                <a:schemeClr val="dk1"/>
              </a:buClr>
              <a:buSzPts val="1300"/>
            </a:pPr>
            <a:endParaRPr lang="en-GB" sz="1200" dirty="0">
              <a:solidFill>
                <a:schemeClr val="dk1"/>
              </a:solidFill>
            </a:endParaRP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Each resource can be used as a stand-alone session to meet the learning needs of individual classes.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three resources can be used together over a few sessions to build and develop deeper understanding around vaping.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resources can be used in form time or assemblies.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resources could also be embedded in pre-existing lesson content around smoking.</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Preparation</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Ensure you read the </a:t>
            </a:r>
            <a:r>
              <a:rPr lang="en-GB" sz="1200" b="1" dirty="0">
                <a:solidFill>
                  <a:schemeClr val="dk1"/>
                </a:solidFill>
              </a:rPr>
              <a:t>Guidance for teaching about vaping </a:t>
            </a:r>
            <a:r>
              <a:rPr lang="en-GB" sz="1200" dirty="0">
                <a:solidFill>
                  <a:schemeClr val="dk1"/>
                </a:solidFill>
              </a:rPr>
              <a:t>document to ensure a safe learning environment and for an overview of content.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Ensure video links are working with the projector and sound is enabled. </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Read through the slide notes to familiarise yourself with the content. </a:t>
            </a:r>
          </a:p>
          <a:p>
            <a:pPr marL="171450" indent="-171450">
              <a:buClr>
                <a:schemeClr val="dk1"/>
              </a:buClr>
              <a:buSzPts val="1300"/>
              <a:buFont typeface="Arial" panose="020B0604020202020204" pitchFamily="34" charset="0"/>
              <a:buChar char="•"/>
            </a:pPr>
            <a:endParaRPr lang="en-GB" sz="1200" dirty="0">
              <a:solidFill>
                <a:schemeClr val="dk1"/>
              </a:solidFill>
            </a:endParaRPr>
          </a:p>
          <a:p>
            <a:pPr>
              <a:buClr>
                <a:schemeClr val="dk1"/>
              </a:buClr>
              <a:buSzPts val="1300"/>
            </a:pPr>
            <a:r>
              <a:rPr lang="en-GB" sz="1200" b="1" dirty="0">
                <a:solidFill>
                  <a:schemeClr val="dk1"/>
                </a:solidFill>
              </a:rPr>
              <a:t>Differentiation</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This session has been designed to be as accessible as possible for all students, using videos and discussion particularly for SEND students.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Keywords are in bold on the relevant slides with definitions to support SEND students.</a:t>
            </a:r>
          </a:p>
          <a:p>
            <a:pPr>
              <a:buClr>
                <a:schemeClr val="dk1"/>
              </a:buClr>
              <a:buSzPts val="1300"/>
            </a:pPr>
            <a:endParaRPr lang="en-GB" sz="1200" dirty="0">
              <a:solidFill>
                <a:schemeClr val="dk1"/>
              </a:solidFill>
            </a:endParaRPr>
          </a:p>
        </p:txBody>
      </p:sp>
    </p:spTree>
    <p:extLst>
      <p:ext uri="{BB962C8B-B14F-4D97-AF65-F5344CB8AC3E}">
        <p14:creationId xmlns:p14="http://schemas.microsoft.com/office/powerpoint/2010/main" val="2421615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Curriculum links</a:t>
            </a:r>
          </a:p>
        </p:txBody>
      </p:sp>
      <p:sp>
        <p:nvSpPr>
          <p:cNvPr id="14" name="Text Placeholder 4">
            <a:extLst>
              <a:ext uri="{FF2B5EF4-FFF2-40B4-BE49-F238E27FC236}">
                <a16:creationId xmlns:a16="http://schemas.microsoft.com/office/drawing/2014/main" id="{DBFE02F5-D2C8-FA4A-5123-E8BA72FC305E}"/>
              </a:ext>
            </a:extLst>
          </p:cNvPr>
          <p:cNvSpPr txBox="1">
            <a:spLocks/>
          </p:cNvSpPr>
          <p:nvPr/>
        </p:nvSpPr>
        <p:spPr>
          <a:xfrm>
            <a:off x="284768" y="1218747"/>
            <a:ext cx="4830756" cy="4012159"/>
          </a:xfrm>
          <a:prstGeom prst="rect">
            <a:avLst/>
          </a:prstGeom>
          <a:noFill/>
          <a:ln>
            <a:noFill/>
          </a:ln>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Health education</a:t>
            </a:r>
          </a:p>
          <a:p>
            <a:pPr>
              <a:buClr>
                <a:schemeClr val="dk1"/>
              </a:buClr>
              <a:buSzPts val="1300"/>
            </a:pPr>
            <a:endParaRPr lang="en-GB" sz="1200" dirty="0">
              <a:solidFill>
                <a:schemeClr val="dk1"/>
              </a:solidFill>
            </a:endParaRPr>
          </a:p>
          <a:p>
            <a:pPr>
              <a:spcAft>
                <a:spcPts val="500"/>
              </a:spcAft>
              <a:buClr>
                <a:schemeClr val="dk1"/>
              </a:buClr>
              <a:buSzPts val="1300"/>
            </a:pPr>
            <a:r>
              <a:rPr lang="en-GB" sz="1200" dirty="0">
                <a:solidFill>
                  <a:schemeClr val="dk1"/>
                </a:solidFill>
              </a:rPr>
              <a:t>By the end of secondary school students should know:</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facts about legal and illegal drugs and their associated risks, including the link between drug use, and the associated risks, including the link to serious mental health conditions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physical and psychological consequences of addiction, including alcohol dependency.</a:t>
            </a:r>
          </a:p>
          <a:p>
            <a:pPr>
              <a:buClr>
                <a:schemeClr val="dk1"/>
              </a:buClr>
              <a:buSzPts val="1300"/>
            </a:pPr>
            <a:endParaRPr lang="en-GB" sz="1200" dirty="0">
              <a:solidFill>
                <a:schemeClr val="dk1"/>
              </a:solidFill>
            </a:endParaRPr>
          </a:p>
          <a:p>
            <a:pPr>
              <a:buClr>
                <a:schemeClr val="dk1"/>
              </a:buClr>
              <a:buSzPts val="1300"/>
            </a:pPr>
            <a:r>
              <a:rPr lang="en-GB" sz="1200" b="1" dirty="0">
                <a:solidFill>
                  <a:schemeClr val="dk1"/>
                </a:solidFill>
              </a:rPr>
              <a:t>KS3 biology</a:t>
            </a:r>
          </a:p>
          <a:p>
            <a:pPr>
              <a:buClr>
                <a:schemeClr val="dk1"/>
              </a:buClr>
              <a:buSzPts val="1300"/>
            </a:pPr>
            <a:endParaRPr lang="en-GB" sz="1200" dirty="0">
              <a:solidFill>
                <a:schemeClr val="dk1"/>
              </a:solidFill>
            </a:endParaRPr>
          </a:p>
          <a:p>
            <a:pPr>
              <a:spcAft>
                <a:spcPts val="500"/>
              </a:spcAft>
              <a:buClr>
                <a:schemeClr val="dk1"/>
              </a:buClr>
              <a:buSzPts val="1300"/>
            </a:pPr>
            <a:r>
              <a:rPr lang="en-GB" sz="1200" dirty="0">
                <a:solidFill>
                  <a:schemeClr val="dk1"/>
                </a:solidFill>
              </a:rPr>
              <a:t>Gas exchange systems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The impact of exercise, asthma and smoking on the human gas exchange system.</a:t>
            </a:r>
          </a:p>
          <a:p>
            <a:pPr>
              <a:buClr>
                <a:schemeClr val="dk1"/>
              </a:buClr>
              <a:buSzPts val="1300"/>
            </a:pPr>
            <a:endParaRPr lang="en-GB" sz="1200" dirty="0">
              <a:solidFill>
                <a:schemeClr val="dk1"/>
              </a:solidFill>
            </a:endParaRPr>
          </a:p>
          <a:p>
            <a:pPr>
              <a:buClr>
                <a:schemeClr val="dk1"/>
              </a:buClr>
              <a:buSzPts val="1300"/>
            </a:pPr>
            <a:endParaRPr lang="en-GB" sz="1200" dirty="0">
              <a:solidFill>
                <a:schemeClr val="dk1"/>
              </a:solidFill>
            </a:endParaRPr>
          </a:p>
        </p:txBody>
      </p:sp>
      <p:sp>
        <p:nvSpPr>
          <p:cNvPr id="17" name="Text Placeholder 4">
            <a:extLst>
              <a:ext uri="{FF2B5EF4-FFF2-40B4-BE49-F238E27FC236}">
                <a16:creationId xmlns:a16="http://schemas.microsoft.com/office/drawing/2014/main" id="{8713C0C5-428B-2302-DE76-6852EFAB1A1E}"/>
              </a:ext>
            </a:extLst>
          </p:cNvPr>
          <p:cNvSpPr txBox="1">
            <a:spLocks/>
          </p:cNvSpPr>
          <p:nvPr/>
        </p:nvSpPr>
        <p:spPr>
          <a:xfrm>
            <a:off x="5776676" y="1218747"/>
            <a:ext cx="4670897" cy="4012159"/>
          </a:xfrm>
          <a:prstGeom prst="rect">
            <a:avLst/>
          </a:prstGeom>
          <a:noFill/>
          <a:ln>
            <a:no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300"/>
            </a:pPr>
            <a:r>
              <a:rPr lang="en-GB" sz="1200" b="1" dirty="0">
                <a:solidFill>
                  <a:schemeClr val="dk1"/>
                </a:solidFill>
              </a:rPr>
              <a:t>PSHE Association</a:t>
            </a:r>
          </a:p>
          <a:p>
            <a:pPr>
              <a:buClr>
                <a:schemeClr val="dk1"/>
              </a:buClr>
              <a:buSzPts val="1300"/>
            </a:pPr>
            <a:endParaRPr lang="en-GB" sz="1200" dirty="0">
              <a:solidFill>
                <a:schemeClr val="dk1"/>
              </a:solidFill>
            </a:endParaRPr>
          </a:p>
          <a:p>
            <a:pPr>
              <a:buClr>
                <a:schemeClr val="dk1"/>
              </a:buClr>
              <a:buSzPts val="1300"/>
            </a:pPr>
            <a:r>
              <a:rPr lang="en-GB" sz="1200" dirty="0">
                <a:solidFill>
                  <a:schemeClr val="dk1"/>
                </a:solidFill>
              </a:rPr>
              <a:t>KS3 students learn:</a:t>
            </a:r>
          </a:p>
          <a:p>
            <a:pPr marL="171450" indent="-171450">
              <a:buClr>
                <a:schemeClr val="dk1"/>
              </a:buClr>
              <a:buSzPts val="1300"/>
              <a:buFont typeface="Arial" panose="020B0604020202020204" pitchFamily="34" charset="0"/>
              <a:buChar char="•"/>
            </a:pPr>
            <a:endParaRPr lang="en-GB" sz="1200" dirty="0">
              <a:solidFill>
                <a:schemeClr val="dk1"/>
              </a:solidFill>
            </a:endParaRP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H23. the positive and negative uses of drugs in society including the safe use of prescribed and over the counter medicines; responsible use of antibiotics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H24. to evaluate misconceptions, social norms and cultural values relating to drug, alcohol and tobacco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H25. strategies to manage a range of influences on drug, alcohol and tobacco use, including peers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H26. information about alcohol, nicotine and other legal and illegal substances, including the short-term and long-term health risks associated with their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H27. the personal and social risks and consequences of substance use and misuse including occasional use</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H28. the law relating to the supply, use and misuse of legal and illegal substances</a:t>
            </a:r>
          </a:p>
          <a:p>
            <a:pPr marL="171450" indent="-171450">
              <a:spcAft>
                <a:spcPts val="500"/>
              </a:spcAft>
              <a:buClr>
                <a:schemeClr val="dk1"/>
              </a:buClr>
              <a:buSzPts val="1300"/>
              <a:buFont typeface="Arial" panose="020B0604020202020204" pitchFamily="34" charset="0"/>
              <a:buChar char="•"/>
            </a:pPr>
            <a:r>
              <a:rPr lang="en-GB" sz="1200" dirty="0">
                <a:solidFill>
                  <a:schemeClr val="dk1"/>
                </a:solidFill>
              </a:rPr>
              <a:t>H29. about the concepts of dependence and addiction including awareness of help to overcome addictions.</a:t>
            </a:r>
          </a:p>
          <a:p>
            <a:pPr>
              <a:buClr>
                <a:schemeClr val="dk1"/>
              </a:buClr>
              <a:buSzPts val="1300"/>
            </a:pPr>
            <a:endParaRPr lang="en-GB" sz="1200" dirty="0">
              <a:solidFill>
                <a:schemeClr val="dk1"/>
              </a:solidFill>
            </a:endParaRPr>
          </a:p>
        </p:txBody>
      </p:sp>
    </p:spTree>
    <p:extLst>
      <p:ext uri="{BB962C8B-B14F-4D97-AF65-F5344CB8AC3E}">
        <p14:creationId xmlns:p14="http://schemas.microsoft.com/office/powerpoint/2010/main" val="1545032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447608" y="700967"/>
            <a:ext cx="3475679" cy="1898140"/>
          </a:xfrm>
        </p:spPr>
        <p:txBody>
          <a:bodyPr/>
          <a:lstStyle/>
          <a:p>
            <a:pPr algn="r">
              <a:lnSpc>
                <a:spcPct val="100000"/>
              </a:lnSpc>
            </a:pPr>
            <a:r>
              <a:rPr lang="en-GB" sz="5400" dirty="0"/>
              <a:t>What do you already know about vaping?</a:t>
            </a:r>
            <a:endParaRPr lang="en-US" sz="5400" dirty="0"/>
          </a:p>
        </p:txBody>
      </p:sp>
      <p:sp>
        <p:nvSpPr>
          <p:cNvPr id="4" name="Text Placeholder 3">
            <a:extLst>
              <a:ext uri="{FF2B5EF4-FFF2-40B4-BE49-F238E27FC236}">
                <a16:creationId xmlns:a16="http://schemas.microsoft.com/office/drawing/2014/main" id="{6840B804-7966-10E6-6BD1-3F2290E0ECA1}"/>
              </a:ext>
            </a:extLst>
          </p:cNvPr>
          <p:cNvSpPr>
            <a:spLocks noGrp="1"/>
          </p:cNvSpPr>
          <p:nvPr>
            <p:ph type="body" sz="quarter" idx="28"/>
          </p:nvPr>
        </p:nvSpPr>
        <p:spPr>
          <a:xfrm>
            <a:off x="7000407" y="2211051"/>
            <a:ext cx="4287186" cy="1836294"/>
          </a:xfrm>
          <a:solidFill>
            <a:srgbClr val="8BC53F"/>
          </a:solidFill>
        </p:spPr>
        <p:txBody>
          <a:bodyPr lIns="360000" tIns="360000" rIns="360000" bIns="360000">
            <a:noAutofit/>
          </a:bodyPr>
          <a:lstStyle/>
          <a:p>
            <a:pPr algn="l">
              <a:lnSpc>
                <a:spcPct val="100000"/>
              </a:lnSpc>
              <a:buSzPct val="100000"/>
            </a:pPr>
            <a:r>
              <a:rPr lang="en-US" b="1">
                <a:solidFill>
                  <a:schemeClr val="tx1"/>
                </a:solidFill>
                <a:latin typeface="+mn-lt"/>
              </a:rPr>
              <a:t>Keyword:</a:t>
            </a:r>
          </a:p>
          <a:p>
            <a:pPr algn="l">
              <a:lnSpc>
                <a:spcPct val="100000"/>
              </a:lnSpc>
              <a:buSzPct val="100000"/>
            </a:pPr>
            <a:endParaRPr lang="en-US">
              <a:solidFill>
                <a:schemeClr val="tx1"/>
              </a:solidFill>
              <a:latin typeface="+mn-lt"/>
            </a:endParaRPr>
          </a:p>
          <a:p>
            <a:pPr marL="342900" indent="-342900" algn="l">
              <a:lnSpc>
                <a:spcPct val="100000"/>
              </a:lnSpc>
              <a:buSzPct val="100000"/>
              <a:buFont typeface="Arial" panose="020B0604020202020204" pitchFamily="34" charset="0"/>
              <a:buChar char="•"/>
            </a:pPr>
            <a:r>
              <a:rPr lang="en-US" b="1">
                <a:solidFill>
                  <a:schemeClr val="tx1"/>
                </a:solidFill>
                <a:latin typeface="+mn-lt"/>
              </a:rPr>
              <a:t>Impact:</a:t>
            </a:r>
            <a:r>
              <a:rPr lang="en-US">
                <a:solidFill>
                  <a:schemeClr val="tx1"/>
                </a:solidFill>
                <a:latin typeface="+mn-lt"/>
              </a:rPr>
              <a:t> the effects or consequences on a person or situation</a:t>
            </a:r>
          </a:p>
        </p:txBody>
      </p:sp>
      <p:sp>
        <p:nvSpPr>
          <p:cNvPr id="7" name="Text Placeholder 3">
            <a:extLst>
              <a:ext uri="{FF2B5EF4-FFF2-40B4-BE49-F238E27FC236}">
                <a16:creationId xmlns:a16="http://schemas.microsoft.com/office/drawing/2014/main" id="{42ABEDBF-E155-4D1E-53A6-27C13CC37670}"/>
              </a:ext>
            </a:extLst>
          </p:cNvPr>
          <p:cNvSpPr txBox="1">
            <a:spLocks/>
          </p:cNvSpPr>
          <p:nvPr/>
        </p:nvSpPr>
        <p:spPr>
          <a:xfrm>
            <a:off x="7000406" y="1463040"/>
            <a:ext cx="4361013" cy="3332316"/>
          </a:xfrm>
          <a:prstGeom prst="rect">
            <a:avLst/>
          </a:prstGeom>
          <a:solidFill>
            <a:srgbClr val="8BC53F"/>
          </a:solidFill>
        </p:spPr>
        <p:txBody>
          <a:bodyPr lIns="360000" tIns="360000" rIns="360000" bIns="360000" anchor="ctr">
            <a:noAutofit/>
          </a:bodyPr>
          <a:lstStyle>
            <a:defPPr marR="0" lvl="0" algn="l" rtl="0">
              <a:lnSpc>
                <a:spcPct val="100000"/>
              </a:lnSpc>
              <a:spcBef>
                <a:spcPts val="0"/>
              </a:spcBef>
              <a:spcAft>
                <a:spcPts val="0"/>
              </a:spcAft>
            </a:defPPr>
            <a:lvl1pPr marL="0" marR="0" lvl="0" algn="l" rtl="0">
              <a:lnSpc>
                <a:spcPct val="100000"/>
              </a:lnSpc>
              <a:spcBef>
                <a:spcPts val="0"/>
              </a:spcBef>
              <a:spcAft>
                <a:spcPts val="500"/>
              </a:spcAft>
              <a:buClr>
                <a:srgbClr val="000000"/>
              </a:buClr>
              <a:buFont typeface="Arial"/>
              <a:defRPr sz="2000" b="0" i="0" u="none" strike="noStrike" cap="none">
                <a:solidFill>
                  <a:srgbClr val="000000"/>
                </a:solidFill>
                <a:latin typeface="Arial"/>
                <a:ea typeface="Arial"/>
                <a:cs typeface="Arial"/>
                <a:sym typeface="Arial"/>
              </a:defRPr>
            </a:lvl1pPr>
            <a:lvl2pPr marL="342900" marR="0" lvl="1"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702000" marR="0" lvl="2"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50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ct val="100000"/>
            </a:pPr>
            <a:r>
              <a:rPr lang="en-US" b="1" dirty="0">
                <a:solidFill>
                  <a:schemeClr val="tx1"/>
                </a:solidFill>
                <a:latin typeface="+mn-lt"/>
              </a:rPr>
              <a:t>Keywords:</a:t>
            </a:r>
          </a:p>
          <a:p>
            <a:pPr>
              <a:buSzPct val="100000"/>
            </a:pPr>
            <a:endParaRPr lang="en-US" dirty="0">
              <a:solidFill>
                <a:schemeClr val="tx1"/>
              </a:solidFill>
              <a:latin typeface="+mn-lt"/>
            </a:endParaRPr>
          </a:p>
          <a:p>
            <a:pPr lvl="1"/>
            <a:r>
              <a:rPr lang="en-US" b="1" dirty="0"/>
              <a:t>Electronic device:</a:t>
            </a:r>
            <a:r>
              <a:rPr lang="en-US" dirty="0"/>
              <a:t> an item </a:t>
            </a:r>
            <a:br>
              <a:rPr lang="en-US" dirty="0"/>
            </a:br>
            <a:r>
              <a:rPr lang="en-US" dirty="0"/>
              <a:t>with a battery.</a:t>
            </a:r>
          </a:p>
          <a:p>
            <a:pPr lvl="1"/>
            <a:r>
              <a:rPr lang="en-US" b="1" dirty="0"/>
              <a:t>Aerosol: </a:t>
            </a:r>
            <a:r>
              <a:rPr lang="en-US" dirty="0"/>
              <a:t>a gas substance </a:t>
            </a:r>
            <a:br>
              <a:rPr lang="en-US" dirty="0"/>
            </a:br>
            <a:r>
              <a:rPr lang="en-US" dirty="0"/>
              <a:t>(sometimes called a vapour).</a:t>
            </a:r>
          </a:p>
          <a:p>
            <a:pPr lvl="1"/>
            <a:r>
              <a:rPr lang="en-US" b="1" dirty="0"/>
              <a:t>Nicotine:</a:t>
            </a:r>
            <a:r>
              <a:rPr lang="en-US" dirty="0"/>
              <a:t> a chemical found </a:t>
            </a:r>
            <a:br>
              <a:rPr lang="en-US" dirty="0"/>
            </a:br>
            <a:r>
              <a:rPr lang="en-US" dirty="0"/>
              <a:t>in tobacco and most vaping products.</a:t>
            </a:r>
          </a:p>
        </p:txBody>
      </p:sp>
      <p:pic>
        <p:nvPicPr>
          <p:cNvPr id="6" name="Picture 5" descr="Young teenage girl looking into the distance. ">
            <a:extLst>
              <a:ext uri="{FF2B5EF4-FFF2-40B4-BE49-F238E27FC236}">
                <a16:creationId xmlns:a16="http://schemas.microsoft.com/office/drawing/2014/main" id="{48781C42-FE89-753E-66A4-79C92208F679}"/>
              </a:ext>
            </a:extLst>
          </p:cNvPr>
          <p:cNvPicPr>
            <a:picLocks noChangeAspect="1"/>
          </p:cNvPicPr>
          <p:nvPr/>
        </p:nvPicPr>
        <p:blipFill>
          <a:blip r:embed="rId3"/>
          <a:srcRect/>
          <a:stretch/>
        </p:blipFill>
        <p:spPr>
          <a:xfrm>
            <a:off x="2217420" y="967834"/>
            <a:ext cx="8857714" cy="5913011"/>
          </a:xfrm>
          <a:prstGeom prst="rect">
            <a:avLst/>
          </a:prstGeom>
        </p:spPr>
      </p:pic>
    </p:spTree>
    <p:extLst>
      <p:ext uri="{BB962C8B-B14F-4D97-AF65-F5344CB8AC3E}">
        <p14:creationId xmlns:p14="http://schemas.microsoft.com/office/powerpoint/2010/main" val="437478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337281" y="352453"/>
            <a:ext cx="5127614" cy="724639"/>
          </a:xfrm>
        </p:spPr>
        <p:txBody>
          <a:bodyPr/>
          <a:lstStyle/>
          <a:p>
            <a:r>
              <a:rPr lang="en-GB" dirty="0"/>
              <a:t>What is vaping?</a:t>
            </a:r>
            <a:endParaRPr lang="en-US" dirty="0"/>
          </a:p>
        </p:txBody>
      </p:sp>
      <p:sp>
        <p:nvSpPr>
          <p:cNvPr id="18" name="Text Placeholder 17">
            <a:extLst>
              <a:ext uri="{FF2B5EF4-FFF2-40B4-BE49-F238E27FC236}">
                <a16:creationId xmlns:a16="http://schemas.microsoft.com/office/drawing/2014/main" id="{0FE1BE3A-020B-B47A-FB34-C01ACCB8629F}"/>
              </a:ext>
            </a:extLst>
          </p:cNvPr>
          <p:cNvSpPr>
            <a:spLocks noGrp="1"/>
          </p:cNvSpPr>
          <p:nvPr>
            <p:ph type="body" sz="quarter" idx="16"/>
          </p:nvPr>
        </p:nvSpPr>
        <p:spPr>
          <a:xfrm>
            <a:off x="336550" y="1211263"/>
            <a:ext cx="5332730" cy="4395787"/>
          </a:xfrm>
        </p:spPr>
        <p:txBody>
          <a:bodyPr>
            <a:noAutofit/>
          </a:bodyPr>
          <a:lstStyle/>
          <a:p>
            <a:r>
              <a:rPr lang="en-US" dirty="0"/>
              <a:t>Vapes, also known as e-cigarettes, are electronic devices. People use them to inhale nicotine in the form of an aerosol. Nicotine vapes can help adult smokers to stop smoking.</a:t>
            </a:r>
          </a:p>
          <a:p>
            <a:endParaRPr lang="en-US" dirty="0"/>
          </a:p>
          <a:p>
            <a:r>
              <a:rPr lang="en-US" dirty="0"/>
              <a:t>It is illegal in the UK to sell nicotine vaping products to anyone under the age of 18 or for adults to buy them on behalf of under-18s.</a:t>
            </a:r>
          </a:p>
          <a:p>
            <a:endParaRPr lang="en-US" dirty="0"/>
          </a:p>
        </p:txBody>
      </p:sp>
      <p:pic>
        <p:nvPicPr>
          <p:cNvPr id="3" name="Picture Placeholder 9" descr="Two students sitting on the floor having a conversation. ">
            <a:extLst>
              <a:ext uri="{FF2B5EF4-FFF2-40B4-BE49-F238E27FC236}">
                <a16:creationId xmlns:a16="http://schemas.microsoft.com/office/drawing/2014/main" id="{03B5981A-599D-507D-F09D-9DE5340D70AC}"/>
              </a:ext>
            </a:extLst>
          </p:cNvPr>
          <p:cNvPicPr>
            <a:picLocks noChangeAspect="1"/>
          </p:cNvPicPr>
          <p:nvPr/>
        </p:nvPicPr>
        <p:blipFill rotWithShape="1">
          <a:blip r:embed="rId3"/>
          <a:srcRect l="41891" t="-136" b="14536"/>
          <a:stretch/>
        </p:blipFill>
        <p:spPr>
          <a:xfrm>
            <a:off x="6096000" y="0"/>
            <a:ext cx="6096000" cy="5986645"/>
          </a:xfrm>
          <a:prstGeom prst="rect">
            <a:avLst/>
          </a:prstGeom>
        </p:spPr>
      </p:pic>
    </p:spTree>
    <p:extLst>
      <p:ext uri="{BB962C8B-B14F-4D97-AF65-F5344CB8AC3E}">
        <p14:creationId xmlns:p14="http://schemas.microsoft.com/office/powerpoint/2010/main" val="265724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AD075D-0434-E363-2271-5B6E5EE75D78}"/>
              </a:ext>
            </a:extLst>
          </p:cNvPr>
          <p:cNvSpPr>
            <a:spLocks noGrp="1"/>
          </p:cNvSpPr>
          <p:nvPr>
            <p:ph type="title"/>
          </p:nvPr>
        </p:nvSpPr>
        <p:spPr>
          <a:xfrm>
            <a:off x="337281" y="352453"/>
            <a:ext cx="4145280" cy="1266987"/>
          </a:xfrm>
        </p:spPr>
        <p:txBody>
          <a:bodyPr/>
          <a:lstStyle/>
          <a:p>
            <a:pPr algn="l"/>
            <a:r>
              <a:rPr lang="en-US" dirty="0"/>
              <a:t>Why do young people vape?</a:t>
            </a:r>
          </a:p>
        </p:txBody>
      </p:sp>
      <p:grpSp>
        <p:nvGrpSpPr>
          <p:cNvPr id="7" name="Group 6">
            <a:extLst>
              <a:ext uri="{FF2B5EF4-FFF2-40B4-BE49-F238E27FC236}">
                <a16:creationId xmlns:a16="http://schemas.microsoft.com/office/drawing/2014/main" id="{9378B6E3-776B-EF8A-89AC-96FABF82BE16}"/>
              </a:ext>
            </a:extLst>
          </p:cNvPr>
          <p:cNvGrpSpPr/>
          <p:nvPr/>
        </p:nvGrpSpPr>
        <p:grpSpPr>
          <a:xfrm>
            <a:off x="354844" y="2423767"/>
            <a:ext cx="5115027" cy="3208602"/>
            <a:chOff x="354844" y="2423767"/>
            <a:chExt cx="5115027" cy="3208602"/>
          </a:xfrm>
        </p:grpSpPr>
        <p:pic>
          <p:nvPicPr>
            <p:cNvPr id="4" name="Picture 3" descr="A person standing in a basketball court&#10;&#10;Description automatically generated">
              <a:hlinkClick r:id="rId3"/>
              <a:extLst>
                <a:ext uri="{FF2B5EF4-FFF2-40B4-BE49-F238E27FC236}">
                  <a16:creationId xmlns:a16="http://schemas.microsoft.com/office/drawing/2014/main" id="{6F5934ED-3FD3-848F-05CC-CC94CBF7A7AC}"/>
                </a:ext>
              </a:extLst>
            </p:cNvPr>
            <p:cNvPicPr>
              <a:picLocks noChangeAspect="1"/>
            </p:cNvPicPr>
            <p:nvPr/>
          </p:nvPicPr>
          <p:blipFill rotWithShape="1">
            <a:blip r:embed="rId4"/>
            <a:srcRect l="9838" r="4697"/>
            <a:stretch/>
          </p:blipFill>
          <p:spPr>
            <a:xfrm>
              <a:off x="354844" y="2423767"/>
              <a:ext cx="5115027" cy="3208602"/>
            </a:xfrm>
            <a:prstGeom prst="rect">
              <a:avLst/>
            </a:prstGeom>
          </p:spPr>
        </p:pic>
        <p:sp>
          <p:nvSpPr>
            <p:cNvPr id="22" name="Rectangle 21">
              <a:hlinkClick r:id="rId3"/>
              <a:extLst>
                <a:ext uri="{FF2B5EF4-FFF2-40B4-BE49-F238E27FC236}">
                  <a16:creationId xmlns:a16="http://schemas.microsoft.com/office/drawing/2014/main" id="{2D2B7DDC-B983-471D-CE18-08FD4845F1A5}"/>
                </a:ext>
                <a:ext uri="{C183D7F6-B498-43B3-948B-1728B52AA6E4}">
                  <adec:decorative xmlns:adec="http://schemas.microsoft.com/office/drawing/2017/decorative" val="1"/>
                </a:ext>
              </a:extLst>
            </p:cNvPr>
            <p:cNvSpPr/>
            <p:nvPr/>
          </p:nvSpPr>
          <p:spPr>
            <a:xfrm>
              <a:off x="2513196" y="3626021"/>
              <a:ext cx="804094" cy="804094"/>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hlinkClick r:id="rId3"/>
              <a:extLst>
                <a:ext uri="{FF2B5EF4-FFF2-40B4-BE49-F238E27FC236}">
                  <a16:creationId xmlns:a16="http://schemas.microsoft.com/office/drawing/2014/main" id="{6BE9B118-072C-88E9-E481-3CF33BC653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58490" y="3807941"/>
              <a:ext cx="371427" cy="453966"/>
            </a:xfrm>
            <a:prstGeom prst="rect">
              <a:avLst/>
            </a:prstGeom>
          </p:spPr>
        </p:pic>
      </p:grpSp>
      <p:sp>
        <p:nvSpPr>
          <p:cNvPr id="2" name="Text Placeholder 3">
            <a:extLst>
              <a:ext uri="{FF2B5EF4-FFF2-40B4-BE49-F238E27FC236}">
                <a16:creationId xmlns:a16="http://schemas.microsoft.com/office/drawing/2014/main" id="{133126A8-42F1-9B41-D5C8-3BB6CE60125E}"/>
              </a:ext>
            </a:extLst>
          </p:cNvPr>
          <p:cNvSpPr txBox="1">
            <a:spLocks/>
          </p:cNvSpPr>
          <p:nvPr/>
        </p:nvSpPr>
        <p:spPr>
          <a:xfrm>
            <a:off x="7824788" y="2423767"/>
            <a:ext cx="3716972" cy="907986"/>
          </a:xfrm>
          <a:prstGeom prst="rect">
            <a:avLst/>
          </a:prstGeom>
          <a:solidFill>
            <a:srgbClr val="8BC53F"/>
          </a:solidFill>
        </p:spPr>
        <p:txBody>
          <a:bodyPr lIns="144000" tIns="144000" rIns="144000" bIns="14400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000"/>
              </a:spcAft>
            </a:pPr>
            <a:r>
              <a:rPr lang="en-GB" sz="2000"/>
              <a:t>What can you add to your mind map about vaping?</a:t>
            </a:r>
          </a:p>
        </p:txBody>
      </p:sp>
      <p:sp>
        <p:nvSpPr>
          <p:cNvPr id="6" name="Text Placeholder 3">
            <a:extLst>
              <a:ext uri="{FF2B5EF4-FFF2-40B4-BE49-F238E27FC236}">
                <a16:creationId xmlns:a16="http://schemas.microsoft.com/office/drawing/2014/main" id="{D6C591BD-2D7D-4F62-69AB-91735A09BEF4}"/>
              </a:ext>
            </a:extLst>
          </p:cNvPr>
          <p:cNvSpPr txBox="1">
            <a:spLocks/>
          </p:cNvSpPr>
          <p:nvPr/>
        </p:nvSpPr>
        <p:spPr>
          <a:xfrm>
            <a:off x="7824788" y="3526425"/>
            <a:ext cx="3716972" cy="1359548"/>
          </a:xfrm>
          <a:prstGeom prst="rect">
            <a:avLst/>
          </a:prstGeom>
          <a:solidFill>
            <a:srgbClr val="8BC53F"/>
          </a:solidFill>
        </p:spPr>
        <p:txBody>
          <a:bodyPr lIns="216000" tIns="216000" rIns="216000" bIns="21600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000"/>
              </a:spcAft>
            </a:pPr>
            <a:r>
              <a:rPr lang="en-GB" sz="2000"/>
              <a:t>What can you add to your </a:t>
            </a:r>
            <a:br>
              <a:rPr lang="en-GB" sz="2000"/>
            </a:br>
            <a:r>
              <a:rPr lang="en-GB" sz="2000"/>
              <a:t>list of reasons why young people might vape?</a:t>
            </a:r>
          </a:p>
        </p:txBody>
      </p:sp>
      <p:grpSp>
        <p:nvGrpSpPr>
          <p:cNvPr id="15" name="Group 14">
            <a:extLst>
              <a:ext uri="{FF2B5EF4-FFF2-40B4-BE49-F238E27FC236}">
                <a16:creationId xmlns:a16="http://schemas.microsoft.com/office/drawing/2014/main" id="{5FEF1436-70B5-D7F7-AA53-1121B13D2889}"/>
              </a:ext>
              <a:ext uri="{C183D7F6-B498-43B3-948B-1728B52AA6E4}">
                <adec:decorative xmlns:adec="http://schemas.microsoft.com/office/drawing/2017/decorative" val="1"/>
              </a:ext>
            </a:extLst>
          </p:cNvPr>
          <p:cNvGrpSpPr/>
          <p:nvPr/>
        </p:nvGrpSpPr>
        <p:grpSpPr>
          <a:xfrm>
            <a:off x="6722130" y="1321109"/>
            <a:ext cx="1102658" cy="1102658"/>
            <a:chOff x="6776190" y="2228001"/>
            <a:chExt cx="1102658" cy="1102658"/>
          </a:xfrm>
        </p:grpSpPr>
        <p:sp>
          <p:nvSpPr>
            <p:cNvPr id="16" name="Rectangle 15">
              <a:extLst>
                <a:ext uri="{FF2B5EF4-FFF2-40B4-BE49-F238E27FC236}">
                  <a16:creationId xmlns:a16="http://schemas.microsoft.com/office/drawing/2014/main" id="{33F6F450-31A3-BAAA-79A9-42C0FDABBA61}"/>
                </a:ext>
              </a:extLst>
            </p:cNvPr>
            <p:cNvSpPr/>
            <p:nvPr/>
          </p:nvSpPr>
          <p:spPr>
            <a:xfrm>
              <a:off x="6776190" y="2228001"/>
              <a:ext cx="1102658" cy="1102658"/>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EB95281-1D32-C907-61C5-65A65D9FB42C}"/>
                </a:ext>
              </a:extLst>
            </p:cNvPr>
            <p:cNvPicPr>
              <a:picLocks noChangeAspect="1"/>
            </p:cNvPicPr>
            <p:nvPr/>
          </p:nvPicPr>
          <p:blipFill>
            <a:blip r:embed="rId6"/>
            <a:stretch>
              <a:fillRect/>
            </a:stretch>
          </p:blipFill>
          <p:spPr>
            <a:xfrm>
              <a:off x="7006407" y="2394900"/>
              <a:ext cx="642225" cy="768861"/>
            </a:xfrm>
            <a:prstGeom prst="rect">
              <a:avLst/>
            </a:prstGeom>
          </p:spPr>
        </p:pic>
      </p:grpSp>
    </p:spTree>
    <p:extLst>
      <p:ext uri="{BB962C8B-B14F-4D97-AF65-F5344CB8AC3E}">
        <p14:creationId xmlns:p14="http://schemas.microsoft.com/office/powerpoint/2010/main" val="417156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336550" y="352425"/>
            <a:ext cx="5683250" cy="723900"/>
          </a:xfrm>
        </p:spPr>
        <p:txBody>
          <a:bodyPr/>
          <a:lstStyle/>
          <a:p>
            <a:r>
              <a:rPr lang="en-GB" spc="-20"/>
              <a:t>Worried about vaping?</a:t>
            </a:r>
            <a:endParaRPr lang="en-US" spc="-20"/>
          </a:p>
        </p:txBody>
      </p:sp>
      <p:sp>
        <p:nvSpPr>
          <p:cNvPr id="18" name="Text Placeholder 17">
            <a:extLst>
              <a:ext uri="{FF2B5EF4-FFF2-40B4-BE49-F238E27FC236}">
                <a16:creationId xmlns:a16="http://schemas.microsoft.com/office/drawing/2014/main" id="{0FE1BE3A-020B-B47A-FB34-C01ACCB8629F}"/>
              </a:ext>
            </a:extLst>
          </p:cNvPr>
          <p:cNvSpPr>
            <a:spLocks noGrp="1"/>
          </p:cNvSpPr>
          <p:nvPr>
            <p:ph type="body" sz="quarter" idx="16"/>
          </p:nvPr>
        </p:nvSpPr>
        <p:spPr>
          <a:xfrm>
            <a:off x="337280" y="1211752"/>
            <a:ext cx="5429265" cy="4395671"/>
          </a:xfrm>
        </p:spPr>
        <p:txBody>
          <a:bodyPr>
            <a:noAutofit/>
          </a:bodyPr>
          <a:lstStyle/>
          <a:p>
            <a:r>
              <a:rPr lang="en-US"/>
              <a:t>Whether you currently vape or not, if you have any concerns at all around vaping, speak to a trusted adult. </a:t>
            </a:r>
          </a:p>
          <a:p>
            <a:endParaRPr lang="en-US"/>
          </a:p>
          <a:p>
            <a:r>
              <a:rPr lang="en-US"/>
              <a:t>If you or a friend are currently vaping and want some support to stop, you can visit the FRANK website, call their helpline or use their text service (Text 82111) </a:t>
            </a:r>
            <a:r>
              <a:rPr lang="en-US" b="1" err="1"/>
              <a:t>www.talktofrank.com</a:t>
            </a:r>
            <a:r>
              <a:rPr lang="en-US" b="1"/>
              <a:t>/drug/vapes</a:t>
            </a:r>
          </a:p>
          <a:p>
            <a:endParaRPr lang="en-US"/>
          </a:p>
          <a:p>
            <a:r>
              <a:rPr lang="en-US"/>
              <a:t>If you want any support around resisting peer pressure, Childline offer some excellent tips: </a:t>
            </a:r>
            <a:r>
              <a:rPr lang="en-US" b="1" err="1"/>
              <a:t>www.childline.org.uk</a:t>
            </a:r>
            <a:r>
              <a:rPr lang="en-US" b="1"/>
              <a:t>/info-advice/</a:t>
            </a:r>
            <a:br>
              <a:rPr lang="en-US" b="1"/>
            </a:br>
            <a:r>
              <a:rPr lang="en-US" b="1"/>
              <a:t>friends-relationships-sex/friends/</a:t>
            </a:r>
            <a:br>
              <a:rPr lang="en-US" b="1"/>
            </a:br>
            <a:r>
              <a:rPr lang="en-US" b="1"/>
              <a:t>peer-pressure/ </a:t>
            </a:r>
          </a:p>
        </p:txBody>
      </p:sp>
      <p:pic>
        <p:nvPicPr>
          <p:cNvPr id="7" name="Picture Placeholder 6" descr="Young teenager sitting down looking out a window. ">
            <a:extLst>
              <a:ext uri="{FF2B5EF4-FFF2-40B4-BE49-F238E27FC236}">
                <a16:creationId xmlns:a16="http://schemas.microsoft.com/office/drawing/2014/main" id="{291252CD-FD67-2A8F-F79D-1FC68B7665AF}"/>
              </a:ext>
            </a:extLst>
          </p:cNvPr>
          <p:cNvPicPr>
            <a:picLocks noGrp="1" noChangeAspect="1"/>
          </p:cNvPicPr>
          <p:nvPr>
            <p:ph type="pic" sz="quarter" idx="15"/>
          </p:nvPr>
        </p:nvPicPr>
        <p:blipFill>
          <a:blip r:embed="rId3"/>
          <a:srcRect l="16058" r="16058"/>
          <a:stretch/>
        </p:blipFill>
        <p:spPr>
          <a:xfrm>
            <a:off x="6096000" y="0"/>
            <a:ext cx="6096000" cy="5986645"/>
          </a:xfrm>
        </p:spPr>
      </p:pic>
    </p:spTree>
    <p:extLst>
      <p:ext uri="{BB962C8B-B14F-4D97-AF65-F5344CB8AC3E}">
        <p14:creationId xmlns:p14="http://schemas.microsoft.com/office/powerpoint/2010/main" val="1580307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7544-2C66-37FB-129F-A51BB0BAEE3F}"/>
              </a:ext>
            </a:extLst>
          </p:cNvPr>
          <p:cNvSpPr>
            <a:spLocks noGrp="1"/>
          </p:cNvSpPr>
          <p:nvPr>
            <p:ph type="title"/>
          </p:nvPr>
        </p:nvSpPr>
        <p:spPr>
          <a:xfrm>
            <a:off x="1103963" y="700967"/>
            <a:ext cx="2819324" cy="1898140"/>
          </a:xfrm>
        </p:spPr>
        <p:txBody>
          <a:bodyPr/>
          <a:lstStyle/>
          <a:p>
            <a:pPr algn="r">
              <a:lnSpc>
                <a:spcPct val="100000"/>
              </a:lnSpc>
            </a:pPr>
            <a:r>
              <a:rPr lang="en-GB" sz="5400" dirty="0"/>
              <a:t>Vaping: </a:t>
            </a:r>
            <a:br>
              <a:rPr lang="en-GB" sz="5400" dirty="0"/>
            </a:br>
            <a:r>
              <a:rPr lang="en-GB" sz="5400" dirty="0"/>
              <a:t>saying no</a:t>
            </a:r>
            <a:endParaRPr lang="en-US" sz="5400" dirty="0"/>
          </a:p>
        </p:txBody>
      </p:sp>
      <p:pic>
        <p:nvPicPr>
          <p:cNvPr id="3" name="Picture 2" descr="Teenager in school uniform holding a mobile phone. ">
            <a:extLst>
              <a:ext uri="{FF2B5EF4-FFF2-40B4-BE49-F238E27FC236}">
                <a16:creationId xmlns:a16="http://schemas.microsoft.com/office/drawing/2014/main" id="{E5934D95-E33E-6A4D-F662-4236ABBDDD91}"/>
              </a:ext>
            </a:extLst>
          </p:cNvPr>
          <p:cNvPicPr>
            <a:picLocks noChangeAspect="1"/>
          </p:cNvPicPr>
          <p:nvPr/>
        </p:nvPicPr>
        <p:blipFill>
          <a:blip r:embed="rId3"/>
          <a:srcRect/>
          <a:stretch/>
        </p:blipFill>
        <p:spPr>
          <a:xfrm>
            <a:off x="2811244" y="284086"/>
            <a:ext cx="3727368" cy="6600547"/>
          </a:xfrm>
          <a:prstGeom prst="rect">
            <a:avLst/>
          </a:prstGeom>
        </p:spPr>
      </p:pic>
      <p:sp>
        <p:nvSpPr>
          <p:cNvPr id="4" name="Text Placeholder 3">
            <a:extLst>
              <a:ext uri="{FF2B5EF4-FFF2-40B4-BE49-F238E27FC236}">
                <a16:creationId xmlns:a16="http://schemas.microsoft.com/office/drawing/2014/main" id="{6840B804-7966-10E6-6BD1-3F2290E0ECA1}"/>
              </a:ext>
            </a:extLst>
          </p:cNvPr>
          <p:cNvSpPr>
            <a:spLocks noGrp="1"/>
          </p:cNvSpPr>
          <p:nvPr>
            <p:ph type="body" sz="quarter" idx="28"/>
          </p:nvPr>
        </p:nvSpPr>
        <p:spPr>
          <a:xfrm>
            <a:off x="6836230" y="2168707"/>
            <a:ext cx="4773411" cy="2019692"/>
          </a:xfrm>
          <a:solidFill>
            <a:srgbClr val="8BC53F"/>
          </a:solidFill>
        </p:spPr>
        <p:txBody>
          <a:bodyPr lIns="360000" tIns="360000" rIns="360000" bIns="360000">
            <a:normAutofit/>
          </a:bodyPr>
          <a:lstStyle/>
          <a:p>
            <a:pPr algn="l">
              <a:lnSpc>
                <a:spcPct val="100000"/>
              </a:lnSpc>
              <a:buSzPct val="100000"/>
            </a:pPr>
            <a:r>
              <a:rPr lang="en-US" sz="2400" dirty="0">
                <a:solidFill>
                  <a:schemeClr val="tx1"/>
                </a:solidFill>
                <a:latin typeface="+mn-lt"/>
              </a:rPr>
              <a:t>‘Come on, just have a puff and if you like it, I’ll sort you out with one…’​</a:t>
            </a:r>
          </a:p>
        </p:txBody>
      </p:sp>
      <p:sp>
        <p:nvSpPr>
          <p:cNvPr id="13" name="Rectangle 12">
            <a:extLst>
              <a:ext uri="{FF2B5EF4-FFF2-40B4-BE49-F238E27FC236}">
                <a16:creationId xmlns:a16="http://schemas.microsoft.com/office/drawing/2014/main" id="{E7DEAB52-1A9D-16DC-EA3D-9A59666FA365}"/>
              </a:ext>
              <a:ext uri="{C183D7F6-B498-43B3-948B-1728B52AA6E4}">
                <adec:decorative xmlns:adec="http://schemas.microsoft.com/office/drawing/2017/decorative" val="1"/>
              </a:ext>
            </a:extLst>
          </p:cNvPr>
          <p:cNvSpPr/>
          <p:nvPr/>
        </p:nvSpPr>
        <p:spPr>
          <a:xfrm rot="18900000">
            <a:off x="11399194" y="2968105"/>
            <a:ext cx="420896" cy="420896"/>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780404"/>
      </p:ext>
    </p:extLst>
  </p:cSld>
  <p:clrMapOvr>
    <a:masterClrMapping/>
  </p:clrMapOvr>
</p:sld>
</file>

<file path=ppt/theme/theme1.xml><?xml version="1.0" encoding="utf-8"?>
<a:theme xmlns:a="http://schemas.openxmlformats.org/drawingml/2006/main" name="Office Theme">
  <a:themeElements>
    <a:clrScheme name="Custom 23">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472C4"/>
      </a:hlink>
      <a:folHlink>
        <a:srgbClr val="4472C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cfac471-4577-4682-ace2-27119004fbfd">
      <Terms xmlns="http://schemas.microsoft.com/office/infopath/2007/PartnerControls"/>
    </lcf76f155ced4ddcb4097134ff3c332f>
    <TaxCatchAll xmlns="fec5c98a-6fc8-4a06-b367-420d10c239c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445928B83D724B859E8E15B78DF8A5" ma:contentTypeVersion="18" ma:contentTypeDescription="Create a new document." ma:contentTypeScope="" ma:versionID="cc30e2233f6f0c5b9550c9fda42d17fd">
  <xsd:schema xmlns:xsd="http://www.w3.org/2001/XMLSchema" xmlns:xs="http://www.w3.org/2001/XMLSchema" xmlns:p="http://schemas.microsoft.com/office/2006/metadata/properties" xmlns:ns2="3cfac471-4577-4682-ace2-27119004fbfd" xmlns:ns3="fec5c98a-6fc8-4a06-b367-420d10c239c8" targetNamespace="http://schemas.microsoft.com/office/2006/metadata/properties" ma:root="true" ma:fieldsID="42f95a3324f80247e05faf589ffb4cc5" ns2:_="" ns3:_="">
    <xsd:import namespace="3cfac471-4577-4682-ace2-27119004fbfd"/>
    <xsd:import namespace="fec5c98a-6fc8-4a06-b367-420d10c239c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fac471-4577-4682-ace2-27119004f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bbd89d6-2e08-4989-8255-cd9fbcc6cf3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c5c98a-6fc8-4a06-b367-420d10c239c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7c60d82-5ef8-4445-b524-ddfc33cd2297}" ma:internalName="TaxCatchAll" ma:showField="CatchAllData" ma:web="fec5c98a-6fc8-4a06-b367-420d10c23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BBC2E5-D076-4691-B3B0-35F42C33DAC0}">
  <ds:schemaRefs>
    <ds:schemaRef ds:uri="http://purl.org/dc/elements/1.1/"/>
    <ds:schemaRef ds:uri="http://schemas.microsoft.com/sharepoint/v3"/>
    <ds:schemaRef ds:uri="http://www.w3.org/XML/1998/namespace"/>
    <ds:schemaRef ds:uri="http://purl.org/dc/terms/"/>
    <ds:schemaRef ds:uri="http://schemas.microsoft.com/office/2006/documentManagement/types"/>
    <ds:schemaRef ds:uri="http://schemas.microsoft.com/office/infopath/2007/PartnerControls"/>
    <ds:schemaRef ds:uri="f97151d3-a763-4fee-95d1-c0b0132eac99"/>
    <ds:schemaRef ds:uri="http://schemas.openxmlformats.org/package/2006/metadata/core-properties"/>
    <ds:schemaRef ds:uri="0edf7d78-1330-49f6-bffc-7239953f04f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6FA2437-CC3E-493E-8140-D66CDEBB4309}">
  <ds:schemaRefs>
    <ds:schemaRef ds:uri="http://schemas.microsoft.com/sharepoint/v3/contenttype/forms"/>
  </ds:schemaRefs>
</ds:datastoreItem>
</file>

<file path=customXml/itemProps3.xml><?xml version="1.0" encoding="utf-8"?>
<ds:datastoreItem xmlns:ds="http://schemas.openxmlformats.org/officeDocument/2006/customXml" ds:itemID="{74FE9461-CAF1-4009-9ABE-7E65A6E0B678}"/>
</file>

<file path=docProps/app.xml><?xml version="1.0" encoding="utf-8"?>
<Properties xmlns="http://schemas.openxmlformats.org/officeDocument/2006/extended-properties" xmlns:vt="http://schemas.openxmlformats.org/officeDocument/2006/docPropsVTypes">
  <TotalTime>312</TotalTime>
  <Words>1948</Words>
  <Application>Microsoft Macintosh PowerPoint</Application>
  <PresentationFormat>Widescreen</PresentationFormat>
  <Paragraphs>158</Paragraphs>
  <Slides>8</Slides>
  <Notes>8</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Arial Narrow</vt:lpstr>
      <vt:lpstr>Calibri</vt:lpstr>
      <vt:lpstr>Arial,Sans-Serif</vt:lpstr>
      <vt:lpstr>Office Theme</vt:lpstr>
      <vt:lpstr>Vaping:</vt:lpstr>
      <vt:lpstr>Introduction</vt:lpstr>
      <vt:lpstr>Curriculum links</vt:lpstr>
      <vt:lpstr>What do you already know about vaping?</vt:lpstr>
      <vt:lpstr>What is vaping?</vt:lpstr>
      <vt:lpstr>Why do young people vape?</vt:lpstr>
      <vt:lpstr>Worried about vaping?</vt:lpstr>
      <vt:lpstr>Vaping:  saying no</vt:lpstr>
    </vt:vector>
  </TitlesOfParts>
  <Manager>OHID Better Health</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Vaping: What and why?</dc:title>
  <dc:subject>Resource to teach students the key facts around vaping and   consider why young people might vape.</dc:subject>
  <dc:creator>OHID Better Health</dc:creator>
  <cp:keywords>Vaping, vapes, vape, e-cigarettes, nicotine, addiction</cp:keywords>
  <dc:description/>
  <cp:lastModifiedBy>Katrina MacKay</cp:lastModifiedBy>
  <cp:revision>48</cp:revision>
  <dcterms:created xsi:type="dcterms:W3CDTF">2020-08-05T10:48:44Z</dcterms:created>
  <dcterms:modified xsi:type="dcterms:W3CDTF">2023-08-16T09:45:02Z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0x01010013445928B83D724B859E8E15B78DF8A5</vt:lpwstr>
  </property>
  <property fmtid="{D5CDD505-2E9C-101B-9397-08002B2CF9AE}" pid="3" name="MediaServiceImageTags">
    <vt:lpwstr/>
  </property>
</Properties>
</file>